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6"/>
  </p:notesMasterIdLst>
  <p:sldIdLst>
    <p:sldId id="256" r:id="rId2"/>
    <p:sldId id="257" r:id="rId3"/>
    <p:sldId id="411" r:id="rId4"/>
    <p:sldId id="440" r:id="rId5"/>
    <p:sldId id="441" r:id="rId6"/>
    <p:sldId id="442" r:id="rId7"/>
    <p:sldId id="393" r:id="rId8"/>
    <p:sldId id="394" r:id="rId9"/>
    <p:sldId id="438" r:id="rId10"/>
    <p:sldId id="412" r:id="rId11"/>
    <p:sldId id="432" r:id="rId12"/>
    <p:sldId id="413" r:id="rId13"/>
    <p:sldId id="415" r:id="rId14"/>
    <p:sldId id="416" r:id="rId15"/>
    <p:sldId id="418" r:id="rId16"/>
    <p:sldId id="420" r:id="rId17"/>
    <p:sldId id="422" r:id="rId18"/>
    <p:sldId id="424" r:id="rId19"/>
    <p:sldId id="425" r:id="rId20"/>
    <p:sldId id="426" r:id="rId21"/>
    <p:sldId id="433" r:id="rId22"/>
    <p:sldId id="435" r:id="rId23"/>
    <p:sldId id="437" r:id="rId24"/>
    <p:sldId id="427" r:id="rId25"/>
    <p:sldId id="258" r:id="rId26"/>
    <p:sldId id="259" r:id="rId27"/>
    <p:sldId id="330" r:id="rId28"/>
    <p:sldId id="331" r:id="rId29"/>
    <p:sldId id="337" r:id="rId30"/>
    <p:sldId id="387" r:id="rId31"/>
    <p:sldId id="338" r:id="rId32"/>
    <p:sldId id="439" r:id="rId33"/>
    <p:sldId id="443" r:id="rId34"/>
    <p:sldId id="344" r:id="rId35"/>
    <p:sldId id="348" r:id="rId36"/>
    <p:sldId id="349" r:id="rId37"/>
    <p:sldId id="346" r:id="rId38"/>
    <p:sldId id="350" r:id="rId39"/>
    <p:sldId id="347" r:id="rId40"/>
    <p:sldId id="397" r:id="rId41"/>
    <p:sldId id="431" r:id="rId42"/>
    <p:sldId id="352" r:id="rId43"/>
    <p:sldId id="357" r:id="rId44"/>
    <p:sldId id="421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359" autoAdjust="0"/>
  </p:normalViewPr>
  <p:slideViewPr>
    <p:cSldViewPr snapToGrid="0" snapToObjects="1">
      <p:cViewPr>
        <p:scale>
          <a:sx n="75" d="100"/>
          <a:sy n="75" d="100"/>
        </p:scale>
        <p:origin x="-1336" y="-4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wrap="none" lIns="0" tIns="0" rIns="0" bIns="0"/>
          <a:lstStyle/>
          <a:p>
            <a:r>
              <a:rPr lang="en-US"/>
              <a:t>Click to edit the notes format</a:t>
            </a:r>
            <a:endParaRPr/>
          </a:p>
        </p:txBody>
      </p:sp>
      <p:sp>
        <p:nvSpPr>
          <p:cNvPr id="150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wrap="none" lIns="0" tIns="0" rIns="0" bIns="0"/>
          <a:lstStyle/>
          <a:p>
            <a:r>
              <a:rPr lang="en-US"/>
              <a:t>&lt;header&gt;</a:t>
            </a:r>
            <a:endParaRPr/>
          </a:p>
        </p:txBody>
      </p:sp>
      <p:sp>
        <p:nvSpPr>
          <p:cNvPr id="151" name="PlaceHolder 3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wrap="none" lIns="0" tIns="0" rIns="0" bIns="0"/>
          <a:lstStyle/>
          <a:p>
            <a:pPr algn="r"/>
            <a:r>
              <a:rPr lang="en-US"/>
              <a:t>&lt;date/time&gt;</a:t>
            </a:r>
            <a:endParaRPr/>
          </a:p>
        </p:txBody>
      </p:sp>
      <p:sp>
        <p:nvSpPr>
          <p:cNvPr id="152" name="PlaceHolder 4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wrap="none" lIns="0" tIns="0" rIns="0" bIns="0" anchor="b"/>
          <a:lstStyle/>
          <a:p>
            <a:r>
              <a:rPr lang="en-US"/>
              <a:t>&lt;footer&gt;</a:t>
            </a:r>
            <a:endParaRPr/>
          </a:p>
        </p:txBody>
      </p:sp>
      <p:sp>
        <p:nvSpPr>
          <p:cNvPr id="153" name="PlaceHolder 5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wrap="none" lIns="0" tIns="0" rIns="0" bIns="0" anchor="b"/>
          <a:lstStyle/>
          <a:p>
            <a:pPr algn="r"/>
            <a:fld id="{D1A1B111-F181-4151-A131-01C1F1919191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4438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 noChangeArrowheads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000000"/>
                </a:solidFill>
              </a:rPr>
              <a:t>10/19/10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FB4BACA-1A68-CA46-9FF7-732E1243CBB6}" type="slidenum">
              <a:rPr lang="en-US" sz="1200">
                <a:solidFill>
                  <a:srgbClr val="000000"/>
                </a:solidFill>
              </a:rPr>
              <a:pPr eaLnBrk="1" hangingPunct="1"/>
              <a:t>13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4580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/>
          </a:p>
        </p:txBody>
      </p:sp>
      <p:sp>
        <p:nvSpPr>
          <p:cNvPr id="24581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4582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fld id="{4E6D5E16-7E3C-A049-90FE-F2A3535F622F}" type="slidenum">
              <a:rPr lang="en-US" sz="1200">
                <a:solidFill>
                  <a:srgbClr val="000000"/>
                </a:solidFill>
              </a:rPr>
              <a:pPr algn="r" eaLnBrk="1" hangingPunct="1">
                <a:buClr>
                  <a:srgbClr val="000000"/>
                </a:buClr>
                <a:buSzPct val="100000"/>
                <a:buFont typeface="Times New Roman" charset="0"/>
                <a:buNone/>
              </a:pPr>
              <a:t>13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Grp="1" noChangeArrowheads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000000"/>
                </a:solidFill>
              </a:rPr>
              <a:t>10/19/10</a:t>
            </a:r>
          </a:p>
        </p:txBody>
      </p:sp>
      <p:sp>
        <p:nvSpPr>
          <p:cNvPr id="26627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1ABB701-42E8-D04C-818F-E6B47FFC208B}" type="slidenum">
              <a:rPr lang="en-US" sz="1200">
                <a:solidFill>
                  <a:srgbClr val="000000"/>
                </a:solidFill>
              </a:rPr>
              <a:pPr eaLnBrk="1" hangingPunct="1"/>
              <a:t>14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6628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/>
          </a:p>
        </p:txBody>
      </p:sp>
      <p:sp>
        <p:nvSpPr>
          <p:cNvPr id="26629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6630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fld id="{DFD93327-9A80-DD40-BBB8-27CDE12D6018}" type="slidenum">
              <a:rPr lang="en-US" sz="1200">
                <a:solidFill>
                  <a:srgbClr val="000000"/>
                </a:solidFill>
              </a:rPr>
              <a:pPr algn="r" eaLnBrk="1" hangingPunct="1">
                <a:buClr>
                  <a:srgbClr val="000000"/>
                </a:buClr>
                <a:buSzPct val="100000"/>
                <a:buFont typeface="Times New Roman" charset="0"/>
                <a:buNone/>
              </a:pPr>
              <a:t>14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2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9240" cy="21582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440" cy="21582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440" cy="21582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440" cy="21582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440" cy="21582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440" cy="21582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440" cy="21582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9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440" cy="4525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440" cy="4525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8510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440" cy="21582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440" cy="21582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440" cy="4525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440" cy="4525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440" cy="21582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440" cy="21582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440" cy="21582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440" cy="21582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520" cy="21582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/>
            <a:r>
              <a:rPr lang="en-US" sz="4400">
                <a:solidFill>
                  <a:srgbClr val="000000"/>
                </a:solidFill>
                <a:latin typeface="Calibri"/>
              </a:rPr>
              <a:t>Click to edit the title text formatClick to edit Master title style</a:t>
            </a:r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pPr>
              <a:buSzPct val="45000"/>
              <a:buFont typeface="StarSymbol"/>
              <a:buChar char=""/>
            </a:pPr>
            <a:r>
              <a:rPr lang="en-US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/>
          </a:p>
          <a:p>
            <a:pPr lvl="1">
              <a:buSzPct val="45000"/>
              <a:buFont typeface="StarSymbol"/>
              <a:buChar char=""/>
            </a:pPr>
            <a:r>
              <a:rPr lang="en-US">
                <a:solidFill>
                  <a:srgbClr val="000000"/>
                </a:solidFill>
                <a:latin typeface="Calibri"/>
              </a:rPr>
              <a:t>Second Outline Level</a:t>
            </a:r>
            <a:endParaRPr/>
          </a:p>
          <a:p>
            <a:pPr lvl="2">
              <a:buSzPct val="75000"/>
              <a:buFont typeface="StarSymbol"/>
              <a:buChar char=""/>
            </a:pPr>
            <a:r>
              <a:rPr lang="en-US">
                <a:solidFill>
                  <a:srgbClr val="000000"/>
                </a:solidFill>
                <a:latin typeface="Calibri"/>
              </a:rPr>
              <a:t>Third Outline Level</a:t>
            </a:r>
            <a:endParaRPr/>
          </a:p>
          <a:p>
            <a:pPr lvl="3">
              <a:buSzPct val="45000"/>
              <a:buFont typeface="StarSymbol"/>
              <a:buChar char=""/>
            </a:pPr>
            <a:r>
              <a:rPr lang="en-US">
                <a:solidFill>
                  <a:srgbClr val="000000"/>
                </a:solidFill>
                <a:latin typeface="Calibri"/>
              </a:rPr>
              <a:t>Fourth Outline Level</a:t>
            </a:r>
            <a:endParaRPr/>
          </a:p>
          <a:p>
            <a:pPr lvl="4">
              <a:buSzPct val="75000"/>
              <a:buFont typeface="StarSymbol"/>
              <a:buChar char=""/>
            </a:pPr>
            <a:r>
              <a:rPr lang="en-US">
                <a:solidFill>
                  <a:srgbClr val="000000"/>
                </a:solidFill>
                <a:latin typeface="Calibri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>
                <a:solidFill>
                  <a:srgbClr val="000000"/>
                </a:solidFill>
                <a:latin typeface="Calibri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>
                <a:solidFill>
                  <a:srgbClr val="000000"/>
                </a:solidFill>
                <a:latin typeface="Calibri"/>
              </a:rPr>
              <a:t>Seventh Outline Level</a:t>
            </a:r>
            <a:endParaRPr/>
          </a:p>
          <a:p>
            <a:pPr lvl="7">
              <a:buSzPct val="45000"/>
              <a:buFont typeface="StarSymbol"/>
              <a:buChar char=""/>
            </a:pPr>
            <a:r>
              <a:rPr lang="en-US">
                <a:solidFill>
                  <a:srgbClr val="000000"/>
                </a:solidFill>
                <a:latin typeface="Calibri"/>
              </a:rPr>
              <a:t>Eighth Outline Level</a:t>
            </a:r>
            <a:endParaRPr/>
          </a:p>
          <a:p>
            <a:r>
              <a:rPr lang="en-US">
                <a:solidFill>
                  <a:srgbClr val="000000"/>
                </a:solidFill>
                <a:latin typeface="Calibri"/>
              </a:rPr>
              <a:t>Ninth Outline LevelClick to edit Master text styles</a:t>
            </a:r>
            <a:endParaRPr/>
          </a:p>
          <a:p>
            <a:r>
              <a:rPr lang="en-US">
                <a:solidFill>
                  <a:srgbClr val="000000"/>
                </a:solidFill>
                <a:latin typeface="Calibri"/>
              </a:rPr>
              <a:t>Second level</a:t>
            </a:r>
            <a:endParaRPr/>
          </a:p>
          <a:p>
            <a:r>
              <a:rPr lang="en-US">
                <a:solidFill>
                  <a:srgbClr val="000000"/>
                </a:solidFill>
                <a:latin typeface="Calibri"/>
              </a:rPr>
              <a:t>Third level</a:t>
            </a:r>
            <a:endParaRPr/>
          </a:p>
          <a:p>
            <a:r>
              <a:rPr lang="en-US">
                <a:solidFill>
                  <a:srgbClr val="000000"/>
                </a:solidFill>
                <a:latin typeface="Calibri"/>
              </a:rPr>
              <a:t>Fourth level</a:t>
            </a:r>
            <a:endParaRPr/>
          </a:p>
          <a:p>
            <a:r>
              <a:rPr lang="en-US">
                <a:solidFill>
                  <a:srgbClr val="000000"/>
                </a:solidFill>
                <a:latin typeface="Calibri"/>
              </a:rPr>
              <a:t>Fifth level</a:t>
            </a:r>
            <a:endParaRPr/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lIns="90000" tIns="45000" rIns="90000" bIns="45000"/>
          <a:lstStyle/>
          <a:p>
            <a:r>
              <a:rPr lang="en-US">
                <a:solidFill>
                  <a:srgbClr val="000000"/>
                </a:solidFill>
                <a:latin typeface="Calibri"/>
              </a:rPr>
              <a:t>9/24/12</a:t>
            </a:r>
            <a:endParaRPr/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lIns="90000" tIns="45000" rIns="90000" bIns="45000"/>
          <a:lstStyle/>
          <a:p>
            <a:endParaRPr/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lIns="90000" tIns="45000" rIns="90000" bIns="45000"/>
          <a:lstStyle/>
          <a:p>
            <a:fld id="{B1419181-9161-4161-B1A1-61717161C111}" type="slidenum">
              <a:rPr lang="en-US">
                <a:solidFill>
                  <a:srgbClr val="000000"/>
                </a:solidFill>
                <a:latin typeface="Calibri"/>
              </a:r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emf"/><Relationship Id="rId3" Type="http://schemas.openxmlformats.org/officeDocument/2006/relationships/image" Target="../media/image24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gif"/><Relationship Id="rId3" Type="http://schemas.openxmlformats.org/officeDocument/2006/relationships/image" Target="../media/image28.gi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5" Type="http://schemas.openxmlformats.org/officeDocument/2006/relationships/image" Target="../media/image33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39.emf"/><Relationship Id="rId5" Type="http://schemas.openxmlformats.org/officeDocument/2006/relationships/image" Target="../media/image40.emf"/><Relationship Id="rId6" Type="http://schemas.openxmlformats.org/officeDocument/2006/relationships/image" Target="../media/image41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7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3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Relationship Id="rId3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/>
            <a:r>
              <a:rPr lang="en-US" sz="3200" dirty="0"/>
              <a:t>Data Needs for X-</a:t>
            </a:r>
            <a:r>
              <a:rPr lang="en-US" sz="3200" dirty="0" smtClean="0"/>
              <a:t>ray Astronomy  </a:t>
            </a:r>
            <a:r>
              <a:rPr lang="en-US" sz="3200" dirty="0"/>
              <a:t>Satellites</a:t>
            </a:r>
            <a:endParaRPr dirty="0"/>
          </a:p>
        </p:txBody>
      </p:sp>
      <p:sp>
        <p:nvSpPr>
          <p:cNvPr id="155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Calibri"/>
              </a:rPr>
              <a:t>T. Kallman (NASA/GSFC)</a:t>
            </a:r>
            <a:endParaRPr dirty="0"/>
          </a:p>
          <a:p>
            <a:endParaRPr lang="en-US" sz="2800" dirty="0" smtClean="0">
              <a:solidFill>
                <a:srgbClr val="000000"/>
              </a:solidFill>
              <a:latin typeface="Calibri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Calibri"/>
              </a:rPr>
              <a:t>Collaborators:  M</a:t>
            </a:r>
            <a:r>
              <a:rPr lang="en-US" sz="2400" dirty="0">
                <a:solidFill>
                  <a:srgbClr val="000000"/>
                </a:solidFill>
                <a:latin typeface="Calibri"/>
              </a:rPr>
              <a:t>. Bautista (W. Mich.</a:t>
            </a:r>
            <a:r>
              <a:rPr lang="en-US" sz="2400" dirty="0" smtClean="0">
                <a:solidFill>
                  <a:srgbClr val="000000"/>
                </a:solidFill>
                <a:latin typeface="Calibri"/>
              </a:rPr>
              <a:t>), A</a:t>
            </a:r>
            <a:r>
              <a:rPr lang="en-US" sz="2400" dirty="0">
                <a:solidFill>
                  <a:srgbClr val="000000"/>
                </a:solidFill>
                <a:latin typeface="Calibri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Calibri"/>
              </a:rPr>
              <a:t>Dorodnitsyn</a:t>
            </a:r>
            <a:r>
              <a:rPr lang="en-US" sz="2400" dirty="0">
                <a:solidFill>
                  <a:srgbClr val="000000"/>
                </a:solidFill>
                <a:latin typeface="Calibri"/>
              </a:rPr>
              <a:t>, M. </a:t>
            </a:r>
            <a:r>
              <a:rPr lang="en-US" sz="2400" dirty="0" err="1">
                <a:solidFill>
                  <a:srgbClr val="000000"/>
                </a:solidFill>
                <a:latin typeface="Calibri"/>
              </a:rPr>
              <a:t>Witthoeft</a:t>
            </a:r>
            <a:r>
              <a:rPr lang="en-US" sz="2400" dirty="0">
                <a:solidFill>
                  <a:srgbClr val="000000"/>
                </a:solidFill>
                <a:latin typeface="Calibri"/>
              </a:rPr>
              <a:t> (NASA/GSFC</a:t>
            </a:r>
            <a:r>
              <a:rPr lang="en-US" sz="2400" dirty="0" smtClean="0">
                <a:solidFill>
                  <a:srgbClr val="000000"/>
                </a:solidFill>
                <a:latin typeface="Calibri"/>
              </a:rPr>
              <a:t>)</a:t>
            </a:r>
            <a:r>
              <a:rPr lang="en-US" sz="2400" dirty="0" smtClean="0"/>
              <a:t>, </a:t>
            </a:r>
            <a:r>
              <a:rPr lang="en-US" sz="2400" dirty="0" smtClean="0">
                <a:solidFill>
                  <a:srgbClr val="000000"/>
                </a:solidFill>
                <a:latin typeface="Calibri"/>
              </a:rPr>
              <a:t>J</a:t>
            </a:r>
            <a:r>
              <a:rPr lang="en-US" sz="2400" dirty="0">
                <a:solidFill>
                  <a:srgbClr val="000000"/>
                </a:solidFill>
                <a:latin typeface="Calibri"/>
              </a:rPr>
              <a:t>. Garcia (UMCP</a:t>
            </a:r>
            <a:r>
              <a:rPr lang="en-US" sz="2400" dirty="0" smtClean="0">
                <a:solidFill>
                  <a:srgbClr val="000000"/>
                </a:solidFill>
                <a:latin typeface="Calibri"/>
              </a:rPr>
              <a:t>)</a:t>
            </a:r>
            <a:r>
              <a:rPr lang="en-US" sz="2400" dirty="0" smtClean="0"/>
              <a:t>, E. </a:t>
            </a:r>
            <a:r>
              <a:rPr lang="en-US" sz="2400" dirty="0" err="1" smtClean="0"/>
              <a:t>Gatuzz</a:t>
            </a:r>
            <a:r>
              <a:rPr lang="en-US" sz="2400" dirty="0" smtClean="0"/>
              <a:t> (</a:t>
            </a:r>
            <a:r>
              <a:rPr lang="en-US" sz="2400" dirty="0" err="1" smtClean="0"/>
              <a:t>Ve</a:t>
            </a:r>
            <a:r>
              <a:rPr lang="en-US" sz="2400" dirty="0" smtClean="0"/>
              <a:t>), </a:t>
            </a:r>
            <a:r>
              <a:rPr lang="en-US" sz="2400" dirty="0" smtClean="0">
                <a:solidFill>
                  <a:srgbClr val="000000"/>
                </a:solidFill>
                <a:latin typeface="Calibri"/>
              </a:rPr>
              <a:t>C</a:t>
            </a:r>
            <a:r>
              <a:rPr lang="en-US" sz="2400" dirty="0">
                <a:solidFill>
                  <a:srgbClr val="000000"/>
                </a:solidFill>
                <a:latin typeface="Calibri"/>
              </a:rPr>
              <a:t>. Mendoza (IVIC, </a:t>
            </a:r>
            <a:r>
              <a:rPr lang="en-US" sz="2400" dirty="0" err="1">
                <a:solidFill>
                  <a:srgbClr val="000000"/>
                </a:solidFill>
                <a:latin typeface="Calibri"/>
              </a:rPr>
              <a:t>Ve</a:t>
            </a:r>
            <a:r>
              <a:rPr lang="en-US" sz="2400" dirty="0">
                <a:solidFill>
                  <a:srgbClr val="000000"/>
                </a:solidFill>
                <a:latin typeface="Calibri"/>
              </a:rPr>
              <a:t>.</a:t>
            </a:r>
            <a:r>
              <a:rPr lang="en-US" sz="2400" dirty="0" smtClean="0">
                <a:solidFill>
                  <a:srgbClr val="000000"/>
                </a:solidFill>
                <a:latin typeface="Calibri"/>
              </a:rPr>
              <a:t>)</a:t>
            </a:r>
            <a:r>
              <a:rPr lang="en-US" sz="2400" dirty="0" smtClean="0"/>
              <a:t>, </a:t>
            </a:r>
            <a:r>
              <a:rPr lang="en-US" sz="2400" dirty="0" smtClean="0">
                <a:solidFill>
                  <a:srgbClr val="000000"/>
                </a:solidFill>
                <a:latin typeface="Calibri"/>
              </a:rPr>
              <a:t>P</a:t>
            </a:r>
            <a:r>
              <a:rPr lang="en-US" sz="2400" dirty="0">
                <a:solidFill>
                  <a:srgbClr val="000000"/>
                </a:solidFill>
                <a:latin typeface="Calibri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Calibri"/>
              </a:rPr>
              <a:t>Palmeri</a:t>
            </a:r>
            <a:r>
              <a:rPr lang="en-US" sz="2400" dirty="0">
                <a:solidFill>
                  <a:srgbClr val="000000"/>
                </a:solidFill>
                <a:latin typeface="Calibri"/>
              </a:rPr>
              <a:t> (U. Mons, Belgium</a:t>
            </a:r>
            <a:r>
              <a:rPr lang="en-US" sz="2400" dirty="0" smtClean="0">
                <a:solidFill>
                  <a:srgbClr val="000000"/>
                </a:solidFill>
                <a:latin typeface="Calibri"/>
              </a:rPr>
              <a:t>)</a:t>
            </a:r>
          </a:p>
          <a:p>
            <a:endParaRPr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>
                <p:childTnLst>
                  <p:par>
                    <p:cTn id="3"/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 smtClean="0"/>
              <a:t>Atomic Data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/>
          </p:nvPr>
        </p:nvSpPr>
        <p:spPr>
          <a:xfrm>
            <a:off x="457200" y="1600199"/>
            <a:ext cx="8229240" cy="4428067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X-ray sources differ from other astronomical sources: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likely to be non-</a:t>
            </a:r>
            <a:r>
              <a:rPr lang="en-US" sz="2400" dirty="0" err="1" smtClean="0"/>
              <a:t>lte</a:t>
            </a:r>
            <a:endParaRPr lang="en-US" sz="2400" dirty="0" smtClean="0"/>
          </a:p>
          <a:p>
            <a:r>
              <a:rPr lang="en-US" sz="2400" dirty="0"/>
              <a:t>	</a:t>
            </a:r>
            <a:r>
              <a:rPr lang="en-US" sz="2400" dirty="0" smtClean="0"/>
              <a:t>diversity of elements (but so far ~none with Z&gt;30)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wide range of ion stages accessible to one observation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ym typeface="Wingdings"/>
              </a:rPr>
              <a:t>Needs:</a:t>
            </a:r>
          </a:p>
          <a:p>
            <a:r>
              <a:rPr lang="en-US" sz="2400" dirty="0">
                <a:sym typeface="Wingdings"/>
              </a:rPr>
              <a:t>	</a:t>
            </a:r>
            <a:r>
              <a:rPr lang="en-US" sz="2400" dirty="0" smtClean="0">
                <a:sym typeface="Wingdings"/>
              </a:rPr>
              <a:t>comprehensive data (due to limited resolution)</a:t>
            </a:r>
          </a:p>
          <a:p>
            <a:r>
              <a:rPr lang="en-US" sz="2400" dirty="0">
                <a:sym typeface="Wingdings"/>
              </a:rPr>
              <a:t>	</a:t>
            </a:r>
            <a:r>
              <a:rPr lang="en-US" sz="2400" dirty="0" err="1" smtClean="0">
                <a:sym typeface="Wingdings"/>
              </a:rPr>
              <a:t>nlte</a:t>
            </a:r>
            <a:r>
              <a:rPr lang="en-US" sz="2400" dirty="0" smtClean="0">
                <a:sym typeface="Wingdings"/>
              </a:rPr>
              <a:t> data:  </a:t>
            </a:r>
            <a:r>
              <a:rPr lang="en-US" sz="2400" dirty="0" err="1" smtClean="0">
                <a:sym typeface="Wingdings"/>
              </a:rPr>
              <a:t>eg</a:t>
            </a:r>
            <a:r>
              <a:rPr lang="en-US" sz="2400" dirty="0" smtClean="0">
                <a:sym typeface="Wingdings"/>
              </a:rPr>
              <a:t>. electron impact collisions</a:t>
            </a:r>
          </a:p>
          <a:p>
            <a:r>
              <a:rPr lang="en-US" sz="2400" dirty="0">
                <a:sym typeface="Wingdings"/>
              </a:rPr>
              <a:t>	</a:t>
            </a:r>
            <a:r>
              <a:rPr lang="en-US" sz="2400" dirty="0" smtClean="0">
                <a:sym typeface="Wingdings"/>
              </a:rPr>
              <a:t>data affecting inner shells</a:t>
            </a:r>
          </a:p>
          <a:p>
            <a:r>
              <a:rPr lang="en-US" sz="2400" dirty="0">
                <a:sym typeface="Wingdings"/>
              </a:rPr>
              <a:t>	</a:t>
            </a:r>
            <a:r>
              <a:rPr lang="en-US" sz="2400" dirty="0" smtClean="0">
                <a:sym typeface="Wingdings"/>
              </a:rPr>
              <a:t>spectroscopic data with accuracy ~0.1%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ym typeface="Wingdings"/>
              </a:rPr>
              <a:t>We have come a long way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ym typeface="Wingdings"/>
              </a:rPr>
              <a:t>We owe a great deal to data producers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ym typeface="Wingdings"/>
              </a:rPr>
              <a:t>There is limited glory in this work, some funding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1210985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Atomic Data Sources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/>
          </p:nvPr>
        </p:nvSpPr>
        <p:spPr>
          <a:xfrm>
            <a:off x="423334" y="1417680"/>
            <a:ext cx="8229240" cy="4525920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Experiment</a:t>
            </a:r>
          </a:p>
          <a:p>
            <a:r>
              <a:rPr lang="en-US" sz="2400" dirty="0" smtClean="0"/>
              <a:t>	Key for wavelengths</a:t>
            </a:r>
          </a:p>
          <a:p>
            <a:r>
              <a:rPr lang="en-US" sz="2400" dirty="0" smtClean="0"/>
              <a:t>	Validating calculations</a:t>
            </a:r>
          </a:p>
          <a:p>
            <a:r>
              <a:rPr lang="en-US" sz="2400" dirty="0" smtClean="0"/>
              <a:t>	Resonant processes (</a:t>
            </a:r>
            <a:r>
              <a:rPr lang="en-US" sz="2400" dirty="0" err="1" smtClean="0"/>
              <a:t>eg</a:t>
            </a:r>
            <a:r>
              <a:rPr lang="en-US" sz="2400" dirty="0" smtClean="0"/>
              <a:t>. </a:t>
            </a:r>
            <a:r>
              <a:rPr lang="en-US" sz="2400" dirty="0" err="1" smtClean="0"/>
              <a:t>Dielectronic</a:t>
            </a:r>
            <a:r>
              <a:rPr lang="en-US" sz="2400" dirty="0" smtClean="0"/>
              <a:t> recombination)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Calculation</a:t>
            </a:r>
          </a:p>
          <a:p>
            <a:r>
              <a:rPr lang="en-US" sz="2400" dirty="0" smtClean="0"/>
              <a:t>	Key for comprehensiveness</a:t>
            </a:r>
          </a:p>
          <a:p>
            <a:r>
              <a:rPr lang="en-US" sz="2400" dirty="0" smtClean="0"/>
              <a:t>	(relatively) new packages aid in </a:t>
            </a:r>
            <a:r>
              <a:rPr lang="en-US" sz="2400" dirty="0" smtClean="0"/>
              <a:t>this (</a:t>
            </a:r>
            <a:r>
              <a:rPr lang="en-US" sz="2400" dirty="0" err="1" smtClean="0"/>
              <a:t>autostructure</a:t>
            </a:r>
            <a:r>
              <a:rPr lang="en-US" sz="2400" dirty="0" smtClean="0"/>
              <a:t>, fac</a:t>
            </a:r>
            <a:r>
              <a:rPr lang="en-US" sz="2400" dirty="0" smtClean="0"/>
              <a:t>..)</a:t>
            </a:r>
            <a:endParaRPr lang="en-US" sz="2400" dirty="0" smtClean="0"/>
          </a:p>
          <a:p>
            <a:r>
              <a:rPr lang="en-US" sz="2400" dirty="0" smtClean="0"/>
              <a:t>	Trends: 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larger calculations possible due to parallelization</a:t>
            </a:r>
          </a:p>
          <a:p>
            <a:r>
              <a:rPr lang="en-US" sz="2400" dirty="0" smtClean="0"/>
              <a:t>		Importance of relativistic effects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resonance effects are important in many situations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783243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2"/>
          <p:cNvSpPr>
            <a:spLocks noGrp="1"/>
          </p:cNvSpPr>
          <p:nvPr>
            <p:ph type="ctrTitle"/>
          </p:nvPr>
        </p:nvSpPr>
        <p:spPr>
          <a:xfrm>
            <a:off x="762000" y="181311"/>
            <a:ext cx="7620000" cy="559617"/>
          </a:xfrm>
        </p:spPr>
        <p:txBody>
          <a:bodyPr/>
          <a:lstStyle/>
          <a:p>
            <a:r>
              <a:rPr lang="en-US" sz="3200" dirty="0" smtClean="0">
                <a:latin typeface="Calibri" charset="0"/>
                <a:ea typeface="ＭＳ Ｐゴシック" charset="0"/>
                <a:cs typeface="ＭＳ Ｐゴシック" charset="0"/>
              </a:rPr>
              <a:t>Processes: Electron </a:t>
            </a:r>
            <a:r>
              <a:rPr lang="en-US" sz="3200" dirty="0">
                <a:latin typeface="Calibri" charset="0"/>
                <a:ea typeface="ＭＳ Ｐゴシック" charset="0"/>
                <a:cs typeface="ＭＳ Ｐゴシック" charset="0"/>
              </a:rPr>
              <a:t>impact excitation (EIE)</a:t>
            </a:r>
          </a:p>
        </p:txBody>
      </p:sp>
      <p:sp>
        <p:nvSpPr>
          <p:cNvPr id="20483" name="Subtitle 3"/>
          <p:cNvSpPr>
            <a:spLocks noGrp="1"/>
          </p:cNvSpPr>
          <p:nvPr>
            <p:ph type="subTitle" idx="4294967295"/>
          </p:nvPr>
        </p:nvSpPr>
        <p:spPr>
          <a:xfrm>
            <a:off x="169333" y="740928"/>
            <a:ext cx="8974667" cy="597896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e</a:t>
            </a:r>
            <a:r>
              <a:rPr lang="en-US" sz="2400" baseline="30000" dirty="0">
                <a:latin typeface="Calibri" charset="0"/>
                <a:ea typeface="ＭＳ Ｐゴシック" charset="0"/>
                <a:cs typeface="ＭＳ Ｐゴシック" charset="0"/>
              </a:rPr>
              <a:t>-</a:t>
            </a:r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 + X </a:t>
            </a:r>
            <a:r>
              <a:rPr lang="en-US" sz="2400" baseline="-25000" dirty="0" err="1">
                <a:latin typeface="Calibri" charset="0"/>
                <a:ea typeface="ＭＳ Ｐゴシック" charset="0"/>
                <a:cs typeface="ＭＳ Ｐゴシック" charset="0"/>
              </a:rPr>
              <a:t>i</a:t>
            </a:r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 X </a:t>
            </a:r>
            <a:r>
              <a:rPr lang="en-US" sz="2400" baseline="-25000" dirty="0" err="1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i</a:t>
            </a:r>
            <a:r>
              <a:rPr lang="en-US" sz="2400" baseline="30000" dirty="0" smtClean="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*</a:t>
            </a:r>
            <a:endParaRPr lang="en-US" sz="2400" baseline="300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algn="l">
              <a:buFont typeface="Arial" charset="0"/>
              <a:buChar char="•"/>
            </a:pPr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</a:rPr>
              <a:t>Leads to observable line emission via </a:t>
            </a:r>
            <a:r>
              <a:rPr lang="en-US" sz="2400" dirty="0" err="1" smtClean="0">
                <a:latin typeface="Calibri" charset="0"/>
                <a:ea typeface="ＭＳ Ｐゴシック" charset="0"/>
                <a:cs typeface="ＭＳ Ｐゴシック" charset="0"/>
              </a:rPr>
              <a:t>radiative</a:t>
            </a:r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</a:rPr>
              <a:t> decay</a:t>
            </a:r>
          </a:p>
          <a:p>
            <a:pPr algn="l">
              <a:buFont typeface="Arial" charset="0"/>
              <a:buChar char="•"/>
            </a:pPr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</a:rPr>
              <a:t>Modeling requires </a:t>
            </a:r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data for many transitions </a:t>
            </a:r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 calculations are key </a:t>
            </a:r>
          </a:p>
          <a:p>
            <a:pPr algn="l">
              <a:buFont typeface="Arial" charset="0"/>
              <a:buChar char="•"/>
            </a:pPr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Distorted </a:t>
            </a:r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wave (DW) remains workhorse for many purposes</a:t>
            </a:r>
          </a:p>
          <a:p>
            <a:pPr algn="l">
              <a:buFont typeface="Arial" charset="0"/>
              <a:buChar char="•"/>
            </a:pPr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Various </a:t>
            </a:r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tools </a:t>
            </a:r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are in use: </a:t>
            </a:r>
            <a:r>
              <a:rPr lang="en-US" sz="2400" dirty="0" err="1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autostructure</a:t>
            </a:r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, </a:t>
            </a:r>
            <a:r>
              <a:rPr lang="en-US" sz="2400" dirty="0" err="1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rmatrix</a:t>
            </a:r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, </a:t>
            </a:r>
            <a:r>
              <a:rPr lang="en-US" sz="2400" dirty="0" err="1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dw</a:t>
            </a:r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, </a:t>
            </a:r>
            <a:r>
              <a:rPr lang="en-US" sz="2400" dirty="0" err="1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hullac</a:t>
            </a:r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/</a:t>
            </a:r>
            <a:r>
              <a:rPr lang="en-US" sz="2400" dirty="0" err="1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fac</a:t>
            </a:r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, grasp/</a:t>
            </a:r>
            <a:r>
              <a:rPr lang="en-US" sz="2400" dirty="0" err="1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darc</a:t>
            </a:r>
            <a:endParaRPr lang="en-US" sz="2400" dirty="0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  <a:p>
            <a:pPr algn="l">
              <a:buFont typeface="Arial" charset="0"/>
              <a:buChar char="•"/>
            </a:pPr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Lab measurements are needed for accurate wavelengths and line IDs </a:t>
            </a:r>
            <a:endParaRPr lang="en-US" sz="2400" dirty="0" smtClean="0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  <a:p>
            <a:pPr algn="l">
              <a:buFont typeface="Arial" charset="0"/>
              <a:buChar char="•"/>
            </a:pPr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Recent results:</a:t>
            </a:r>
          </a:p>
          <a:p>
            <a:pPr algn="l"/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	</a:t>
            </a:r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Importance of damping</a:t>
            </a:r>
          </a:p>
          <a:p>
            <a:pPr algn="l"/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	</a:t>
            </a:r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Size of CI calculation</a:t>
            </a:r>
          </a:p>
          <a:p>
            <a:pPr algn="l"/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	</a:t>
            </a:r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Importance of relativistic effects</a:t>
            </a:r>
          </a:p>
          <a:p>
            <a:pPr algn="l"/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Needs</a:t>
            </a:r>
          </a:p>
          <a:p>
            <a:pPr algn="l"/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	</a:t>
            </a:r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near-neutrals</a:t>
            </a:r>
          </a:p>
          <a:p>
            <a:pPr algn="l"/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	</a:t>
            </a:r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inner shells</a:t>
            </a:r>
          </a:p>
          <a:p>
            <a:pPr algn="l"/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	</a:t>
            </a:r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less abundant elements</a:t>
            </a:r>
            <a:endParaRPr lang="en-US" sz="24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4294967295"/>
          </p:nvPr>
        </p:nvSpPr>
        <p:spPr>
          <a:xfrm>
            <a:off x="-2302934" y="5069417"/>
            <a:ext cx="2132013" cy="363538"/>
          </a:xfrm>
          <a:prstGeom prst="rect">
            <a:avLst/>
          </a:prstGeom>
        </p:spPr>
        <p:txBody>
          <a:bodyPr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chemeClr val="tx1"/>
                </a:solidFill>
                <a:latin typeface="Calibri" charset="0"/>
              </a:rPr>
              <a:t>10/19</a:t>
            </a:r>
            <a:r>
              <a:rPr lang="en-US" sz="1200" dirty="0" smtClean="0">
                <a:solidFill>
                  <a:schemeClr val="tx1"/>
                </a:solidFill>
                <a:latin typeface="Calibri" charset="0"/>
              </a:rPr>
              <a:t>/0</a:t>
            </a:r>
            <a:endParaRPr lang="en-US" sz="1200" dirty="0">
              <a:solidFill>
                <a:schemeClr val="tx1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5993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"/>
          <p:cNvSpPr txBox="1">
            <a:spLocks noChangeArrowheads="1"/>
          </p:cNvSpPr>
          <p:nvPr/>
        </p:nvSpPr>
        <p:spPr bwMode="auto">
          <a:xfrm>
            <a:off x="304800" y="152400"/>
            <a:ext cx="5181600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sz="3200" dirty="0">
                <a:solidFill>
                  <a:srgbClr val="000000"/>
                </a:solidFill>
                <a:latin typeface="Calibri" charset="0"/>
              </a:rPr>
              <a:t>Effect of configuration interaction size in EIE</a:t>
            </a:r>
          </a:p>
        </p:txBody>
      </p:sp>
      <p:sp>
        <p:nvSpPr>
          <p:cNvPr id="23555" name="Text Box 2"/>
          <p:cNvSpPr txBox="1">
            <a:spLocks noChangeArrowheads="1"/>
          </p:cNvSpPr>
          <p:nvPr/>
        </p:nvSpPr>
        <p:spPr bwMode="auto">
          <a:xfrm>
            <a:off x="0" y="1371600"/>
            <a:ext cx="54102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341313" indent="-341313" eaLnBrk="0" hangingPunct="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>
                <a:solidFill>
                  <a:srgbClr val="000000"/>
                </a:solidFill>
                <a:latin typeface="Calibri" charset="0"/>
              </a:rPr>
              <a:t>Dirac R-matrix (DARC) calculation of EIE in Fe</a:t>
            </a:r>
            <a:r>
              <a:rPr lang="en-US" baseline="30000">
                <a:solidFill>
                  <a:srgbClr val="000000"/>
                </a:solidFill>
                <a:latin typeface="Calibri" charset="0"/>
              </a:rPr>
              <a:t>5+</a:t>
            </a:r>
            <a:endParaRPr lang="en-US">
              <a:solidFill>
                <a:srgbClr val="000000"/>
              </a:solidFill>
              <a:latin typeface="Calibri" charset="0"/>
            </a:endParaRPr>
          </a:p>
          <a:p>
            <a:pPr eaLnBrk="1" hangingPunct="1"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>
                <a:solidFill>
                  <a:srgbClr val="000000"/>
                </a:solidFill>
                <a:latin typeface="Calibri" charset="0"/>
              </a:rPr>
              <a:t>Ground is 3p</a:t>
            </a:r>
            <a:r>
              <a:rPr lang="en-US" baseline="30000">
                <a:solidFill>
                  <a:srgbClr val="000000"/>
                </a:solidFill>
                <a:latin typeface="Calibri" charset="0"/>
              </a:rPr>
              <a:t>6</a:t>
            </a:r>
            <a:r>
              <a:rPr lang="en-US">
                <a:solidFill>
                  <a:srgbClr val="000000"/>
                </a:solidFill>
                <a:latin typeface="Calibri" charset="0"/>
              </a:rPr>
              <a:t>3d</a:t>
            </a:r>
            <a:r>
              <a:rPr lang="en-US" baseline="30000">
                <a:solidFill>
                  <a:srgbClr val="000000"/>
                </a:solidFill>
                <a:latin typeface="Calibri" charset="0"/>
              </a:rPr>
              <a:t>4</a:t>
            </a:r>
          </a:p>
          <a:p>
            <a:pPr eaLnBrk="1" hangingPunct="1"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>
                <a:solidFill>
                  <a:srgbClr val="000000"/>
                </a:solidFill>
                <a:latin typeface="Calibri" charset="0"/>
              </a:rPr>
              <a:t>328 levels include 4s + one 3p</a:t>
            </a:r>
            <a:r>
              <a:rPr lang="en-US" baseline="30000">
                <a:solidFill>
                  <a:srgbClr val="000000"/>
                </a:solidFill>
                <a:latin typeface="Calibri" charset="0"/>
              </a:rPr>
              <a:t>5</a:t>
            </a:r>
          </a:p>
          <a:p>
            <a:pPr eaLnBrk="1" hangingPunct="1"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>
                <a:solidFill>
                  <a:srgbClr val="000000"/>
                </a:solidFill>
                <a:latin typeface="Calibri" charset="0"/>
              </a:rPr>
              <a:t>1728 includes two 3p</a:t>
            </a:r>
            <a:r>
              <a:rPr lang="en-US" baseline="30000">
                <a:solidFill>
                  <a:srgbClr val="000000"/>
                </a:solidFill>
                <a:latin typeface="Calibri" charset="0"/>
              </a:rPr>
              <a:t>4 </a:t>
            </a:r>
            <a:r>
              <a:rPr lang="en-US">
                <a:solidFill>
                  <a:srgbClr val="000000"/>
                </a:solidFill>
                <a:latin typeface="Calibri" charset="0"/>
              </a:rPr>
              <a:t>configurations</a:t>
            </a:r>
            <a:endParaRPr lang="en-US" baseline="30000">
              <a:solidFill>
                <a:srgbClr val="000000"/>
              </a:solidFill>
              <a:latin typeface="Calibri" charset="0"/>
            </a:endParaRPr>
          </a:p>
          <a:p>
            <a:pPr eaLnBrk="1" hangingPunct="1"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>
                <a:solidFill>
                  <a:srgbClr val="000000"/>
                </a:solidFill>
                <a:latin typeface="Calibri" charset="0"/>
              </a:rPr>
              <a:t>328 levels (dashed) vs. 1728 levels (solid)</a:t>
            </a:r>
          </a:p>
          <a:p>
            <a:pPr eaLnBrk="1" hangingPunct="1"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>
                <a:solidFill>
                  <a:srgbClr val="000000"/>
                </a:solidFill>
                <a:latin typeface="Calibri" charset="0"/>
              </a:rPr>
              <a:t>Shows ~10% effects on upsilon</a:t>
            </a:r>
            <a:endParaRPr lang="en-US">
              <a:solidFill>
                <a:srgbClr val="000000"/>
              </a:solidFill>
              <a:latin typeface="Symbol" charset="0"/>
              <a:cs typeface="Symbol" charset="0"/>
            </a:endParaRPr>
          </a:p>
          <a:p>
            <a:pPr eaLnBrk="1" hangingPunct="1">
              <a:spcBef>
                <a:spcPts val="800"/>
              </a:spcBef>
            </a:pPr>
            <a:endParaRPr lang="en-US" sz="3200">
              <a:solidFill>
                <a:srgbClr val="000000"/>
              </a:solidFill>
              <a:latin typeface="Calibri" charset="0"/>
            </a:endParaRPr>
          </a:p>
        </p:txBody>
      </p:sp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032125"/>
            <a:ext cx="3352800" cy="359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3557" name="Picture 4" descr="ballancegriffin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738" y="0"/>
            <a:ext cx="3113087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xtBox 5"/>
          <p:cNvSpPr txBox="1">
            <a:spLocks noChangeArrowheads="1"/>
          </p:cNvSpPr>
          <p:nvPr/>
        </p:nvSpPr>
        <p:spPr bwMode="auto">
          <a:xfrm>
            <a:off x="228600" y="5715000"/>
            <a:ext cx="451961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sz="2000">
                <a:solidFill>
                  <a:srgbClr val="000000"/>
                </a:solidFill>
                <a:latin typeface="Calibri" charset="0"/>
              </a:rPr>
              <a:t>(Ballance and Griffin 2008 JPB 41 195205)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54902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sz="2800">
                <a:solidFill>
                  <a:srgbClr val="000000"/>
                </a:solidFill>
                <a:latin typeface="Calibri" charset="0"/>
              </a:rPr>
              <a:t>Relativistic effects in EIE</a:t>
            </a:r>
          </a:p>
        </p:txBody>
      </p:sp>
      <p:sp>
        <p:nvSpPr>
          <p:cNvPr id="25603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423862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341313" indent="-341313" eaLnBrk="0" hangingPunct="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>
                <a:solidFill>
                  <a:srgbClr val="000000"/>
                </a:solidFill>
                <a:latin typeface="Calibri" charset="0"/>
              </a:rPr>
              <a:t>Dirac vs. BPRM for  Fe </a:t>
            </a:r>
            <a:r>
              <a:rPr lang="en-US" baseline="30000">
                <a:solidFill>
                  <a:srgbClr val="000000"/>
                </a:solidFill>
                <a:latin typeface="Calibri" charset="0"/>
              </a:rPr>
              <a:t>14+ </a:t>
            </a:r>
          </a:p>
          <a:p>
            <a:pPr eaLnBrk="1" hangingPunct="1"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>
                <a:solidFill>
                  <a:srgbClr val="000000"/>
                </a:solidFill>
                <a:latin typeface="Calibri" charset="0"/>
              </a:rPr>
              <a:t>Shows the level error associated with BPRM</a:t>
            </a:r>
          </a:p>
          <a:p>
            <a:pPr eaLnBrk="1" hangingPunct="1"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>
                <a:solidFill>
                  <a:srgbClr val="000000"/>
                </a:solidFill>
                <a:latin typeface="Calibri" charset="0"/>
              </a:rPr>
              <a:t>Departures show at low temperatures, close to threshold</a:t>
            </a:r>
          </a:p>
          <a:p>
            <a:pPr eaLnBrk="1" hangingPunct="1">
              <a:spcBef>
                <a:spcPts val="800"/>
              </a:spcBef>
            </a:pPr>
            <a:endParaRPr lang="en-US" sz="3200">
              <a:solidFill>
                <a:srgbClr val="000000"/>
              </a:solidFill>
              <a:latin typeface="Calibri" charset="0"/>
            </a:endParaRPr>
          </a:p>
        </p:txBody>
      </p:sp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1306513"/>
            <a:ext cx="4629150" cy="341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5605" name="TextBox 4"/>
          <p:cNvSpPr txBox="1">
            <a:spLocks noChangeArrowheads="1"/>
          </p:cNvSpPr>
          <p:nvPr/>
        </p:nvSpPr>
        <p:spPr bwMode="auto">
          <a:xfrm>
            <a:off x="4800600" y="5105400"/>
            <a:ext cx="385286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sz="2000">
                <a:solidFill>
                  <a:srgbClr val="000000"/>
                </a:solidFill>
                <a:latin typeface="Calibri" charset="0"/>
              </a:rPr>
              <a:t>(Berrington et al.2005 JPB 38 1667)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67663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4294967295"/>
          </p:nvPr>
        </p:nvSpPr>
        <p:spPr>
          <a:xfrm>
            <a:off x="-2336800" y="4364037"/>
            <a:ext cx="2132013" cy="363538"/>
          </a:xfrm>
          <a:prstGeom prst="rect">
            <a:avLst/>
          </a:prstGeom>
        </p:spPr>
        <p:txBody>
          <a:bodyPr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chemeClr val="tx1"/>
                </a:solidFill>
                <a:latin typeface="Calibri" charset="0"/>
              </a:rPr>
              <a:t>10/19/10</a:t>
            </a:r>
          </a:p>
        </p:txBody>
      </p:sp>
      <p:pic>
        <p:nvPicPr>
          <p:cNvPr id="2969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75" y="990600"/>
            <a:ext cx="3895725" cy="373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Box 3"/>
          <p:cNvSpPr txBox="1">
            <a:spLocks noChangeArrowheads="1"/>
          </p:cNvSpPr>
          <p:nvPr/>
        </p:nvSpPr>
        <p:spPr bwMode="auto">
          <a:xfrm>
            <a:off x="457200" y="304800"/>
            <a:ext cx="52673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sz="2800">
                <a:solidFill>
                  <a:schemeClr val="tx1"/>
                </a:solidFill>
              </a:rPr>
              <a:t>Suzaku spectrum of Tycho SNR</a:t>
            </a:r>
          </a:p>
        </p:txBody>
      </p:sp>
      <p:sp>
        <p:nvSpPr>
          <p:cNvPr id="29701" name="TextBox 4"/>
          <p:cNvSpPr txBox="1">
            <a:spLocks noChangeArrowheads="1"/>
          </p:cNvSpPr>
          <p:nvPr/>
        </p:nvSpPr>
        <p:spPr bwMode="auto">
          <a:xfrm>
            <a:off x="533400" y="1828800"/>
            <a:ext cx="41910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Detection of Cr, </a:t>
            </a:r>
            <a:r>
              <a:rPr lang="en-US" dirty="0" err="1">
                <a:solidFill>
                  <a:schemeClr val="tx1"/>
                </a:solidFill>
              </a:rPr>
              <a:t>Mn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</a:t>
            </a:r>
            <a:r>
              <a:rPr lang="en-US" dirty="0" err="1">
                <a:solidFill>
                  <a:schemeClr val="tx1"/>
                </a:solidFill>
                <a:latin typeface="Symbol" charset="0"/>
                <a:cs typeface="Symbol" charset="0"/>
              </a:rPr>
              <a:t>a</a:t>
            </a:r>
            <a:r>
              <a:rPr lang="en-US" dirty="0">
                <a:solidFill>
                  <a:schemeClr val="tx1"/>
                </a:solidFill>
              </a:rPr>
              <a:t> lines is very constraining to SNR models</a:t>
            </a:r>
          </a:p>
          <a:p>
            <a:pPr eaLnBrk="1" hangingPunct="1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Line energies (based on isoelectronic interpolation) </a:t>
            </a:r>
            <a:r>
              <a:rPr lang="en-US" dirty="0">
                <a:solidFill>
                  <a:schemeClr val="tx1"/>
                </a:solidFill>
                <a:sym typeface="Wingdings" charset="0"/>
              </a:rPr>
              <a:t> ~Na-like ions</a:t>
            </a:r>
          </a:p>
          <a:p>
            <a:pPr eaLnBrk="1" hangingPunct="1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  <a:sym typeface="Wingdings" charset="0"/>
              </a:rPr>
              <a:t>Implies large NEI effects</a:t>
            </a:r>
          </a:p>
          <a:p>
            <a:pPr eaLnBrk="1" hangingPunct="1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  <a:sym typeface="Wingdings" charset="0"/>
              </a:rPr>
              <a:t>Need for atomic data for EIE of </a:t>
            </a:r>
            <a:r>
              <a:rPr lang="en-US" dirty="0" err="1">
                <a:solidFill>
                  <a:schemeClr val="tx1"/>
                </a:solidFill>
                <a:sym typeface="Wingdings" charset="0"/>
              </a:rPr>
              <a:t>K</a:t>
            </a:r>
            <a:r>
              <a:rPr lang="en-US" dirty="0" err="1">
                <a:solidFill>
                  <a:schemeClr val="tx1"/>
                </a:solidFill>
                <a:latin typeface="Symbol" charset="0"/>
                <a:cs typeface="Symbol" charset="0"/>
                <a:sym typeface="Wingdings" charset="0"/>
              </a:rPr>
              <a:t>a</a:t>
            </a:r>
            <a:endParaRPr lang="en-US" dirty="0">
              <a:solidFill>
                <a:schemeClr val="tx1"/>
              </a:solidFill>
              <a:latin typeface="Symbol" charset="0"/>
              <a:cs typeface="Symbol" charset="0"/>
            </a:endParaRPr>
          </a:p>
        </p:txBody>
      </p:sp>
      <p:sp>
        <p:nvSpPr>
          <p:cNvPr id="29702" name="TextBox 5"/>
          <p:cNvSpPr txBox="1">
            <a:spLocks noChangeArrowheads="1"/>
          </p:cNvSpPr>
          <p:nvPr/>
        </p:nvSpPr>
        <p:spPr bwMode="auto">
          <a:xfrm>
            <a:off x="4191000" y="5562600"/>
            <a:ext cx="45577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sz="2000">
                <a:solidFill>
                  <a:schemeClr val="tx1"/>
                </a:solidFill>
              </a:rPr>
              <a:t>(Tamagawa et al. 2009 PASJ 61 167)</a:t>
            </a:r>
          </a:p>
        </p:txBody>
      </p:sp>
    </p:spTree>
    <p:extLst>
      <p:ext uri="{BB962C8B-B14F-4D97-AF65-F5344CB8AC3E}">
        <p14:creationId xmlns:p14="http://schemas.microsoft.com/office/powerpoint/2010/main" val="36146180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2"/>
          <p:cNvSpPr>
            <a:spLocks noGrp="1"/>
          </p:cNvSpPr>
          <p:nvPr>
            <p:ph type="ctrTitle"/>
          </p:nvPr>
        </p:nvSpPr>
        <p:spPr>
          <a:xfrm>
            <a:off x="762000" y="304800"/>
            <a:ext cx="7620000" cy="990600"/>
          </a:xfrm>
        </p:spPr>
        <p:txBody>
          <a:bodyPr/>
          <a:lstStyle/>
          <a:p>
            <a:r>
              <a:rPr lang="en-US" sz="3200">
                <a:latin typeface="Calibri" charset="0"/>
                <a:ea typeface="ＭＳ Ｐゴシック" charset="0"/>
                <a:cs typeface="ＭＳ Ｐゴシック" charset="0"/>
              </a:rPr>
              <a:t>Electron impact ionization (EII) </a:t>
            </a:r>
          </a:p>
        </p:txBody>
      </p:sp>
      <p:sp>
        <p:nvSpPr>
          <p:cNvPr id="31747" name="Subtitle 3"/>
          <p:cNvSpPr>
            <a:spLocks noGrp="1"/>
          </p:cNvSpPr>
          <p:nvPr>
            <p:ph type="subTitle" idx="4294967295"/>
          </p:nvPr>
        </p:nvSpPr>
        <p:spPr>
          <a:xfrm>
            <a:off x="317515" y="1447800"/>
            <a:ext cx="8826485" cy="5272088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e</a:t>
            </a:r>
            <a:r>
              <a:rPr lang="en-US" sz="2400" baseline="30000" dirty="0">
                <a:latin typeface="Calibri" charset="0"/>
                <a:ea typeface="ＭＳ Ｐゴシック" charset="0"/>
                <a:cs typeface="ＭＳ Ｐゴシック" charset="0"/>
              </a:rPr>
              <a:t>-</a:t>
            </a:r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 + X </a:t>
            </a:r>
            <a:r>
              <a:rPr lang="en-US" sz="2400" baseline="-25000" dirty="0" err="1">
                <a:latin typeface="Calibri" charset="0"/>
                <a:ea typeface="ＭＳ Ｐゴシック" charset="0"/>
                <a:cs typeface="ＭＳ Ｐゴシック" charset="0"/>
              </a:rPr>
              <a:t>i</a:t>
            </a:r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 X </a:t>
            </a:r>
            <a:r>
              <a:rPr lang="en-US" sz="2400" baseline="-25000" dirty="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i+1</a:t>
            </a:r>
            <a:endParaRPr lang="en-US" sz="2400" baseline="-250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algn="l">
              <a:buFont typeface="Arial" charset="0"/>
              <a:buChar char="•"/>
            </a:pPr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Important for many astrophysical problems</a:t>
            </a:r>
          </a:p>
          <a:p>
            <a:pPr algn="l">
              <a:buFont typeface="Arial" charset="0"/>
              <a:buChar char="•"/>
            </a:pPr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Quantity of data needed is limited </a:t>
            </a:r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 experiments can produce all or most</a:t>
            </a:r>
          </a:p>
          <a:p>
            <a:pPr algn="l">
              <a:buFont typeface="Arial" charset="0"/>
              <a:buChar char="•"/>
            </a:pPr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Many experiments, </a:t>
            </a:r>
            <a:r>
              <a:rPr lang="en-US" sz="2400" dirty="0" err="1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eg</a:t>
            </a:r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. ORNL</a:t>
            </a:r>
          </a:p>
          <a:p>
            <a:pPr algn="l">
              <a:buFont typeface="Arial" charset="0"/>
              <a:buChar char="•"/>
            </a:pPr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Compilations by Arnaud and </a:t>
            </a:r>
            <a:r>
              <a:rPr lang="en-US" sz="2400" dirty="0" err="1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Rothenflug</a:t>
            </a:r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  </a:t>
            </a:r>
            <a:r>
              <a:rPr lang="en-US" sz="2400" dirty="0" err="1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Dere</a:t>
            </a:r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, rev. by Bryans</a:t>
            </a:r>
          </a:p>
          <a:p>
            <a:pPr lvl="1" algn="l">
              <a:buFont typeface="Arial" charset="0"/>
              <a:buChar char="•"/>
            </a:pPr>
            <a:r>
              <a:rPr lang="en-US" sz="2400" dirty="0">
                <a:latin typeface="Calibri" charset="0"/>
                <a:ea typeface="ＭＳ Ｐゴシック" charset="0"/>
                <a:sym typeface="Wingdings" charset="0"/>
              </a:rPr>
              <a:t>Motivated by distorted wave (DW) calculations </a:t>
            </a:r>
          </a:p>
          <a:p>
            <a:pPr algn="l">
              <a:buFont typeface="Arial" charset="0"/>
              <a:buChar char="•"/>
            </a:pPr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Experiments are affected by </a:t>
            </a:r>
            <a:r>
              <a:rPr lang="en-US" sz="2400" dirty="0" err="1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metastables</a:t>
            </a:r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, excitation-</a:t>
            </a:r>
            <a:r>
              <a:rPr lang="en-US" sz="2400" dirty="0" err="1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autoionization</a:t>
            </a:r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 (EA</a:t>
            </a:r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)</a:t>
            </a:r>
          </a:p>
          <a:p>
            <a:pPr algn="l">
              <a:buFont typeface="Arial" charset="0"/>
              <a:buChar char="•"/>
            </a:pPr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Needs</a:t>
            </a:r>
          </a:p>
          <a:p>
            <a:pPr lvl="1" algn="l"/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	</a:t>
            </a:r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computations for excited states</a:t>
            </a:r>
          </a:p>
          <a:p>
            <a:pPr lvl="1" algn="l"/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	</a:t>
            </a:r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inner shells</a:t>
            </a:r>
          </a:p>
          <a:p>
            <a:pPr lvl="1" algn="l"/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	</a:t>
            </a:r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near threshold</a:t>
            </a:r>
          </a:p>
          <a:p>
            <a:pPr lvl="1" algn="l"/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	</a:t>
            </a:r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resonance processes, </a:t>
            </a:r>
            <a:r>
              <a:rPr lang="en-US" sz="2400" dirty="0" err="1" smtClean="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eg</a:t>
            </a:r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. </a:t>
            </a:r>
            <a:r>
              <a:rPr lang="en-US" sz="2400" dirty="0" err="1" smtClean="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reda</a:t>
            </a:r>
            <a:endParaRPr lang="en-US" sz="2400" dirty="0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  <a:p>
            <a:pPr algn="l"/>
            <a:endParaRPr lang="en-US" sz="24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4294967295"/>
          </p:nvPr>
        </p:nvSpPr>
        <p:spPr>
          <a:xfrm>
            <a:off x="-2216680" y="4866217"/>
            <a:ext cx="2132013" cy="363538"/>
          </a:xfrm>
          <a:prstGeom prst="rect">
            <a:avLst/>
          </a:prstGeom>
        </p:spPr>
        <p:txBody>
          <a:bodyPr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chemeClr val="tx1"/>
                </a:solidFill>
                <a:latin typeface="Calibri" charset="0"/>
              </a:rPr>
              <a:t>10/19/10</a:t>
            </a:r>
          </a:p>
        </p:txBody>
      </p:sp>
    </p:spTree>
    <p:extLst>
      <p:ext uri="{BB962C8B-B14F-4D97-AF65-F5344CB8AC3E}">
        <p14:creationId xmlns:p14="http://schemas.microsoft.com/office/powerpoint/2010/main" val="17193770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4294967295"/>
          </p:nvPr>
        </p:nvSpPr>
        <p:spPr>
          <a:xfrm>
            <a:off x="-2404534" y="4950883"/>
            <a:ext cx="2132013" cy="36353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 smtClean="0"/>
              <a:t>10/19/10</a:t>
            </a:r>
          </a:p>
        </p:txBody>
      </p:sp>
      <p:sp>
        <p:nvSpPr>
          <p:cNvPr id="33796" name="TextBox 3"/>
          <p:cNvSpPr txBox="1">
            <a:spLocks noChangeArrowheads="1"/>
          </p:cNvSpPr>
          <p:nvPr/>
        </p:nvSpPr>
        <p:spPr bwMode="auto">
          <a:xfrm>
            <a:off x="381000" y="1905000"/>
            <a:ext cx="3048000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Fe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aseline="30000" dirty="0" smtClean="0">
                <a:solidFill>
                  <a:schemeClr val="tx1"/>
                </a:solidFill>
              </a:rPr>
              <a:t>12</a:t>
            </a:r>
            <a:r>
              <a:rPr lang="en-US" baseline="30000" dirty="0" smtClean="0">
                <a:solidFill>
                  <a:schemeClr val="tx1"/>
                </a:solidFill>
              </a:rPr>
              <a:t>+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  <a:sym typeface="Wingdings" charset="0"/>
              </a:rPr>
              <a:t> </a:t>
            </a:r>
            <a:r>
              <a:rPr lang="en-US" dirty="0" smtClean="0">
                <a:solidFill>
                  <a:schemeClr val="tx1"/>
                </a:solidFill>
                <a:sym typeface="Wingdings" charset="0"/>
              </a:rPr>
              <a:t>Fe</a:t>
            </a:r>
            <a:r>
              <a:rPr lang="en-US" dirty="0" smtClean="0">
                <a:solidFill>
                  <a:schemeClr val="tx1"/>
                </a:solidFill>
                <a:sym typeface="Wingdings" charset="0"/>
              </a:rPr>
              <a:t> </a:t>
            </a:r>
            <a:r>
              <a:rPr lang="en-US" baseline="30000" dirty="0" smtClean="0">
                <a:solidFill>
                  <a:schemeClr val="tx1"/>
                </a:solidFill>
                <a:sym typeface="Wingdings" charset="0"/>
              </a:rPr>
              <a:t>13</a:t>
            </a:r>
            <a:r>
              <a:rPr lang="en-US" baseline="30000" dirty="0" smtClean="0">
                <a:solidFill>
                  <a:schemeClr val="tx1"/>
                </a:solidFill>
                <a:sym typeface="Wingdings" charset="0"/>
              </a:rPr>
              <a:t>+</a:t>
            </a:r>
            <a:r>
              <a:rPr lang="en-US" dirty="0" smtClean="0">
                <a:solidFill>
                  <a:schemeClr val="tx1"/>
                </a:solidFill>
                <a:sym typeface="Wingdings" charset="0"/>
              </a:rPr>
              <a:t> </a:t>
            </a:r>
            <a:endParaRPr lang="en-US" dirty="0">
              <a:solidFill>
                <a:schemeClr val="tx1"/>
              </a:solidFill>
              <a:sym typeface="Wingdings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  <a:sym typeface="Wingdings" charset="0"/>
              </a:rPr>
              <a:t>Campaign to benchmark theory for all </a:t>
            </a:r>
            <a:r>
              <a:rPr lang="en-US" dirty="0" err="1">
                <a:solidFill>
                  <a:schemeClr val="tx1"/>
                </a:solidFill>
                <a:sym typeface="Wingdings" charset="0"/>
              </a:rPr>
              <a:t>isosequences</a:t>
            </a:r>
            <a:endParaRPr lang="en-US" dirty="0">
              <a:solidFill>
                <a:schemeClr val="tx1"/>
              </a:solidFill>
              <a:sym typeface="Wingdings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  <a:sym typeface="Wingdings" charset="0"/>
              </a:rPr>
              <a:t>Storage ring allows low metastable fraction</a:t>
            </a:r>
          </a:p>
          <a:p>
            <a:pPr eaLnBrk="1" hangingPunct="1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  <a:sym typeface="Wingdings" charset="0"/>
              </a:rPr>
              <a:t>Compare with DW calculations</a:t>
            </a:r>
          </a:p>
          <a:p>
            <a:pPr eaLnBrk="1" hangingPunct="1">
              <a:buClr>
                <a:srgbClr val="000000"/>
              </a:buClr>
              <a:buSzPct val="100000"/>
              <a:buFont typeface="Arial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797" name="TextBox 4"/>
          <p:cNvSpPr txBox="1">
            <a:spLocks noChangeArrowheads="1"/>
          </p:cNvSpPr>
          <p:nvPr/>
        </p:nvSpPr>
        <p:spPr bwMode="auto">
          <a:xfrm>
            <a:off x="381000" y="215900"/>
            <a:ext cx="81661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sz="2800" dirty="0">
                <a:solidFill>
                  <a:schemeClr val="tx1"/>
                </a:solidFill>
              </a:rPr>
              <a:t>Measurements of EII with </a:t>
            </a:r>
            <a:r>
              <a:rPr lang="en-US" sz="2800" dirty="0">
                <a:solidFill>
                  <a:schemeClr val="tx1"/>
                </a:solidFill>
                <a:sym typeface="Wingdings" charset="0"/>
              </a:rPr>
              <a:t>Heidelberg storage ring (TSR)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798" name="TextBox 5"/>
          <p:cNvSpPr txBox="1">
            <a:spLocks noChangeArrowheads="1"/>
          </p:cNvSpPr>
          <p:nvPr/>
        </p:nvSpPr>
        <p:spPr bwMode="auto">
          <a:xfrm>
            <a:off x="4572000" y="6396038"/>
            <a:ext cx="34239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dirty="0" smtClean="0">
                <a:solidFill>
                  <a:srgbClr val="000000"/>
                </a:solidFill>
                <a:latin typeface="Calibri" charset="0"/>
              </a:rPr>
              <a:t>Hahn+ 2011 </a:t>
            </a:r>
            <a:r>
              <a:rPr lang="en-US" dirty="0" err="1">
                <a:solidFill>
                  <a:srgbClr val="000000"/>
                </a:solidFill>
                <a:latin typeface="Calibri" charset="0"/>
              </a:rPr>
              <a:t>Ap</a:t>
            </a:r>
            <a:r>
              <a:rPr lang="en-US" dirty="0">
                <a:solidFill>
                  <a:srgbClr val="000000"/>
                </a:solidFill>
                <a:latin typeface="Calibri" charset="0"/>
              </a:rPr>
              <a:t> J. </a:t>
            </a:r>
            <a:r>
              <a:rPr lang="en-US" dirty="0" smtClean="0">
                <a:solidFill>
                  <a:srgbClr val="000000"/>
                </a:solidFill>
                <a:latin typeface="Calibri" charset="0"/>
              </a:rPr>
              <a:t>235 105</a:t>
            </a:r>
            <a:endParaRPr lang="en-US" dirty="0">
              <a:solidFill>
                <a:srgbClr val="000000"/>
              </a:solidFill>
              <a:latin typeface="Calibri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700" y="1905000"/>
            <a:ext cx="4445000" cy="328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2340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2"/>
          <p:cNvSpPr>
            <a:spLocks noGrp="1"/>
          </p:cNvSpPr>
          <p:nvPr>
            <p:ph type="ctrTitle"/>
          </p:nvPr>
        </p:nvSpPr>
        <p:spPr>
          <a:xfrm>
            <a:off x="762000" y="304800"/>
            <a:ext cx="7620000" cy="990600"/>
          </a:xfrm>
        </p:spPr>
        <p:txBody>
          <a:bodyPr/>
          <a:lstStyle/>
          <a:p>
            <a:r>
              <a:rPr lang="en-US" sz="3200">
                <a:latin typeface="Calibri" charset="0"/>
                <a:ea typeface="ＭＳ Ｐゴシック" charset="0"/>
                <a:cs typeface="ＭＳ Ｐゴシック" charset="0"/>
              </a:rPr>
              <a:t>Dielectronic recombination (DR)</a:t>
            </a:r>
          </a:p>
        </p:txBody>
      </p:sp>
      <p:sp>
        <p:nvSpPr>
          <p:cNvPr id="35843" name="Subtitle 3"/>
          <p:cNvSpPr>
            <a:spLocks noGrp="1"/>
          </p:cNvSpPr>
          <p:nvPr>
            <p:ph type="subTitle" idx="4294967295"/>
          </p:nvPr>
        </p:nvSpPr>
        <p:spPr>
          <a:xfrm>
            <a:off x="838200" y="1447800"/>
            <a:ext cx="7467600" cy="4572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240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e</a:t>
            </a:r>
            <a:r>
              <a:rPr lang="en-US" sz="2400" baseline="3000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-</a:t>
            </a:r>
            <a:r>
              <a:rPr lang="en-US" sz="240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+X</a:t>
            </a:r>
            <a:r>
              <a:rPr lang="en-US" sz="2400" baseline="-2500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i</a:t>
            </a:r>
            <a:r>
              <a:rPr lang="en-US" sz="240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  X</a:t>
            </a:r>
            <a:r>
              <a:rPr lang="en-US" sz="2400" baseline="-2500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i-1</a:t>
            </a:r>
            <a:r>
              <a:rPr lang="en-US" sz="2400" baseline="3000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*</a:t>
            </a:r>
            <a:r>
              <a:rPr lang="en-US" sz="240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  X</a:t>
            </a:r>
            <a:r>
              <a:rPr lang="en-US" sz="2400" baseline="-2500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i-1</a:t>
            </a:r>
            <a:r>
              <a:rPr lang="en-US" sz="240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 +…</a:t>
            </a:r>
          </a:p>
          <a:p>
            <a:pPr algn="l">
              <a:buFont typeface="Arial" charset="0"/>
              <a:buChar char="•"/>
            </a:pPr>
            <a:r>
              <a:rPr lang="en-US" sz="240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Traditional calculations are adequate for high temperature plasmas</a:t>
            </a:r>
          </a:p>
          <a:p>
            <a:pPr algn="l">
              <a:buFont typeface="Arial" charset="0"/>
              <a:buChar char="•"/>
            </a:pPr>
            <a:r>
              <a:rPr lang="en-US" sz="240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Fundamental work by Burgess + compilations</a:t>
            </a:r>
          </a:p>
          <a:p>
            <a:pPr algn="l">
              <a:buFont typeface="Arial" charset="0"/>
              <a:buChar char="•"/>
            </a:pPr>
            <a:r>
              <a:rPr lang="en-US" sz="240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At low temperature, calculations do not have sufficient precision</a:t>
            </a:r>
          </a:p>
          <a:p>
            <a:pPr algn="l">
              <a:buFont typeface="Arial" charset="0"/>
              <a:buChar char="•"/>
            </a:pPr>
            <a:r>
              <a:rPr lang="en-US" sz="240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Experiments have proven to be crucial: TSR</a:t>
            </a:r>
          </a:p>
          <a:p>
            <a:pPr algn="l">
              <a:buFont typeface="Arial" charset="0"/>
              <a:buChar char="•"/>
            </a:pPr>
            <a:r>
              <a:rPr lang="en-US" sz="240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Recent campaign by ADAS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4294967295"/>
          </p:nvPr>
        </p:nvSpPr>
        <p:spPr>
          <a:xfrm>
            <a:off x="-2319867" y="3680883"/>
            <a:ext cx="2132013" cy="363538"/>
          </a:xfrm>
          <a:prstGeom prst="rect">
            <a:avLst/>
          </a:prstGeom>
        </p:spPr>
        <p:txBody>
          <a:bodyPr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chemeClr val="tx1"/>
                </a:solidFill>
                <a:latin typeface="Calibri" charset="0"/>
              </a:rPr>
              <a:t>10/19/10</a:t>
            </a:r>
          </a:p>
        </p:txBody>
      </p:sp>
    </p:spTree>
    <p:extLst>
      <p:ext uri="{BB962C8B-B14F-4D97-AF65-F5344CB8AC3E}">
        <p14:creationId xmlns:p14="http://schemas.microsoft.com/office/powerpoint/2010/main" val="26126639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4294967295"/>
          </p:nvPr>
        </p:nvSpPr>
        <p:spPr>
          <a:xfrm>
            <a:off x="-2132013" y="4070350"/>
            <a:ext cx="2132013" cy="36353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 smtClean="0"/>
              <a:t>10/19/10</a:t>
            </a:r>
          </a:p>
        </p:txBody>
      </p:sp>
      <p:pic>
        <p:nvPicPr>
          <p:cNvPr id="36867" name="Picture 2" descr="Untitl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200400"/>
            <a:ext cx="636111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Box 3"/>
          <p:cNvSpPr txBox="1">
            <a:spLocks noChangeArrowheads="1"/>
          </p:cNvSpPr>
          <p:nvPr/>
        </p:nvSpPr>
        <p:spPr bwMode="auto">
          <a:xfrm>
            <a:off x="0" y="838200"/>
            <a:ext cx="91440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>
                <a:solidFill>
                  <a:schemeClr val="tx1"/>
                </a:solidFill>
              </a:rPr>
              <a:t>Measurements provide key validation for calculations</a:t>
            </a:r>
          </a:p>
          <a:p>
            <a:pPr eaLnBrk="1" hangingPunct="1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>
                <a:solidFill>
                  <a:schemeClr val="tx1"/>
                </a:solidFill>
              </a:rPr>
              <a:t>Low relative speed of ion, e</a:t>
            </a:r>
            <a:r>
              <a:rPr lang="en-US" baseline="30000">
                <a:solidFill>
                  <a:schemeClr val="tx1"/>
                </a:solidFill>
              </a:rPr>
              <a:t>-</a:t>
            </a:r>
            <a:r>
              <a:rPr lang="en-US">
                <a:solidFill>
                  <a:schemeClr val="tx1"/>
                </a:solidFill>
              </a:rPr>
              <a:t> allows measurements of near-threshold cross section </a:t>
            </a:r>
          </a:p>
          <a:p>
            <a:pPr eaLnBrk="1" hangingPunct="1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>
                <a:solidFill>
                  <a:schemeClr val="tx1"/>
                </a:solidFill>
              </a:rPr>
              <a:t>Measurements for Fe are being pushed to low charge</a:t>
            </a:r>
          </a:p>
          <a:p>
            <a:pPr eaLnBrk="1" hangingPunct="1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>
                <a:solidFill>
                  <a:schemeClr val="tx1"/>
                </a:solidFill>
              </a:rPr>
              <a:t>Have now measured DR for Fe</a:t>
            </a:r>
            <a:r>
              <a:rPr lang="en-US" baseline="30000">
                <a:solidFill>
                  <a:schemeClr val="tx1"/>
                </a:solidFill>
              </a:rPr>
              <a:t>7+ </a:t>
            </a:r>
            <a:r>
              <a:rPr lang="en-US">
                <a:solidFill>
                  <a:schemeClr val="tx1"/>
                </a:solidFill>
              </a:rPr>
              <a:t>- Fe </a:t>
            </a:r>
            <a:r>
              <a:rPr lang="en-US" baseline="30000">
                <a:solidFill>
                  <a:schemeClr val="tx1"/>
                </a:solidFill>
              </a:rPr>
              <a:t>10+ </a:t>
            </a:r>
            <a:r>
              <a:rPr lang="en-US">
                <a:solidFill>
                  <a:schemeClr val="tx1"/>
                </a:solidFill>
              </a:rPr>
              <a:t>using TSR</a:t>
            </a:r>
          </a:p>
        </p:txBody>
      </p:sp>
      <p:sp>
        <p:nvSpPr>
          <p:cNvPr id="36869" name="TextBox 4"/>
          <p:cNvSpPr txBox="1">
            <a:spLocks noChangeArrowheads="1"/>
          </p:cNvSpPr>
          <p:nvPr/>
        </p:nvSpPr>
        <p:spPr bwMode="auto">
          <a:xfrm>
            <a:off x="228600" y="152400"/>
            <a:ext cx="102854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sz="2800">
                <a:solidFill>
                  <a:schemeClr val="tx1"/>
                </a:solidFill>
              </a:rPr>
              <a:t>DR measurements using Heidelberg storage ring (TSR)</a:t>
            </a:r>
          </a:p>
        </p:txBody>
      </p:sp>
      <p:sp>
        <p:nvSpPr>
          <p:cNvPr id="36870" name="TextBox 5"/>
          <p:cNvSpPr txBox="1">
            <a:spLocks noChangeArrowheads="1"/>
          </p:cNvSpPr>
          <p:nvPr/>
        </p:nvSpPr>
        <p:spPr bwMode="auto">
          <a:xfrm>
            <a:off x="2895600" y="6442075"/>
            <a:ext cx="496093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sz="2000">
                <a:solidFill>
                  <a:schemeClr val="tx1"/>
                </a:solidFill>
              </a:rPr>
              <a:t>(Schippers et al. 2010 Archiv:1002.35678)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1164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r>
              <a:rPr lang="en-US" sz="3200" dirty="0"/>
              <a:t>outline</a:t>
            </a:r>
            <a:endParaRPr sz="3200" dirty="0"/>
          </a:p>
        </p:txBody>
      </p:sp>
      <p:sp>
        <p:nvSpPr>
          <p:cNvPr id="157" name="TextShape 2"/>
          <p:cNvSpPr txBox="1"/>
          <p:nvPr/>
        </p:nvSpPr>
        <p:spPr>
          <a:xfrm>
            <a:off x="457560" y="1600560"/>
            <a:ext cx="8229240" cy="4525560"/>
          </a:xfrm>
          <a:prstGeom prst="rect">
            <a:avLst/>
          </a:prstGeo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  <a:latin typeface="Calibri"/>
              </a:rPr>
              <a:t>About X-ray Astronomy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  <a:latin typeface="Calibri"/>
              </a:rPr>
              <a:t>Where we’ve come from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  <a:latin typeface="Calibri"/>
              </a:rPr>
              <a:t>Where we are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  <a:latin typeface="Calibri"/>
              </a:rPr>
              <a:t>Atomic Data 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  <a:latin typeface="Calibri"/>
              </a:rPr>
              <a:t>Tools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  <a:latin typeface="Calibri"/>
              </a:rPr>
              <a:t>Needs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  <a:latin typeface="Calibri"/>
              </a:rPr>
              <a:t>Illustrative Applications of atomic data</a:t>
            </a:r>
            <a:endParaRPr lang="en-US" sz="2800" dirty="0" smtClean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 smtClean="0">
                <a:latin typeface="Calibri" charset="0"/>
                <a:ea typeface="ＭＳ Ｐゴシック" charset="0"/>
                <a:cs typeface="ＭＳ Ｐゴシック" charset="0"/>
              </a:rPr>
              <a:t>Photoionization (PI)</a:t>
            </a:r>
            <a:br>
              <a:rPr lang="en-US" sz="3200" dirty="0" smtClean="0">
                <a:latin typeface="Calibri" charset="0"/>
                <a:ea typeface="ＭＳ Ｐゴシック" charset="0"/>
                <a:cs typeface="ＭＳ Ｐゴシック" charset="0"/>
              </a:rPr>
            </a:b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756150"/>
          </a:xfrm>
        </p:spPr>
        <p:txBody>
          <a:bodyPr wrap="square"/>
          <a:lstStyle/>
          <a:p>
            <a:pPr algn="l"/>
            <a:r>
              <a:rPr lang="en-US" sz="2400" dirty="0" err="1" smtClean="0">
                <a:latin typeface="Calibri" charset="0"/>
                <a:ea typeface="ＭＳ Ｐゴシック" charset="0"/>
                <a:cs typeface="ＭＳ Ｐゴシック" charset="0"/>
              </a:rPr>
              <a:t>h</a:t>
            </a:r>
            <a:r>
              <a:rPr lang="en-US" sz="2400" dirty="0" err="1" smtClean="0">
                <a:latin typeface="Symbol" charset="0"/>
                <a:ea typeface="ＭＳ Ｐゴシック" charset="0"/>
                <a:cs typeface="Symbol" charset="0"/>
              </a:rPr>
              <a:t>n</a:t>
            </a:r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</a:rPr>
              <a:t> + X </a:t>
            </a:r>
            <a:r>
              <a:rPr lang="en-US" sz="2400" baseline="-25000" dirty="0" err="1" smtClean="0">
                <a:latin typeface="Calibri" charset="0"/>
                <a:ea typeface="ＭＳ Ｐゴシック" charset="0"/>
                <a:cs typeface="ＭＳ Ｐゴシック" charset="0"/>
              </a:rPr>
              <a:t>i</a:t>
            </a:r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 X </a:t>
            </a:r>
            <a:r>
              <a:rPr lang="en-US" sz="2400" baseline="-25000" dirty="0" smtClean="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i+1</a:t>
            </a:r>
            <a:endParaRPr lang="en-US" sz="2400" baseline="-2500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342900" indent="-342900" algn="l">
              <a:buFont typeface="Arial"/>
              <a:buChar char="•"/>
            </a:pPr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</a:rPr>
              <a:t>The rate coefficient (can) sample all parts of cross section</a:t>
            </a:r>
          </a:p>
          <a:p>
            <a:pPr marL="342900" indent="-342900" algn="l">
              <a:buFont typeface="Arial"/>
              <a:buChar char="•"/>
            </a:pPr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</a:rPr>
              <a:t>Campaign of calculations by opacity project (OP) +inner shells, intermediate coupling</a:t>
            </a:r>
          </a:p>
          <a:p>
            <a:pPr marL="342900" indent="-342900" algn="l">
              <a:buFont typeface="Arial"/>
              <a:buChar char="•"/>
            </a:pPr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</a:rPr>
              <a:t>High resolution experiments are coming</a:t>
            </a:r>
          </a:p>
          <a:p>
            <a:pPr marL="342900" indent="-342900" algn="l">
              <a:buFont typeface="Arial"/>
              <a:buChar char="•"/>
            </a:pPr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</a:rPr>
              <a:t>Needs:</a:t>
            </a:r>
          </a:p>
          <a:p>
            <a:pPr lvl="2" algn="l"/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</a:rPr>
              <a:t>	Neutrals/near neutrals</a:t>
            </a:r>
          </a:p>
          <a:p>
            <a:pPr lvl="2" algn="l"/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</a:rPr>
              <a:t>	Molecules</a:t>
            </a:r>
          </a:p>
          <a:p>
            <a:pPr lvl="2" algn="l"/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</a:rPr>
              <a:t>	Solids</a:t>
            </a:r>
          </a:p>
          <a:p>
            <a:pPr lvl="2" algn="l"/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</a:rPr>
              <a:t>	Lower abundance elements</a:t>
            </a:r>
          </a:p>
          <a:p>
            <a:pPr lvl="2" algn="l"/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	</a:t>
            </a:r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</a:rPr>
              <a:t>Spectroscopic accuracy</a:t>
            </a: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762000" y="304800"/>
            <a:ext cx="7620000" cy="9906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 lang="en-US" sz="32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838200" y="1447800"/>
            <a:ext cx="7467600" cy="4572000"/>
          </a:xfrm>
          <a:prstGeom prst="rect">
            <a:avLst/>
          </a:prstGeom>
        </p:spPr>
        <p:txBody>
          <a:bodyPr/>
          <a:lstStyle/>
          <a:p>
            <a:pPr algn="l"/>
            <a:endParaRPr lang="en-US" sz="24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Date Placeholder 1"/>
          <p:cNvSpPr txBox="1">
            <a:spLocks/>
          </p:cNvSpPr>
          <p:nvPr/>
        </p:nvSpPr>
        <p:spPr>
          <a:xfrm>
            <a:off x="-2132013" y="4290484"/>
            <a:ext cx="2132013" cy="3635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0" latin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kern="1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algn="l" defTabSz="457200" rtl="0" eaLnBrk="0" latin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kern="1200">
                <a:solidFill>
                  <a:schemeClr val="bg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defTabSz="457200" rtl="0" eaLnBrk="0" latin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kern="1200">
                <a:solidFill>
                  <a:schemeClr val="bg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defTabSz="457200" rtl="0" eaLnBrk="0" latin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kern="1200">
                <a:solidFill>
                  <a:schemeClr val="bg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defTabSz="457200" rtl="0" eaLnBrk="0" latin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kern="1200">
                <a:solidFill>
                  <a:schemeClr val="bg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4572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kern="1200">
                <a:solidFill>
                  <a:schemeClr val="bg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9144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kern="1200">
                <a:solidFill>
                  <a:schemeClr val="bg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1371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kern="1200">
                <a:solidFill>
                  <a:schemeClr val="bg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18288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kern="1200">
                <a:solidFill>
                  <a:schemeClr val="bg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tx1"/>
                </a:solidFill>
                <a:latin typeface="Calibri" charset="0"/>
              </a:rPr>
              <a:t>10/19/10</a:t>
            </a:r>
            <a:endParaRPr lang="en-US" sz="1200" dirty="0">
              <a:solidFill>
                <a:schemeClr val="tx1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259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300" y="778841"/>
            <a:ext cx="6726767" cy="60791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69067" y="321733"/>
            <a:ext cx="4828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Availability of photoionization data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613866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893534"/>
            <a:ext cx="6442844" cy="59644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83467" y="6197600"/>
            <a:ext cx="3724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heasarc.gsfc.nasa.gov</a:t>
            </a:r>
            <a:r>
              <a:rPr lang="en-US" dirty="0"/>
              <a:t>/</a:t>
            </a:r>
            <a:r>
              <a:rPr lang="en-US" dirty="0" err="1"/>
              <a:t>uadb</a:t>
            </a:r>
            <a:r>
              <a:rPr lang="en-US" dirty="0"/>
              <a:t>/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38400" y="188737"/>
            <a:ext cx="325421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Availability of </a:t>
            </a:r>
            <a:r>
              <a:rPr lang="en-US" sz="2400" dirty="0" smtClean="0"/>
              <a:t>EIE </a:t>
            </a:r>
            <a:r>
              <a:rPr lang="en-US" sz="2400" dirty="0"/>
              <a:t>data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7086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g3.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8999" y="-1058333"/>
            <a:ext cx="7196667" cy="93133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8934" y="431224"/>
            <a:ext cx="79417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Resonances appear in observed </a:t>
            </a:r>
            <a:r>
              <a:rPr lang="en-US" sz="3200" dirty="0" err="1" smtClean="0"/>
              <a:t>photoabsorption</a:t>
            </a:r>
            <a:r>
              <a:rPr lang="en-US" sz="3200" dirty="0" smtClean="0"/>
              <a:t> spectra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460030" y="2142698"/>
            <a:ext cx="82606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Spectrum of active galaxy MCG-6-30-15 shows 2</a:t>
            </a:r>
            <a:r>
              <a:rPr lang="en-US" sz="2400" baseline="30000" dirty="0" smtClean="0"/>
              <a:t>nd</a:t>
            </a:r>
            <a:r>
              <a:rPr lang="en-US" sz="2400" dirty="0" smtClean="0"/>
              <a:t> KLL </a:t>
            </a:r>
            <a:r>
              <a:rPr lang="en-US" sz="2400" dirty="0" err="1" smtClean="0"/>
              <a:t>reonance</a:t>
            </a:r>
            <a:r>
              <a:rPr lang="en-US" sz="2400" dirty="0" smtClean="0"/>
              <a:t> near 20.1 A (19.9A lab)</a:t>
            </a:r>
            <a:endParaRPr lang="en-US" sz="2400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6062134" y="3606800"/>
            <a:ext cx="0" cy="626533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51915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79"/>
            <a:ext cx="3387436" cy="2417721"/>
          </a:xfrm>
        </p:spPr>
        <p:txBody>
          <a:bodyPr wrap="square"/>
          <a:lstStyle/>
          <a:p>
            <a:r>
              <a:rPr lang="en-US" sz="3200" dirty="0" smtClean="0"/>
              <a:t>BPRM Calculation of  K shell </a:t>
            </a:r>
            <a:r>
              <a:rPr lang="en-US" sz="3200" dirty="0" err="1" smtClean="0"/>
              <a:t>Photoabsorption</a:t>
            </a:r>
            <a:r>
              <a:rPr lang="en-US" sz="3200" dirty="0" smtClean="0"/>
              <a:t>  by  oxygen</a:t>
            </a:r>
            <a:br>
              <a:rPr lang="en-US" sz="3200" dirty="0" smtClean="0"/>
            </a:b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/>
          </p:nvPr>
        </p:nvSpPr>
        <p:spPr>
          <a:xfrm>
            <a:off x="152400" y="3793066"/>
            <a:ext cx="3352800" cy="2201333"/>
          </a:xfrm>
        </p:spPr>
        <p:txBody>
          <a:bodyPr wrap="square"/>
          <a:lstStyle/>
          <a:p>
            <a:pPr algn="l"/>
            <a:r>
              <a:rPr lang="en-US" sz="2400" dirty="0" smtClean="0"/>
              <a:t>Black=</a:t>
            </a:r>
            <a:r>
              <a:rPr lang="en-US" sz="2400" dirty="0" err="1" smtClean="0"/>
              <a:t>bprm</a:t>
            </a:r>
            <a:r>
              <a:rPr lang="en-US" sz="2400" dirty="0" smtClean="0"/>
              <a:t> (</a:t>
            </a:r>
            <a:r>
              <a:rPr lang="en-US" sz="2400" dirty="0" smtClean="0"/>
              <a:t>Garcia+ </a:t>
            </a:r>
            <a:r>
              <a:rPr lang="en-US" sz="2400" dirty="0" smtClean="0"/>
              <a:t>2005)</a:t>
            </a:r>
          </a:p>
          <a:p>
            <a:pPr algn="l"/>
            <a:r>
              <a:rPr lang="en-US" sz="2400" dirty="0" smtClean="0"/>
              <a:t>Green=central potential </a:t>
            </a:r>
          </a:p>
          <a:p>
            <a:pPr algn="l"/>
            <a:r>
              <a:rPr lang="en-US" sz="2400" dirty="0" smtClean="0"/>
              <a:t>(</a:t>
            </a:r>
            <a:r>
              <a:rPr lang="en-US" sz="2400" dirty="0" err="1" smtClean="0"/>
              <a:t>Verner</a:t>
            </a:r>
            <a:r>
              <a:rPr lang="en-US" sz="2400" dirty="0" smtClean="0"/>
              <a:t> and </a:t>
            </a:r>
            <a:r>
              <a:rPr lang="en-US" sz="2400" dirty="0" err="1" smtClean="0"/>
              <a:t>Yakovlev</a:t>
            </a:r>
            <a:r>
              <a:rPr lang="en-US" sz="2400" dirty="0" smtClean="0"/>
              <a:t> 1997)</a:t>
            </a:r>
            <a:endParaRPr lang="en-US" sz="2400" dirty="0"/>
          </a:p>
        </p:txBody>
      </p:sp>
      <p:pic>
        <p:nvPicPr>
          <p:cNvPr id="5" name="Picture 4" descr="paper9f5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636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8861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extShape 1"/>
          <p:cNvSpPr txBox="1"/>
          <p:nvPr/>
        </p:nvSpPr>
        <p:spPr>
          <a:xfrm>
            <a:off x="0" y="274680"/>
            <a:ext cx="8817264" cy="11426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r>
              <a:rPr lang="en-US" sz="3200" dirty="0" smtClean="0"/>
              <a:t>K shell </a:t>
            </a:r>
            <a:r>
              <a:rPr lang="en-US" sz="3200" dirty="0" err="1" smtClean="0"/>
              <a:t>photoabsorption</a:t>
            </a:r>
            <a:r>
              <a:rPr lang="en-US" sz="3200" dirty="0" smtClean="0"/>
              <a:t> by neutrals </a:t>
            </a:r>
          </a:p>
          <a:p>
            <a:pPr algn="ctr"/>
            <a:r>
              <a:rPr lang="en-US" sz="3200" dirty="0" smtClean="0"/>
              <a:t>is in every astrophysical X-ray spectrum</a:t>
            </a:r>
            <a:endParaRPr sz="3200" dirty="0"/>
          </a:p>
        </p:txBody>
      </p:sp>
      <p:sp>
        <p:nvSpPr>
          <p:cNvPr id="159" name="TextShape 2"/>
          <p:cNvSpPr txBox="1"/>
          <p:nvPr/>
        </p:nvSpPr>
        <p:spPr>
          <a:xfrm>
            <a:off x="457560" y="1600560"/>
            <a:ext cx="8229240" cy="4525560"/>
          </a:xfrm>
          <a:prstGeom prst="rect">
            <a:avLst/>
          </a:prstGeom>
        </p:spPr>
        <p:txBody>
          <a:bodyPr/>
          <a:lstStyle/>
          <a:p>
            <a:r>
              <a:rPr lang="en-US" sz="2800" dirty="0" smtClean="0">
                <a:solidFill>
                  <a:srgbClr val="000000"/>
                </a:solidFill>
                <a:latin typeface="Calibri"/>
              </a:rPr>
              <a:t>Produced by atoms and ions in the interstellar medium</a:t>
            </a:r>
          </a:p>
          <a:p>
            <a:r>
              <a:rPr lang="en-US" sz="2800" dirty="0" smtClean="0">
                <a:solidFill>
                  <a:srgbClr val="000000"/>
                </a:solidFill>
                <a:latin typeface="Calibri"/>
              </a:rPr>
              <a:t>Neutral 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+ few x ionized ions</a:t>
            </a:r>
            <a:endParaRPr dirty="0"/>
          </a:p>
          <a:p>
            <a:r>
              <a:rPr lang="en-US" sz="2800" dirty="0">
                <a:solidFill>
                  <a:srgbClr val="000000"/>
                </a:solidFill>
                <a:latin typeface="Calibri"/>
              </a:rPr>
              <a:t>Inner shells of abundant elements (C, N, O..)</a:t>
            </a:r>
            <a:endParaRPr dirty="0"/>
          </a:p>
          <a:p>
            <a:r>
              <a:rPr lang="en-US" sz="2800" dirty="0">
                <a:solidFill>
                  <a:srgbClr val="000000"/>
                </a:solidFill>
                <a:latin typeface="Calibri"/>
              </a:rPr>
              <a:t>Ubiquitous:  </a:t>
            </a:r>
            <a:r>
              <a:rPr lang="en-US" sz="2800" dirty="0" smtClean="0">
                <a:solidFill>
                  <a:srgbClr val="000000"/>
                </a:solidFill>
                <a:latin typeface="Calibri"/>
              </a:rPr>
              <a:t>N</a:t>
            </a:r>
            <a:r>
              <a:rPr lang="en-US" sz="2800" baseline="-25000" dirty="0" smtClean="0">
                <a:solidFill>
                  <a:srgbClr val="000000"/>
                </a:solidFill>
                <a:latin typeface="Calibri"/>
              </a:rPr>
              <a:t>gal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~</a:t>
            </a:r>
            <a:r>
              <a:rPr lang="en-US" sz="2800" dirty="0" smtClean="0">
                <a:solidFill>
                  <a:srgbClr val="000000"/>
                </a:solidFill>
                <a:latin typeface="Calibri"/>
              </a:rPr>
              <a:t>10</a:t>
            </a:r>
            <a:r>
              <a:rPr lang="en-US" sz="2800" baseline="30000" dirty="0" smtClean="0">
                <a:solidFill>
                  <a:srgbClr val="000000"/>
                </a:solidFill>
                <a:latin typeface="Calibri"/>
              </a:rPr>
              <a:t>21</a:t>
            </a:r>
            <a:r>
              <a:rPr lang="en-US" sz="2800" dirty="0" smtClean="0">
                <a:solidFill>
                  <a:srgbClr val="000000"/>
                </a:solidFill>
                <a:latin typeface="Calibri"/>
              </a:rPr>
              <a:t> cm</a:t>
            </a:r>
            <a:r>
              <a:rPr lang="en-US" sz="2800" baseline="30000" dirty="0" smtClean="0">
                <a:solidFill>
                  <a:srgbClr val="000000"/>
                </a:solidFill>
                <a:latin typeface="Calibri"/>
              </a:rPr>
              <a:t>-</a:t>
            </a:r>
            <a:r>
              <a:rPr lang="en-US" sz="2800" baseline="30000" dirty="0">
                <a:solidFill>
                  <a:srgbClr val="000000"/>
                </a:solidFill>
                <a:latin typeface="Calibri"/>
              </a:rPr>
              <a:t>2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 ~1/</a:t>
            </a:r>
            <a:r>
              <a:rPr lang="en-US" sz="2800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s</a:t>
            </a:r>
            <a:r>
              <a:rPr lang="en-US" sz="2800" baseline="-25000" dirty="0" err="1" smtClean="0">
                <a:solidFill>
                  <a:srgbClr val="000000"/>
                </a:solidFill>
                <a:latin typeface="Calibri"/>
              </a:rPr>
              <a:t>PI</a:t>
            </a:r>
            <a:endParaRPr baseline="-25000" dirty="0"/>
          </a:p>
          <a:p>
            <a:r>
              <a:rPr lang="en-US" sz="2800" dirty="0">
                <a:solidFill>
                  <a:srgbClr val="000000"/>
                </a:solidFill>
                <a:latin typeface="Calibri"/>
              </a:rPr>
              <a:t>X-</a:t>
            </a:r>
            <a:r>
              <a:rPr lang="en-US" sz="2800" dirty="0" smtClean="0">
                <a:solidFill>
                  <a:srgbClr val="000000"/>
                </a:solidFill>
                <a:latin typeface="Calibri"/>
              </a:rPr>
              <a:t>ray observations can be used to measure:</a:t>
            </a:r>
          </a:p>
          <a:p>
            <a:r>
              <a:rPr lang="en-US" sz="2800" dirty="0">
                <a:solidFill>
                  <a:srgbClr val="000000"/>
                </a:solidFill>
                <a:latin typeface="Calibri"/>
              </a:rPr>
              <a:t>	</a:t>
            </a:r>
            <a:r>
              <a:rPr lang="en-US" sz="2800" dirty="0" smtClean="0">
                <a:solidFill>
                  <a:srgbClr val="000000"/>
                </a:solidFill>
                <a:latin typeface="Calibri"/>
              </a:rPr>
              <a:t>ion 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fractions</a:t>
            </a:r>
            <a:r>
              <a:rPr lang="en-US" sz="2800" dirty="0" smtClean="0">
                <a:solidFill>
                  <a:srgbClr val="000000"/>
                </a:solidFill>
                <a:latin typeface="Calibri"/>
              </a:rPr>
              <a:t>,</a:t>
            </a:r>
          </a:p>
          <a:p>
            <a:r>
              <a:rPr lang="en-US" sz="2800" dirty="0">
                <a:solidFill>
                  <a:srgbClr val="000000"/>
                </a:solidFill>
                <a:latin typeface="Calibri"/>
              </a:rPr>
              <a:t>	</a:t>
            </a:r>
            <a:r>
              <a:rPr lang="en-US" sz="2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elemental abundances</a:t>
            </a:r>
            <a:r>
              <a:rPr lang="en-US" sz="2800" dirty="0" smtClean="0">
                <a:solidFill>
                  <a:srgbClr val="000000"/>
                </a:solidFill>
                <a:latin typeface="Calibri"/>
              </a:rPr>
              <a:t>,</a:t>
            </a:r>
          </a:p>
          <a:p>
            <a:r>
              <a:rPr lang="en-US" sz="2800" dirty="0">
                <a:solidFill>
                  <a:srgbClr val="000000"/>
                </a:solidFill>
                <a:latin typeface="Calibri"/>
              </a:rPr>
              <a:t>	</a:t>
            </a:r>
            <a:r>
              <a:rPr lang="en-US" sz="2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possible molecule/solid </a:t>
            </a:r>
            <a:r>
              <a:rPr lang="en-US" sz="2800" dirty="0" smtClean="0">
                <a:solidFill>
                  <a:srgbClr val="000000"/>
                </a:solidFill>
                <a:latin typeface="Calibri"/>
              </a:rPr>
              <a:t>features</a:t>
            </a:r>
          </a:p>
          <a:p>
            <a:r>
              <a:rPr lang="en-US" sz="2800" dirty="0" smtClean="0">
                <a:solidFill>
                  <a:srgbClr val="000000"/>
                </a:solidFill>
                <a:latin typeface="Calibri"/>
              </a:rPr>
              <a:t>Plus, we expect molecules, solids </a:t>
            </a:r>
            <a:r>
              <a:rPr lang="en-US" sz="2800" dirty="0" smtClean="0">
                <a:solidFill>
                  <a:srgbClr val="000000"/>
                </a:solidFill>
                <a:latin typeface="Calibri"/>
                <a:sym typeface="Wingdings"/>
              </a:rPr>
              <a:t> need accurate atomic cross sections to find them</a:t>
            </a:r>
            <a:endParaRPr dirty="0"/>
          </a:p>
          <a:p>
            <a:endParaRPr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extShape 1"/>
          <p:cNvSpPr txBox="1"/>
          <p:nvPr/>
        </p:nvSpPr>
        <p:spPr>
          <a:xfrm>
            <a:off x="457200" y="274680"/>
            <a:ext cx="8229240" cy="504253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en-US" sz="3200" dirty="0"/>
              <a:t>Chandra observation of </a:t>
            </a:r>
            <a:r>
              <a:rPr lang="en-US" sz="3200" dirty="0" smtClean="0"/>
              <a:t>interstellar oxygen</a:t>
            </a:r>
            <a:endParaRPr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901" y="2564019"/>
            <a:ext cx="6071588" cy="42957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201" y="792736"/>
            <a:ext cx="64177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From </a:t>
            </a:r>
            <a:r>
              <a:rPr lang="en-US" sz="2400" dirty="0"/>
              <a:t>bright X-ray </a:t>
            </a:r>
            <a:r>
              <a:rPr lang="en-US" sz="2400" dirty="0" smtClean="0"/>
              <a:t>source XTE </a:t>
            </a:r>
            <a:r>
              <a:rPr lang="en-US" sz="2400" dirty="0"/>
              <a:t>J1817-</a:t>
            </a:r>
            <a:r>
              <a:rPr lang="en-US" sz="2400" dirty="0" smtClean="0"/>
              <a:t>330</a:t>
            </a:r>
            <a:endParaRPr lang="en-US" sz="2400" dirty="0"/>
          </a:p>
          <a:p>
            <a:endParaRPr lang="en-US" sz="2400" dirty="0"/>
          </a:p>
          <a:p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978400" y="2387600"/>
            <a:ext cx="0" cy="372533"/>
          </a:xfrm>
          <a:prstGeom prst="line">
            <a:avLst/>
          </a:prstGeom>
          <a:ln w="381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92133" y="2387600"/>
            <a:ext cx="0" cy="372533"/>
          </a:xfrm>
          <a:prstGeom prst="line">
            <a:avLst/>
          </a:prstGeom>
          <a:ln w="381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064934" y="2387600"/>
            <a:ext cx="0" cy="372533"/>
          </a:xfrm>
          <a:prstGeom prst="line">
            <a:avLst/>
          </a:prstGeom>
          <a:ln w="381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590799" y="2387600"/>
            <a:ext cx="0" cy="372533"/>
          </a:xfrm>
          <a:prstGeom prst="line">
            <a:avLst/>
          </a:prstGeom>
          <a:ln w="381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471333" y="2387600"/>
            <a:ext cx="0" cy="372533"/>
          </a:xfrm>
          <a:prstGeom prst="line">
            <a:avLst/>
          </a:prstGeom>
          <a:ln w="381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 rot="16200000">
            <a:off x="4568590" y="1785948"/>
            <a:ext cx="88201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O</a:t>
            </a:r>
            <a:r>
              <a:rPr lang="en-US" baseline="30000" dirty="0" smtClean="0">
                <a:solidFill>
                  <a:srgbClr val="0000FF"/>
                </a:solidFill>
              </a:rPr>
              <a:t>0+ </a:t>
            </a:r>
            <a:r>
              <a:rPr lang="en-US" dirty="0" err="1" smtClean="0">
                <a:solidFill>
                  <a:srgbClr val="0000FF"/>
                </a:solidFill>
              </a:rPr>
              <a:t>K</a:t>
            </a:r>
            <a:r>
              <a:rPr lang="en-US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endParaRPr lang="en-US" dirty="0">
              <a:solidFill>
                <a:srgbClr val="0000FF"/>
              </a:solidFill>
              <a:latin typeface="Symbol" charset="2"/>
              <a:cs typeface="Symbol" charset="2"/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3718730" y="1771396"/>
            <a:ext cx="863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O</a:t>
            </a:r>
            <a:r>
              <a:rPr lang="en-US" baseline="30000" dirty="0" smtClean="0">
                <a:solidFill>
                  <a:srgbClr val="0000FF"/>
                </a:solidFill>
              </a:rPr>
              <a:t>0+ </a:t>
            </a:r>
            <a:r>
              <a:rPr lang="en-US" dirty="0" smtClean="0">
                <a:solidFill>
                  <a:srgbClr val="0000FF"/>
                </a:solidFill>
              </a:rPr>
              <a:t>K</a:t>
            </a:r>
            <a:r>
              <a:rPr lang="en-US" dirty="0">
                <a:solidFill>
                  <a:srgbClr val="0000FF"/>
                </a:solidFill>
                <a:latin typeface="Symbol" charset="2"/>
                <a:cs typeface="Symbol" charset="2"/>
              </a:rPr>
              <a:t>b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3055688" y="1761113"/>
            <a:ext cx="8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O</a:t>
            </a:r>
            <a:r>
              <a:rPr lang="en-US" baseline="30000" dirty="0">
                <a:solidFill>
                  <a:srgbClr val="0000FF"/>
                </a:solidFill>
              </a:rPr>
              <a:t>+0 </a:t>
            </a:r>
            <a:r>
              <a:rPr lang="en-US" dirty="0" smtClean="0">
                <a:solidFill>
                  <a:srgbClr val="0000FF"/>
                </a:solidFill>
              </a:rPr>
              <a:t>K</a:t>
            </a:r>
            <a:r>
              <a:rPr lang="en-US" dirty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</a:p>
        </p:txBody>
      </p:sp>
      <p:sp>
        <p:nvSpPr>
          <p:cNvPr id="14" name="TextBox 13"/>
          <p:cNvSpPr txBox="1"/>
          <p:nvPr/>
        </p:nvSpPr>
        <p:spPr>
          <a:xfrm rot="16200000">
            <a:off x="2639176" y="1814103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O</a:t>
            </a:r>
            <a:r>
              <a:rPr lang="en-US" baseline="30000" dirty="0">
                <a:solidFill>
                  <a:srgbClr val="0000FF"/>
                </a:solidFill>
              </a:rPr>
              <a:t>+0 </a:t>
            </a:r>
            <a:r>
              <a:rPr lang="en-US" dirty="0" err="1" smtClean="0">
                <a:solidFill>
                  <a:srgbClr val="0000FF"/>
                </a:solidFill>
              </a:rPr>
              <a:t>K</a:t>
            </a:r>
            <a:r>
              <a:rPr lang="en-US" dirty="0" err="1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endParaRPr lang="en-US" dirty="0">
              <a:solidFill>
                <a:srgbClr val="0000FF"/>
              </a:solidFill>
              <a:latin typeface="Symbol" charset="2"/>
              <a:cs typeface="Symbol" charset="2"/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4306396" y="1821260"/>
            <a:ext cx="796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O</a:t>
            </a:r>
            <a:r>
              <a:rPr lang="en-US" baseline="30000" dirty="0" smtClean="0">
                <a:solidFill>
                  <a:srgbClr val="0000FF"/>
                </a:solidFill>
              </a:rPr>
              <a:t>+</a:t>
            </a:r>
            <a:r>
              <a:rPr lang="en-US" baseline="30000" dirty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K</a:t>
            </a:r>
            <a:r>
              <a:rPr lang="en-US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endParaRPr lang="en-US" dirty="0">
              <a:solidFill>
                <a:srgbClr val="0000FF"/>
              </a:solidFill>
              <a:latin typeface="Symbol" charset="2"/>
              <a:cs typeface="Symbol" charset="2"/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3959821" y="1761928"/>
            <a:ext cx="882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O</a:t>
            </a:r>
            <a:r>
              <a:rPr lang="en-US" baseline="30000" dirty="0" smtClean="0">
                <a:solidFill>
                  <a:srgbClr val="0000FF"/>
                </a:solidFill>
              </a:rPr>
              <a:t>2+ </a:t>
            </a:r>
            <a:r>
              <a:rPr lang="en-US" dirty="0" err="1" smtClean="0">
                <a:solidFill>
                  <a:srgbClr val="0000FF"/>
                </a:solidFill>
              </a:rPr>
              <a:t>K</a:t>
            </a:r>
            <a:r>
              <a:rPr lang="en-US" dirty="0" err="1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endParaRPr lang="en-US" dirty="0">
              <a:solidFill>
                <a:srgbClr val="0000FF"/>
              </a:solidFill>
              <a:latin typeface="Symbol" charset="2"/>
              <a:cs typeface="Symbol" charset="2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4334933" y="2411619"/>
            <a:ext cx="0" cy="372533"/>
          </a:xfrm>
          <a:prstGeom prst="line">
            <a:avLst/>
          </a:prstGeom>
          <a:ln w="381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167198" y="2411619"/>
            <a:ext cx="0" cy="372533"/>
          </a:xfrm>
          <a:prstGeom prst="line">
            <a:avLst/>
          </a:prstGeom>
          <a:ln w="381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16200000">
            <a:off x="2149794" y="1761929"/>
            <a:ext cx="882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O</a:t>
            </a:r>
            <a:r>
              <a:rPr lang="en-US" baseline="30000" dirty="0" smtClean="0">
                <a:solidFill>
                  <a:srgbClr val="0000FF"/>
                </a:solidFill>
              </a:rPr>
              <a:t>6+ </a:t>
            </a:r>
            <a:r>
              <a:rPr lang="en-US" dirty="0" err="1" smtClean="0">
                <a:solidFill>
                  <a:srgbClr val="0000FF"/>
                </a:solidFill>
              </a:rPr>
              <a:t>K</a:t>
            </a:r>
            <a:r>
              <a:rPr lang="en-US" dirty="0" err="1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endParaRPr lang="en-US" dirty="0">
              <a:solidFill>
                <a:srgbClr val="0000FF"/>
              </a:solidFill>
              <a:latin typeface="Symbol" charset="2"/>
              <a:cs typeface="Symbol" charset="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64529" y="6414532"/>
            <a:ext cx="1782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Gatuzz</a:t>
            </a:r>
            <a:r>
              <a:rPr lang="en-US" dirty="0"/>
              <a:t>+</a:t>
            </a:r>
            <a:r>
              <a:rPr lang="en-US" dirty="0" smtClean="0"/>
              <a:t> </a:t>
            </a:r>
            <a:r>
              <a:rPr lang="en-US" dirty="0" smtClean="0"/>
              <a:t>2012)</a:t>
            </a:r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wrap="square" lIns="0" tIns="0" rIns="0" bIns="0" anchor="ctr"/>
          <a:lstStyle/>
          <a:p>
            <a:r>
              <a:rPr lang="en-US" sz="3200" dirty="0" smtClean="0"/>
              <a:t>Theoretical and experimental cross sections for O, O</a:t>
            </a:r>
            <a:r>
              <a:rPr lang="en-US" sz="3200" baseline="30000" dirty="0" smtClean="0"/>
              <a:t>+</a:t>
            </a:r>
            <a:r>
              <a:rPr lang="en-US" sz="3200" dirty="0" smtClean="0"/>
              <a:t>, O</a:t>
            </a:r>
            <a:r>
              <a:rPr lang="en-US" sz="3200" baseline="30000" dirty="0" smtClean="0"/>
              <a:t>2+</a:t>
            </a:r>
            <a:r>
              <a:rPr lang="en-US" sz="3200" dirty="0" smtClean="0"/>
              <a:t>:</a:t>
            </a:r>
            <a:endParaRPr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070835"/>
            <a:ext cx="4622800" cy="3175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97" y="2077655"/>
            <a:ext cx="4648200" cy="31877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52546" y="5733376"/>
            <a:ext cx="2160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Without adjustment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856394" y="5751017"/>
            <a:ext cx="1839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 adjustment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4151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extShape 1"/>
          <p:cNvSpPr txBox="1"/>
          <p:nvPr/>
        </p:nvSpPr>
        <p:spPr>
          <a:xfrm>
            <a:off x="457200" y="274680"/>
            <a:ext cx="8229240" cy="724387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en-US" sz="3200" dirty="0" smtClean="0"/>
              <a:t>Fit using adjusted </a:t>
            </a:r>
            <a:r>
              <a:rPr lang="en-US" sz="3200" dirty="0" err="1" smtClean="0"/>
              <a:t>bprm</a:t>
            </a:r>
            <a:r>
              <a:rPr lang="en-US" sz="3200" dirty="0" smtClean="0"/>
              <a:t> cross </a:t>
            </a:r>
            <a:r>
              <a:rPr lang="en-US" sz="3200" dirty="0" err="1" smtClean="0"/>
              <a:t>sectiions</a:t>
            </a:r>
            <a:endParaRPr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6133" y="2229239"/>
            <a:ext cx="3998126" cy="28228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219200"/>
            <a:ext cx="5046133" cy="5909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/>
              <a:t>Resonances up to </a:t>
            </a:r>
            <a:r>
              <a:rPr lang="en-US" sz="2400" dirty="0" err="1"/>
              <a:t>K</a:t>
            </a:r>
            <a:r>
              <a:rPr lang="en-US" sz="2400" dirty="0" err="1">
                <a:latin typeface="Symbol" charset="2"/>
                <a:cs typeface="Symbol" charset="2"/>
              </a:rPr>
              <a:t>d</a:t>
            </a:r>
            <a:r>
              <a:rPr lang="en-US" sz="2400" dirty="0"/>
              <a:t> are clearly detected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Observed and calculated resonance positions agree to within 33mA for O</a:t>
            </a:r>
            <a:r>
              <a:rPr lang="en-US" sz="2400" baseline="30000" dirty="0"/>
              <a:t>0</a:t>
            </a:r>
            <a:r>
              <a:rPr lang="en-US" sz="2400" dirty="0"/>
              <a:t>, 79 mA for O</a:t>
            </a:r>
            <a:r>
              <a:rPr lang="en-US" sz="2400" baseline="30000" dirty="0"/>
              <a:t>+</a:t>
            </a:r>
            <a:r>
              <a:rPr lang="en-US" sz="2400" dirty="0"/>
              <a:t>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The available experiment also disagrees with the observation by 33mA.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This corresponds to ~450 km/s of Doppler shift, which is greater than is expected for galactic motion.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Abundance of O is consistent with solar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Ionization includes ~10% O</a:t>
            </a:r>
            <a:r>
              <a:rPr lang="en-US" sz="2400" baseline="30000" dirty="0"/>
              <a:t>+</a:t>
            </a:r>
            <a:r>
              <a:rPr lang="en-US" sz="240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9032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4287890" cy="2011320"/>
          </a:xfrm>
        </p:spPr>
        <p:txBody>
          <a:bodyPr wrap="square"/>
          <a:lstStyle/>
          <a:p>
            <a:r>
              <a:rPr lang="en-US" sz="3200" dirty="0" err="1" smtClean="0"/>
              <a:t>Photoabsorption</a:t>
            </a:r>
            <a:r>
              <a:rPr lang="en-US" sz="3200" dirty="0" smtClean="0"/>
              <a:t> spectrum of the active galaxy NGC 3783</a:t>
            </a:r>
            <a:br>
              <a:rPr lang="en-US" sz="3200" dirty="0" smtClean="0"/>
            </a:br>
            <a:endParaRPr lang="en-US" sz="3200" dirty="0"/>
          </a:p>
        </p:txBody>
      </p:sp>
      <p:pic>
        <p:nvPicPr>
          <p:cNvPr id="4" name="Content Placeholder 3" descr="pgplotps.ngc3783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727" r="-67727"/>
          <a:stretch>
            <a:fillRect/>
          </a:stretch>
        </p:blipFill>
        <p:spPr>
          <a:xfrm>
            <a:off x="2150615" y="-123488"/>
            <a:ext cx="9844408" cy="69814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718" y="2095013"/>
            <a:ext cx="44403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The nucleus of this galaxy contains an accreting black hole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~130 Absorption features due to partially ionized O, Ne, Mg, Si, S, </a:t>
            </a:r>
            <a:r>
              <a:rPr lang="en-US" sz="2400" dirty="0" err="1" smtClean="0"/>
              <a:t>Ar</a:t>
            </a:r>
            <a:r>
              <a:rPr lang="en-US" sz="2400" dirty="0" smtClean="0"/>
              <a:t>, </a:t>
            </a:r>
            <a:r>
              <a:rPr lang="en-US" sz="2400" dirty="0" err="1" smtClean="0"/>
              <a:t>Ca</a:t>
            </a:r>
            <a:r>
              <a:rPr lang="en-US" sz="2400" dirty="0" smtClean="0"/>
              <a:t>, Fe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Absorption features are </a:t>
            </a:r>
            <a:r>
              <a:rPr lang="en-US" sz="2400" dirty="0" err="1" smtClean="0"/>
              <a:t>blueshifted</a:t>
            </a:r>
            <a:r>
              <a:rPr lang="en-US" sz="2400" dirty="0" smtClean="0"/>
              <a:t> by ~900 km s-1 </a:t>
            </a:r>
            <a:r>
              <a:rPr lang="en-US" sz="2400" dirty="0" smtClean="0">
                <a:sym typeface="Wingdings"/>
              </a:rPr>
              <a:t> gas outflowing in wind</a:t>
            </a:r>
            <a:endParaRPr lang="en-US" sz="2400" dirty="0" smtClean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Model fits with </a:t>
            </a:r>
            <a:r>
              <a:rPr lang="en-US" sz="2400" dirty="0" smtClean="0">
                <a:latin typeface="Symbol" charset="2"/>
                <a:cs typeface="Symbol" charset="2"/>
              </a:rPr>
              <a:t>c</a:t>
            </a:r>
            <a:r>
              <a:rPr lang="en-US" sz="2400" baseline="30000" dirty="0" smtClean="0"/>
              <a:t>2</a:t>
            </a:r>
            <a:r>
              <a:rPr lang="en-US" sz="2400" dirty="0"/>
              <a:t>/</a:t>
            </a:r>
            <a:r>
              <a:rPr lang="en-US" sz="2400" dirty="0" smtClean="0">
                <a:latin typeface="Symbol" charset="2"/>
                <a:cs typeface="Symbol" charset="2"/>
              </a:rPr>
              <a:t>n</a:t>
            </a:r>
            <a:r>
              <a:rPr lang="en-US" sz="2400" dirty="0" smtClean="0"/>
              <a:t>~1.8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~2 components of gas needed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133916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1192"/>
            <a:ext cx="8229240" cy="730866"/>
          </a:xfrm>
        </p:spPr>
        <p:txBody>
          <a:bodyPr/>
          <a:lstStyle/>
          <a:p>
            <a:pPr algn="ctr"/>
            <a:r>
              <a:rPr lang="en-US" sz="3200" dirty="0" smtClean="0"/>
              <a:t>About X-ray Astronomy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/>
          </p:nvPr>
        </p:nvSpPr>
        <p:spPr>
          <a:xfrm>
            <a:off x="194037" y="899699"/>
            <a:ext cx="5901963" cy="5980352"/>
          </a:xfrm>
        </p:spPr>
        <p:txBody>
          <a:bodyPr wrap="square"/>
          <a:lstStyle/>
          <a:p>
            <a:pPr lvl="1" indent="-457200"/>
            <a:r>
              <a:rPr lang="en-US" sz="2400" dirty="0" smtClean="0"/>
              <a:t>X-ray Astronomy is new:  </a:t>
            </a:r>
          </a:p>
          <a:p>
            <a:pPr lvl="1" indent="-457200"/>
            <a:r>
              <a:rPr lang="en-US" sz="2400" dirty="0"/>
              <a:t>	</a:t>
            </a:r>
            <a:r>
              <a:rPr lang="en-US" sz="2400" dirty="0" smtClean="0"/>
              <a:t>1960s: first measurements</a:t>
            </a:r>
          </a:p>
          <a:p>
            <a:pPr lvl="1" indent="-457200"/>
            <a:r>
              <a:rPr lang="en-US" sz="2400" dirty="0"/>
              <a:t>	</a:t>
            </a:r>
            <a:r>
              <a:rPr lang="en-US" sz="2400" dirty="0" smtClean="0"/>
              <a:t>1980s: first large scale observations</a:t>
            </a:r>
          </a:p>
          <a:p>
            <a:pPr lvl="1" indent="-457200"/>
            <a:r>
              <a:rPr lang="en-US" sz="2400" dirty="0"/>
              <a:t>	</a:t>
            </a:r>
            <a:r>
              <a:rPr lang="en-US" sz="2400" dirty="0" smtClean="0"/>
              <a:t>2000s:  first spectra</a:t>
            </a:r>
          </a:p>
          <a:p>
            <a:pPr lvl="1" indent="-457200"/>
            <a:r>
              <a:rPr lang="en-US" sz="2400" dirty="0" smtClean="0"/>
              <a:t>Photon numbers are key</a:t>
            </a:r>
          </a:p>
          <a:p>
            <a:pPr lvl="1" indent="-457200"/>
            <a:r>
              <a:rPr lang="en-US" sz="2400" dirty="0" smtClean="0"/>
              <a:t>	collecting area effectively limits 			spectral resolution</a:t>
            </a:r>
          </a:p>
          <a:p>
            <a:pPr lvl="1" indent="-457200"/>
            <a:r>
              <a:rPr lang="en-US" sz="2400" dirty="0" smtClean="0"/>
              <a:t>Results depend on:</a:t>
            </a:r>
          </a:p>
          <a:p>
            <a:pPr lvl="1" indent="-457200"/>
            <a:r>
              <a:rPr lang="en-US" sz="2400" dirty="0"/>
              <a:t>	</a:t>
            </a:r>
            <a:r>
              <a:rPr lang="en-US" sz="2400" dirty="0" smtClean="0"/>
              <a:t>model</a:t>
            </a:r>
          </a:p>
          <a:p>
            <a:pPr lvl="1" indent="-457200"/>
            <a:r>
              <a:rPr lang="en-US" sz="2400" dirty="0"/>
              <a:t>	</a:t>
            </a:r>
            <a:r>
              <a:rPr lang="en-US" sz="2400" dirty="0" smtClean="0"/>
              <a:t>assumptions</a:t>
            </a:r>
          </a:p>
          <a:p>
            <a:pPr lvl="1" indent="-457200"/>
            <a:r>
              <a:rPr lang="en-US" sz="2400" dirty="0"/>
              <a:t>	</a:t>
            </a:r>
            <a:r>
              <a:rPr lang="en-US" sz="2400" dirty="0" smtClean="0"/>
              <a:t>astrophysics</a:t>
            </a:r>
          </a:p>
          <a:p>
            <a:pPr lvl="1" indent="-457200"/>
            <a:r>
              <a:rPr lang="en-US" sz="2400" dirty="0"/>
              <a:t>	</a:t>
            </a:r>
            <a:r>
              <a:rPr lang="en-US" sz="2400" dirty="0" smtClean="0"/>
              <a:t>statistics</a:t>
            </a:r>
          </a:p>
          <a:p>
            <a:pPr lvl="1" indent="-457200"/>
            <a:r>
              <a:rPr lang="en-US" sz="2400" dirty="0"/>
              <a:t>	</a:t>
            </a:r>
            <a:r>
              <a:rPr lang="en-US" sz="2400" dirty="0" smtClean="0"/>
              <a:t>atomic data: comprehensiveness </a:t>
            </a:r>
            <a:r>
              <a:rPr lang="en-US" sz="2400" dirty="0" err="1" smtClean="0"/>
              <a:t>vs</a:t>
            </a:r>
            <a:r>
              <a:rPr lang="en-US" sz="2400" dirty="0" smtClean="0"/>
              <a:t> 		accuracy</a:t>
            </a:r>
          </a:p>
          <a:p>
            <a:pPr lvl="1" indent="-457200"/>
            <a:r>
              <a:rPr lang="en-US" sz="2400" dirty="0" smtClean="0"/>
              <a:t>Objects of </a:t>
            </a:r>
            <a:r>
              <a:rPr lang="en-US" sz="2400" smtClean="0"/>
              <a:t>study include </a:t>
            </a:r>
            <a:r>
              <a:rPr lang="en-US" sz="2400" dirty="0" smtClean="0"/>
              <a:t>hot thermal or non-thermal sources, </a:t>
            </a:r>
            <a:r>
              <a:rPr lang="en-US" sz="2400" smtClean="0"/>
              <a:t>collapsed objects</a:t>
            </a:r>
            <a:endParaRPr lang="en-US" sz="2400" dirty="0" smtClean="0"/>
          </a:p>
        </p:txBody>
      </p:sp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buClrTx/>
              <a:buFontTx/>
              <a:buNone/>
            </a:pPr>
            <a:endParaRPr lang="en-US" sz="3200" dirty="0">
              <a:solidFill>
                <a:srgbClr val="000000"/>
              </a:solidFill>
              <a:latin typeface="Calibri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895600"/>
            <a:ext cx="1354138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819400"/>
            <a:ext cx="1322388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724400"/>
            <a:ext cx="990600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114800"/>
            <a:ext cx="152400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638800"/>
            <a:ext cx="76200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98588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80"/>
            <a:ext cx="5723467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Active Galaxies are not round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457201" y="1600200"/>
            <a:ext cx="4826000" cy="452596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Some show predominantly absorption features in X-ray spectra </a:t>
            </a:r>
            <a:r>
              <a:rPr lang="en-US" sz="2400" dirty="0" smtClean="0">
                <a:sym typeface="Wingdings"/>
              </a:rPr>
              <a:t> we view the black hold directly through a warm wind (‘type 1’)</a:t>
            </a:r>
            <a:endParaRPr lang="en-US" sz="2400" dirty="0" smtClean="0"/>
          </a:p>
          <a:p>
            <a:pPr lvl="1"/>
            <a:r>
              <a:rPr lang="en-US" sz="2400" dirty="0" smtClean="0"/>
              <a:t>Others show evidence for obscuration by dense material with column ~1 </a:t>
            </a:r>
            <a:r>
              <a:rPr lang="en-US" sz="2400" dirty="0" err="1" smtClean="0"/>
              <a:t>gm</a:t>
            </a:r>
            <a:r>
              <a:rPr lang="en-US" sz="2400" dirty="0"/>
              <a:t> </a:t>
            </a:r>
            <a:r>
              <a:rPr lang="en-US" sz="2400" dirty="0" smtClean="0"/>
              <a:t>cm</a:t>
            </a:r>
            <a:r>
              <a:rPr lang="en-US" sz="2400" baseline="30000" dirty="0" smtClean="0"/>
              <a:t>-2</a:t>
            </a:r>
          </a:p>
          <a:p>
            <a:pPr lvl="1"/>
            <a:r>
              <a:rPr lang="en-US" sz="2400" dirty="0" smtClean="0"/>
              <a:t>(‘type 2’</a:t>
            </a:r>
            <a:r>
              <a:rPr lang="en-US" sz="2400" dirty="0" smtClean="0"/>
              <a:t>)</a:t>
            </a:r>
          </a:p>
          <a:p>
            <a:pPr marL="342900" lvl="1" indent="-342900">
              <a:buFont typeface="Wingdings" charset="0"/>
              <a:buChar char="à"/>
            </a:pPr>
            <a:r>
              <a:rPr lang="en-US" sz="2400" dirty="0" smtClean="0">
                <a:sym typeface="Wingdings"/>
              </a:rPr>
              <a:t>‘Unified Model’</a:t>
            </a:r>
            <a:endParaRPr lang="en-US" sz="2400" dirty="0">
              <a:sym typeface="Wingdings"/>
            </a:endParaRPr>
          </a:p>
          <a:p>
            <a:pPr lvl="1"/>
            <a:r>
              <a:rPr lang="en-US" sz="2400" dirty="0" smtClean="0">
                <a:sym typeface="Wingdings"/>
              </a:rPr>
              <a:t>By observing objects from different angles we can probe the 3d structure of the surroundings</a:t>
            </a:r>
          </a:p>
        </p:txBody>
      </p:sp>
      <p:pic>
        <p:nvPicPr>
          <p:cNvPr id="2" name="Picture 1" descr="agn_model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667" y="663540"/>
            <a:ext cx="2455333" cy="2712885"/>
          </a:xfrm>
          <a:prstGeom prst="rect">
            <a:avLst/>
          </a:prstGeom>
        </p:spPr>
      </p:pic>
      <p:pic>
        <p:nvPicPr>
          <p:cNvPr id="6" name="Content Placeholder 3" descr="ngc1068image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82" b="21982"/>
          <a:stretch>
            <a:fillRect/>
          </a:stretch>
        </p:blipFill>
        <p:spPr>
          <a:xfrm>
            <a:off x="5638800" y="3781892"/>
            <a:ext cx="3343618" cy="234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8915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3887005" cy="1143000"/>
          </a:xfrm>
        </p:spPr>
        <p:txBody>
          <a:bodyPr wrap="square"/>
          <a:lstStyle/>
          <a:p>
            <a:r>
              <a:rPr lang="en-US" sz="3200" dirty="0" smtClean="0"/>
              <a:t>X-ray spectra of type 2 objects show emission:</a:t>
            </a:r>
            <a:endParaRPr lang="en-US" sz="3200" dirty="0"/>
          </a:p>
        </p:txBody>
      </p:sp>
      <p:pic>
        <p:nvPicPr>
          <p:cNvPr id="4" name="Content Placeholder 3" descr="pgplothecolor2.ps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655" r="-67655"/>
          <a:stretch>
            <a:fillRect/>
          </a:stretch>
        </p:blipFill>
        <p:spPr>
          <a:xfrm>
            <a:off x="1694884" y="-368091"/>
            <a:ext cx="10877541" cy="75274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1085" y="1959546"/>
            <a:ext cx="41631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As predicted by unification, type 2 objects show scattered emission</a:t>
            </a:r>
            <a:endParaRPr lang="en-US" sz="2400" dirty="0" smtClean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Many of the same features are present in the spectrum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We can further test whether the conditions differ when viewed from different directions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147251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473" y="0"/>
            <a:ext cx="6404659" cy="1023584"/>
          </a:xfrm>
        </p:spPr>
        <p:txBody>
          <a:bodyPr wrap="square">
            <a:noAutofit/>
          </a:bodyPr>
          <a:lstStyle/>
          <a:p>
            <a:r>
              <a:rPr lang="en-US" sz="3200" dirty="0" smtClean="0"/>
              <a:t>Strongest lines </a:t>
            </a:r>
            <a:r>
              <a:rPr lang="en-US" sz="3200" dirty="0" smtClean="0"/>
              <a:t>include those</a:t>
            </a:r>
            <a:r>
              <a:rPr lang="en-US" sz="3200" dirty="0" smtClean="0"/>
              <a:t> from H- </a:t>
            </a:r>
            <a:r>
              <a:rPr lang="en-US" sz="3200" dirty="0" smtClean="0"/>
              <a:t>and </a:t>
            </a:r>
            <a:r>
              <a:rPr lang="en-US" sz="3200" dirty="0" smtClean="0"/>
              <a:t>He-like ions</a:t>
            </a: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3016189" y="1417085"/>
            <a:ext cx="337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647028" y="1232419"/>
            <a:ext cx="448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353691" y="4047742"/>
            <a:ext cx="49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Mg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786918" y="4066436"/>
            <a:ext cx="343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</a:t>
            </a:r>
            <a:endParaRPr lang="en-US" dirty="0"/>
          </a:p>
        </p:txBody>
      </p:sp>
      <p:pic>
        <p:nvPicPr>
          <p:cNvPr id="3" name="Picture 2" descr="figolines.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8826" y="232022"/>
            <a:ext cx="3326525" cy="4304915"/>
          </a:xfrm>
          <a:prstGeom prst="rect">
            <a:avLst/>
          </a:prstGeom>
        </p:spPr>
      </p:pic>
      <p:pic>
        <p:nvPicPr>
          <p:cNvPr id="4" name="Picture 3" descr="fignelines.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91910" y="276341"/>
            <a:ext cx="3420244" cy="4426198"/>
          </a:xfrm>
          <a:prstGeom prst="rect">
            <a:avLst/>
          </a:prstGeom>
        </p:spPr>
      </p:pic>
      <p:pic>
        <p:nvPicPr>
          <p:cNvPr id="5" name="Picture 4" descr="figmglines.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7653" y="3220767"/>
            <a:ext cx="3318546" cy="4294589"/>
          </a:xfrm>
          <a:prstGeom prst="rect">
            <a:avLst/>
          </a:prstGeom>
        </p:spPr>
      </p:pic>
      <p:pic>
        <p:nvPicPr>
          <p:cNvPr id="6" name="Picture 5" descr="figsilines.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76408" y="3221313"/>
            <a:ext cx="3314829" cy="428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560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/>
          <a:lstStyle/>
          <a:p>
            <a:r>
              <a:rPr lang="en-US" sz="3200" dirty="0" smtClean="0"/>
              <a:t>H- and He-like lines provide diagnostic information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/>
          </p:nvPr>
        </p:nvSpPr>
        <p:spPr>
          <a:xfrm>
            <a:off x="186267" y="1600199"/>
            <a:ext cx="8737599" cy="5139267"/>
          </a:xfrm>
        </p:spPr>
        <p:txBody>
          <a:bodyPr wrap="square" lIns="0"/>
          <a:lstStyle/>
          <a:p>
            <a:pPr marL="256032" indent="-256032">
              <a:buFont typeface="Arial"/>
              <a:buChar char="•"/>
            </a:pPr>
            <a:r>
              <a:rPr lang="en-US" sz="2400" dirty="0" smtClean="0"/>
              <a:t>Ratios of He-like resonance, </a:t>
            </a:r>
            <a:r>
              <a:rPr lang="en-US" sz="2400" dirty="0" err="1" smtClean="0"/>
              <a:t>intercombination</a:t>
            </a:r>
            <a:r>
              <a:rPr lang="en-US" sz="2400" dirty="0" smtClean="0"/>
              <a:t> and forbidden lines depend on density and excitation mechanism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R=f/I depends on density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G=(</a:t>
            </a:r>
            <a:r>
              <a:rPr lang="en-US" sz="2400" dirty="0" err="1" smtClean="0"/>
              <a:t>r+i</a:t>
            </a:r>
            <a:r>
              <a:rPr lang="en-US" sz="2400" dirty="0" smtClean="0"/>
              <a:t>)/r depends on temperature (coronal) or 	indicates  	continuum pumping (resonance scattering)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Ratio of He-like lines to H-like L</a:t>
            </a:r>
            <a:r>
              <a:rPr lang="en-US" sz="2400" dirty="0" smtClean="0">
                <a:latin typeface="Symbol" charset="2"/>
                <a:cs typeface="Symbol" charset="2"/>
              </a:rPr>
              <a:t>a</a:t>
            </a:r>
            <a:r>
              <a:rPr lang="en-US" sz="2400" dirty="0" smtClean="0"/>
              <a:t> provides measure of ionization 	(depends on </a:t>
            </a:r>
            <a:r>
              <a:rPr lang="en-US" sz="2400" dirty="0" smtClean="0">
                <a:latin typeface="Symbol" charset="2"/>
                <a:cs typeface="Symbol" charset="2"/>
              </a:rPr>
              <a:t>x</a:t>
            </a:r>
            <a:r>
              <a:rPr lang="en-US" sz="2400" dirty="0" smtClean="0"/>
              <a:t>=4</a:t>
            </a:r>
            <a:r>
              <a:rPr lang="en-US" sz="2400" dirty="0" smtClean="0">
                <a:latin typeface="Symbol" charset="2"/>
                <a:cs typeface="Symbol" charset="2"/>
              </a:rPr>
              <a:t>p </a:t>
            </a:r>
            <a:r>
              <a:rPr lang="en-US" sz="2400" dirty="0" smtClean="0"/>
              <a:t>radiation flux / gas density)</a:t>
            </a:r>
            <a:endParaRPr lang="en-US" sz="2400" dirty="0" smtClean="0"/>
          </a:p>
          <a:p>
            <a:pPr marL="256032" indent="-256032">
              <a:buFont typeface="Arial"/>
              <a:buChar char="•"/>
            </a:pPr>
            <a:r>
              <a:rPr lang="en-US" sz="2400" dirty="0" smtClean="0"/>
              <a:t>Observed ratios span a range 1&lt;G&lt;4, 2&lt;He/H&lt;4.5</a:t>
            </a:r>
          </a:p>
          <a:p>
            <a:r>
              <a:rPr lang="en-US" sz="2400" dirty="0" smtClean="0"/>
              <a:t>	values do not match with simple 1-zone collisional-	</a:t>
            </a:r>
            <a:r>
              <a:rPr lang="en-US" sz="2400" dirty="0" err="1" smtClean="0"/>
              <a:t>radiative</a:t>
            </a:r>
            <a:r>
              <a:rPr lang="en-US" sz="2400" dirty="0" smtClean="0"/>
              <a:t> models</a:t>
            </a:r>
          </a:p>
          <a:p>
            <a:pPr marL="256032" indent="-256032">
              <a:buFont typeface="Arial"/>
              <a:buChar char="•"/>
            </a:pPr>
            <a:r>
              <a:rPr lang="en-US" sz="2400" dirty="0" smtClean="0"/>
              <a:t>Self-shielding decreases effect of resonance scattering at high column densities</a:t>
            </a:r>
          </a:p>
          <a:p>
            <a:pPr marL="256032" indent="-256032">
              <a:buFont typeface="Arial"/>
              <a:buChar char="•"/>
            </a:pPr>
            <a:r>
              <a:rPr lang="en-US" sz="2400" dirty="0" smtClean="0"/>
              <a:t>Models for finite slabs can be used to fit for ionization, column density (</a:t>
            </a:r>
            <a:r>
              <a:rPr lang="en-US" sz="2400" dirty="0" err="1" smtClean="0">
                <a:latin typeface="Symbol" charset="2"/>
                <a:cs typeface="Symbol" charset="2"/>
              </a:rPr>
              <a:t>x</a:t>
            </a:r>
            <a:r>
              <a:rPr lang="en-US" sz="2400" dirty="0" err="1" smtClean="0"/>
              <a:t>,N</a:t>
            </a:r>
            <a:r>
              <a:rPr lang="en-US" sz="2400" dirty="0" smtClean="0"/>
              <a:t>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938193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921" y="273629"/>
            <a:ext cx="8218080" cy="1137719"/>
          </a:xfrm>
        </p:spPr>
        <p:txBody>
          <a:bodyPr/>
          <a:lstStyle/>
          <a:p>
            <a:r>
              <a:rPr lang="en-GB" sz="3200" dirty="0" smtClean="0"/>
              <a:t>Helium Energy Diagram</a:t>
            </a:r>
            <a:endParaRPr lang="en-GB" sz="3200" dirty="0"/>
          </a:p>
        </p:txBody>
      </p:sp>
      <p:pic>
        <p:nvPicPr>
          <p:cNvPr id="192515" name="Picture 3" descr="heliumlev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48001" y="1340781"/>
            <a:ext cx="5047200" cy="4866270"/>
          </a:xfrm>
          <a:prstGeom prst="rect">
            <a:avLst/>
          </a:prstGeom>
          <a:noFill/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92516" name="Text Box 4"/>
          <p:cNvSpPr txBox="1">
            <a:spLocks noChangeArrowheads="1"/>
          </p:cNvSpPr>
          <p:nvPr/>
        </p:nvSpPr>
        <p:spPr bwMode="auto">
          <a:xfrm>
            <a:off x="756001" y="1772827"/>
            <a:ext cx="2374560" cy="461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 defTabSz="503238"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1pPr>
            <a:lvl2pPr marL="465138" indent="-233363" defTabSz="503238">
              <a:defRPr sz="2400">
                <a:solidFill>
                  <a:srgbClr val="000000"/>
                </a:solidFill>
                <a:latin typeface="Times New Roman" charset="0"/>
                <a:ea typeface="msgothic" charset="0"/>
                <a:cs typeface="msgothic" charset="0"/>
              </a:defRPr>
            </a:lvl2pPr>
            <a:lvl3pPr marL="703263" indent="-228600" defTabSz="503238">
              <a:defRPr sz="2400">
                <a:solidFill>
                  <a:srgbClr val="000000"/>
                </a:solidFill>
                <a:latin typeface="Times New Roman" charset="0"/>
                <a:ea typeface="msgothic" charset="0"/>
                <a:cs typeface="msgothic" charset="0"/>
              </a:defRPr>
            </a:lvl3pPr>
            <a:lvl4pPr marL="941388" indent="-234950" defTabSz="503238">
              <a:defRPr sz="2400">
                <a:solidFill>
                  <a:srgbClr val="000000"/>
                </a:solidFill>
                <a:latin typeface="Times New Roman" charset="0"/>
                <a:ea typeface="msgothic" charset="0"/>
                <a:cs typeface="msgothic" charset="0"/>
              </a:defRPr>
            </a:lvl4pPr>
            <a:lvl5pPr marL="1179513" indent="-231775" defTabSz="503238">
              <a:defRPr sz="2400">
                <a:solidFill>
                  <a:srgbClr val="000000"/>
                </a:solidFill>
                <a:latin typeface="Times New Roman" charset="0"/>
                <a:ea typeface="msgothic" charset="0"/>
                <a:cs typeface="msgothic" charset="0"/>
              </a:defRPr>
            </a:lvl5pPr>
            <a:lvl6pPr marL="1636713" indent="-231775" defTabSz="503238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2400">
                <a:solidFill>
                  <a:srgbClr val="000000"/>
                </a:solidFill>
                <a:latin typeface="Times New Roman" charset="0"/>
                <a:ea typeface="msgothic" charset="0"/>
                <a:cs typeface="msgothic" charset="0"/>
              </a:defRPr>
            </a:lvl6pPr>
            <a:lvl7pPr marL="2093913" indent="-231775" defTabSz="503238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2400">
                <a:solidFill>
                  <a:srgbClr val="000000"/>
                </a:solidFill>
                <a:latin typeface="Times New Roman" charset="0"/>
                <a:ea typeface="msgothic" charset="0"/>
                <a:cs typeface="msgothic" charset="0"/>
              </a:defRPr>
            </a:lvl7pPr>
            <a:lvl8pPr marL="2551113" indent="-231775" defTabSz="503238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2400">
                <a:solidFill>
                  <a:srgbClr val="000000"/>
                </a:solidFill>
                <a:latin typeface="Times New Roman" charset="0"/>
                <a:ea typeface="msgothic" charset="0"/>
                <a:cs typeface="msgothic" charset="0"/>
              </a:defRPr>
            </a:lvl8pPr>
            <a:lvl9pPr marL="3008313" indent="-231775" defTabSz="503238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2400">
                <a:solidFill>
                  <a:srgbClr val="000000"/>
                </a:solidFill>
                <a:latin typeface="Times New Roman" charset="0"/>
                <a:ea typeface="msgothic" charset="0"/>
                <a:cs typeface="msgothic" charset="0"/>
              </a:defRPr>
            </a:lvl9pPr>
          </a:lstStyle>
          <a:p>
            <a:pPr algn="r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GB" sz="2400" dirty="0" smtClean="0">
                <a:solidFill>
                  <a:schemeClr val="tx1"/>
                </a:solidFill>
                <a:latin typeface="Arial" charset="0"/>
              </a:rPr>
              <a:t>.</a:t>
            </a:r>
            <a:endParaRPr lang="en-GB" sz="24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92517" name="Line 5"/>
          <p:cNvSpPr>
            <a:spLocks noChangeShapeType="1"/>
          </p:cNvSpPr>
          <p:nvPr/>
        </p:nvSpPr>
        <p:spPr bwMode="auto">
          <a:xfrm flipH="1">
            <a:off x="4147200" y="2212072"/>
            <a:ext cx="414720" cy="3456363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92518" name="Line 6"/>
          <p:cNvSpPr>
            <a:spLocks noChangeShapeType="1"/>
          </p:cNvSpPr>
          <p:nvPr/>
        </p:nvSpPr>
        <p:spPr bwMode="auto">
          <a:xfrm flipH="1">
            <a:off x="4147200" y="2350327"/>
            <a:ext cx="2280960" cy="3248981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92519" name="Line 7"/>
          <p:cNvSpPr>
            <a:spLocks noChangeShapeType="1"/>
          </p:cNvSpPr>
          <p:nvPr/>
        </p:nvSpPr>
        <p:spPr bwMode="auto">
          <a:xfrm flipH="1">
            <a:off x="4147200" y="2557709"/>
            <a:ext cx="1797120" cy="3041599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92520" name="Text Box 8"/>
          <p:cNvSpPr txBox="1">
            <a:spLocks noChangeArrowheads="1"/>
          </p:cNvSpPr>
          <p:nvPr/>
        </p:nvSpPr>
        <p:spPr bwMode="auto">
          <a:xfrm>
            <a:off x="4685761" y="2284080"/>
            <a:ext cx="320697" cy="42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/>
          <a:p>
            <a:r>
              <a:rPr lang="en-US" sz="220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192521" name="Text Box 9"/>
          <p:cNvSpPr txBox="1">
            <a:spLocks noChangeArrowheads="1"/>
          </p:cNvSpPr>
          <p:nvPr/>
        </p:nvSpPr>
        <p:spPr bwMode="auto">
          <a:xfrm>
            <a:off x="5391360" y="2626836"/>
            <a:ext cx="297140" cy="42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/>
          <a:p>
            <a:r>
              <a:rPr lang="en-US" sz="220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192522" name="Text Box 10"/>
          <p:cNvSpPr txBox="1">
            <a:spLocks noChangeArrowheads="1"/>
          </p:cNvSpPr>
          <p:nvPr/>
        </p:nvSpPr>
        <p:spPr bwMode="auto">
          <a:xfrm>
            <a:off x="6151680" y="2695964"/>
            <a:ext cx="238593" cy="42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/>
          <a:p>
            <a:r>
              <a:rPr lang="en-US" sz="2200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192523" name="Line 11"/>
          <p:cNvSpPr>
            <a:spLocks noChangeShapeType="1"/>
          </p:cNvSpPr>
          <p:nvPr/>
        </p:nvSpPr>
        <p:spPr bwMode="auto">
          <a:xfrm flipV="1">
            <a:off x="5944320" y="2281199"/>
            <a:ext cx="483840" cy="207382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924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38080" y="381640"/>
            <a:ext cx="6834240" cy="380200"/>
          </a:xfrm>
        </p:spPr>
        <p:txBody>
          <a:bodyPr>
            <a:normAutofit fontScale="90000"/>
          </a:bodyPr>
          <a:lstStyle/>
          <a:p>
            <a:pPr algn="r"/>
            <a:r>
              <a:rPr lang="en-GB" sz="3300">
                <a:latin typeface="Times New Roman" charset="0"/>
              </a:rPr>
              <a:t>Density dependence of He-like lines</a:t>
            </a:r>
            <a:endParaRPr lang="en-US" sz="2400">
              <a:latin typeface="Times New Roman" charset="0"/>
            </a:endParaRPr>
          </a:p>
        </p:txBody>
      </p:sp>
      <p:pic>
        <p:nvPicPr>
          <p:cNvPr id="1884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761" y="1600009"/>
            <a:ext cx="4736160" cy="1932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1884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400" y="3580216"/>
            <a:ext cx="4953600" cy="198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188422" name="Text Box 6"/>
          <p:cNvSpPr txBox="1">
            <a:spLocks noChangeArrowheads="1"/>
          </p:cNvSpPr>
          <p:nvPr/>
        </p:nvSpPr>
        <p:spPr bwMode="auto">
          <a:xfrm>
            <a:off x="2684161" y="5350163"/>
            <a:ext cx="42137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1008063">
              <a:tabLst>
                <a:tab pos="0" algn="l"/>
                <a:tab pos="503238" algn="l"/>
                <a:tab pos="1008063" algn="l"/>
                <a:tab pos="1511300" algn="l"/>
                <a:tab pos="2016125" algn="l"/>
                <a:tab pos="2519363" algn="l"/>
                <a:tab pos="3024188" algn="l"/>
                <a:tab pos="3527425" algn="l"/>
                <a:tab pos="4032250" algn="l"/>
                <a:tab pos="4535488" algn="l"/>
                <a:tab pos="5040313" algn="l"/>
                <a:tab pos="5543550" algn="l"/>
                <a:tab pos="6048375" algn="l"/>
                <a:tab pos="6551613" algn="l"/>
                <a:tab pos="7054850" algn="l"/>
                <a:tab pos="7559675" algn="l"/>
                <a:tab pos="8062913" algn="l"/>
                <a:tab pos="8567738" algn="l"/>
                <a:tab pos="9070975" algn="l"/>
                <a:tab pos="9575800" algn="l"/>
                <a:tab pos="10079038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1pPr>
            <a:lvl2pPr marL="503238" defTabSz="1008063">
              <a:tabLst>
                <a:tab pos="0" algn="l"/>
                <a:tab pos="503238" algn="l"/>
                <a:tab pos="1008063" algn="l"/>
                <a:tab pos="1511300" algn="l"/>
                <a:tab pos="2016125" algn="l"/>
                <a:tab pos="2519363" algn="l"/>
                <a:tab pos="3024188" algn="l"/>
                <a:tab pos="3527425" algn="l"/>
                <a:tab pos="4032250" algn="l"/>
                <a:tab pos="4535488" algn="l"/>
                <a:tab pos="5040313" algn="l"/>
                <a:tab pos="5543550" algn="l"/>
                <a:tab pos="6048375" algn="l"/>
                <a:tab pos="6551613" algn="l"/>
                <a:tab pos="7054850" algn="l"/>
                <a:tab pos="7559675" algn="l"/>
                <a:tab pos="8062913" algn="l"/>
                <a:tab pos="8567738" algn="l"/>
                <a:tab pos="9070975" algn="l"/>
                <a:tab pos="9575800" algn="l"/>
                <a:tab pos="10079038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0"/>
                <a:cs typeface="msgothic" charset="0"/>
              </a:defRPr>
            </a:lvl2pPr>
            <a:lvl3pPr marL="1008063" defTabSz="1008063">
              <a:tabLst>
                <a:tab pos="0" algn="l"/>
                <a:tab pos="503238" algn="l"/>
                <a:tab pos="1008063" algn="l"/>
                <a:tab pos="1511300" algn="l"/>
                <a:tab pos="2016125" algn="l"/>
                <a:tab pos="2519363" algn="l"/>
                <a:tab pos="3024188" algn="l"/>
                <a:tab pos="3527425" algn="l"/>
                <a:tab pos="4032250" algn="l"/>
                <a:tab pos="4535488" algn="l"/>
                <a:tab pos="5040313" algn="l"/>
                <a:tab pos="5543550" algn="l"/>
                <a:tab pos="6048375" algn="l"/>
                <a:tab pos="6551613" algn="l"/>
                <a:tab pos="7054850" algn="l"/>
                <a:tab pos="7559675" algn="l"/>
                <a:tab pos="8062913" algn="l"/>
                <a:tab pos="8567738" algn="l"/>
                <a:tab pos="9070975" algn="l"/>
                <a:tab pos="9575800" algn="l"/>
                <a:tab pos="10079038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0"/>
                <a:cs typeface="msgothic" charset="0"/>
              </a:defRPr>
            </a:lvl3pPr>
            <a:lvl4pPr marL="1511300" defTabSz="1008063">
              <a:tabLst>
                <a:tab pos="0" algn="l"/>
                <a:tab pos="503238" algn="l"/>
                <a:tab pos="1008063" algn="l"/>
                <a:tab pos="1511300" algn="l"/>
                <a:tab pos="2016125" algn="l"/>
                <a:tab pos="2519363" algn="l"/>
                <a:tab pos="3024188" algn="l"/>
                <a:tab pos="3527425" algn="l"/>
                <a:tab pos="4032250" algn="l"/>
                <a:tab pos="4535488" algn="l"/>
                <a:tab pos="5040313" algn="l"/>
                <a:tab pos="5543550" algn="l"/>
                <a:tab pos="6048375" algn="l"/>
                <a:tab pos="6551613" algn="l"/>
                <a:tab pos="7054850" algn="l"/>
                <a:tab pos="7559675" algn="l"/>
                <a:tab pos="8062913" algn="l"/>
                <a:tab pos="8567738" algn="l"/>
                <a:tab pos="9070975" algn="l"/>
                <a:tab pos="9575800" algn="l"/>
                <a:tab pos="10079038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0"/>
                <a:cs typeface="msgothic" charset="0"/>
              </a:defRPr>
            </a:lvl4pPr>
            <a:lvl5pPr marL="2016125" defTabSz="1008063">
              <a:tabLst>
                <a:tab pos="0" algn="l"/>
                <a:tab pos="503238" algn="l"/>
                <a:tab pos="1008063" algn="l"/>
                <a:tab pos="1511300" algn="l"/>
                <a:tab pos="2016125" algn="l"/>
                <a:tab pos="2519363" algn="l"/>
                <a:tab pos="3024188" algn="l"/>
                <a:tab pos="3527425" algn="l"/>
                <a:tab pos="4032250" algn="l"/>
                <a:tab pos="4535488" algn="l"/>
                <a:tab pos="5040313" algn="l"/>
                <a:tab pos="5543550" algn="l"/>
                <a:tab pos="6048375" algn="l"/>
                <a:tab pos="6551613" algn="l"/>
                <a:tab pos="7054850" algn="l"/>
                <a:tab pos="7559675" algn="l"/>
                <a:tab pos="8062913" algn="l"/>
                <a:tab pos="8567738" algn="l"/>
                <a:tab pos="9070975" algn="l"/>
                <a:tab pos="9575800" algn="l"/>
                <a:tab pos="10079038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0"/>
                <a:cs typeface="msgothic" charset="0"/>
              </a:defRPr>
            </a:lvl5pPr>
            <a:lvl6pPr marL="2473325" defTabSz="10080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503238" algn="l"/>
                <a:tab pos="1008063" algn="l"/>
                <a:tab pos="1511300" algn="l"/>
                <a:tab pos="2016125" algn="l"/>
                <a:tab pos="2519363" algn="l"/>
                <a:tab pos="3024188" algn="l"/>
                <a:tab pos="3527425" algn="l"/>
                <a:tab pos="4032250" algn="l"/>
                <a:tab pos="4535488" algn="l"/>
                <a:tab pos="5040313" algn="l"/>
                <a:tab pos="5543550" algn="l"/>
                <a:tab pos="6048375" algn="l"/>
                <a:tab pos="6551613" algn="l"/>
                <a:tab pos="7054850" algn="l"/>
                <a:tab pos="7559675" algn="l"/>
                <a:tab pos="8062913" algn="l"/>
                <a:tab pos="8567738" algn="l"/>
                <a:tab pos="9070975" algn="l"/>
                <a:tab pos="9575800" algn="l"/>
                <a:tab pos="10079038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0"/>
                <a:cs typeface="msgothic" charset="0"/>
              </a:defRPr>
            </a:lvl6pPr>
            <a:lvl7pPr marL="2930525" defTabSz="10080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503238" algn="l"/>
                <a:tab pos="1008063" algn="l"/>
                <a:tab pos="1511300" algn="l"/>
                <a:tab pos="2016125" algn="l"/>
                <a:tab pos="2519363" algn="l"/>
                <a:tab pos="3024188" algn="l"/>
                <a:tab pos="3527425" algn="l"/>
                <a:tab pos="4032250" algn="l"/>
                <a:tab pos="4535488" algn="l"/>
                <a:tab pos="5040313" algn="l"/>
                <a:tab pos="5543550" algn="l"/>
                <a:tab pos="6048375" algn="l"/>
                <a:tab pos="6551613" algn="l"/>
                <a:tab pos="7054850" algn="l"/>
                <a:tab pos="7559675" algn="l"/>
                <a:tab pos="8062913" algn="l"/>
                <a:tab pos="8567738" algn="l"/>
                <a:tab pos="9070975" algn="l"/>
                <a:tab pos="9575800" algn="l"/>
                <a:tab pos="10079038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0"/>
                <a:cs typeface="msgothic" charset="0"/>
              </a:defRPr>
            </a:lvl7pPr>
            <a:lvl8pPr marL="3387725" defTabSz="10080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503238" algn="l"/>
                <a:tab pos="1008063" algn="l"/>
                <a:tab pos="1511300" algn="l"/>
                <a:tab pos="2016125" algn="l"/>
                <a:tab pos="2519363" algn="l"/>
                <a:tab pos="3024188" algn="l"/>
                <a:tab pos="3527425" algn="l"/>
                <a:tab pos="4032250" algn="l"/>
                <a:tab pos="4535488" algn="l"/>
                <a:tab pos="5040313" algn="l"/>
                <a:tab pos="5543550" algn="l"/>
                <a:tab pos="6048375" algn="l"/>
                <a:tab pos="6551613" algn="l"/>
                <a:tab pos="7054850" algn="l"/>
                <a:tab pos="7559675" algn="l"/>
                <a:tab pos="8062913" algn="l"/>
                <a:tab pos="8567738" algn="l"/>
                <a:tab pos="9070975" algn="l"/>
                <a:tab pos="9575800" algn="l"/>
                <a:tab pos="10079038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0"/>
                <a:cs typeface="msgothic" charset="0"/>
              </a:defRPr>
            </a:lvl8pPr>
            <a:lvl9pPr marL="3844925" defTabSz="10080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503238" algn="l"/>
                <a:tab pos="1008063" algn="l"/>
                <a:tab pos="1511300" algn="l"/>
                <a:tab pos="2016125" algn="l"/>
                <a:tab pos="2519363" algn="l"/>
                <a:tab pos="3024188" algn="l"/>
                <a:tab pos="3527425" algn="l"/>
                <a:tab pos="4032250" algn="l"/>
                <a:tab pos="4535488" algn="l"/>
                <a:tab pos="5040313" algn="l"/>
                <a:tab pos="5543550" algn="l"/>
                <a:tab pos="6048375" algn="l"/>
                <a:tab pos="6551613" algn="l"/>
                <a:tab pos="7054850" algn="l"/>
                <a:tab pos="7559675" algn="l"/>
                <a:tab pos="8062913" algn="l"/>
                <a:tab pos="8567738" algn="l"/>
                <a:tab pos="9070975" algn="l"/>
                <a:tab pos="9575800" algn="l"/>
                <a:tab pos="10079038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0"/>
                <a:cs typeface="msgothic" charset="0"/>
              </a:defRPr>
            </a:lvl9pPr>
          </a:lstStyle>
          <a:p>
            <a:pPr eaLnBrk="0">
              <a:lnSpc>
                <a:spcPct val="100000"/>
              </a:lnSpc>
              <a:buClrTx/>
              <a:buSzPct val="100000"/>
              <a:buFontTx/>
              <a:buNone/>
            </a:pPr>
            <a:r>
              <a:rPr lang="en-GB" sz="2400">
                <a:solidFill>
                  <a:schemeClr val="tx1"/>
                </a:solidFill>
                <a:latin typeface="Times New Roman" charset="0"/>
              </a:rPr>
              <a:t>Coronal/scattering     recombining</a:t>
            </a:r>
          </a:p>
        </p:txBody>
      </p:sp>
      <p:sp>
        <p:nvSpPr>
          <p:cNvPr id="188423" name="Text Box 7"/>
          <p:cNvSpPr txBox="1">
            <a:spLocks noChangeArrowheads="1"/>
          </p:cNvSpPr>
          <p:nvPr/>
        </p:nvSpPr>
        <p:spPr bwMode="auto">
          <a:xfrm>
            <a:off x="6151680" y="6290580"/>
            <a:ext cx="24553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1008063">
              <a:tabLst>
                <a:tab pos="0" algn="l"/>
                <a:tab pos="503238" algn="l"/>
                <a:tab pos="1008063" algn="l"/>
                <a:tab pos="1511300" algn="l"/>
                <a:tab pos="2016125" algn="l"/>
                <a:tab pos="2519363" algn="l"/>
                <a:tab pos="3024188" algn="l"/>
                <a:tab pos="3527425" algn="l"/>
                <a:tab pos="4032250" algn="l"/>
                <a:tab pos="4535488" algn="l"/>
                <a:tab pos="5040313" algn="l"/>
                <a:tab pos="5543550" algn="l"/>
                <a:tab pos="6048375" algn="l"/>
                <a:tab pos="6551613" algn="l"/>
                <a:tab pos="7054850" algn="l"/>
                <a:tab pos="7559675" algn="l"/>
                <a:tab pos="8062913" algn="l"/>
                <a:tab pos="8567738" algn="l"/>
                <a:tab pos="9070975" algn="l"/>
                <a:tab pos="9575800" algn="l"/>
                <a:tab pos="10079038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1pPr>
            <a:lvl2pPr marL="503238" defTabSz="1008063">
              <a:tabLst>
                <a:tab pos="0" algn="l"/>
                <a:tab pos="503238" algn="l"/>
                <a:tab pos="1008063" algn="l"/>
                <a:tab pos="1511300" algn="l"/>
                <a:tab pos="2016125" algn="l"/>
                <a:tab pos="2519363" algn="l"/>
                <a:tab pos="3024188" algn="l"/>
                <a:tab pos="3527425" algn="l"/>
                <a:tab pos="4032250" algn="l"/>
                <a:tab pos="4535488" algn="l"/>
                <a:tab pos="5040313" algn="l"/>
                <a:tab pos="5543550" algn="l"/>
                <a:tab pos="6048375" algn="l"/>
                <a:tab pos="6551613" algn="l"/>
                <a:tab pos="7054850" algn="l"/>
                <a:tab pos="7559675" algn="l"/>
                <a:tab pos="8062913" algn="l"/>
                <a:tab pos="8567738" algn="l"/>
                <a:tab pos="9070975" algn="l"/>
                <a:tab pos="9575800" algn="l"/>
                <a:tab pos="10079038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0"/>
                <a:cs typeface="msgothic" charset="0"/>
              </a:defRPr>
            </a:lvl2pPr>
            <a:lvl3pPr marL="1008063" defTabSz="1008063">
              <a:tabLst>
                <a:tab pos="0" algn="l"/>
                <a:tab pos="503238" algn="l"/>
                <a:tab pos="1008063" algn="l"/>
                <a:tab pos="1511300" algn="l"/>
                <a:tab pos="2016125" algn="l"/>
                <a:tab pos="2519363" algn="l"/>
                <a:tab pos="3024188" algn="l"/>
                <a:tab pos="3527425" algn="l"/>
                <a:tab pos="4032250" algn="l"/>
                <a:tab pos="4535488" algn="l"/>
                <a:tab pos="5040313" algn="l"/>
                <a:tab pos="5543550" algn="l"/>
                <a:tab pos="6048375" algn="l"/>
                <a:tab pos="6551613" algn="l"/>
                <a:tab pos="7054850" algn="l"/>
                <a:tab pos="7559675" algn="l"/>
                <a:tab pos="8062913" algn="l"/>
                <a:tab pos="8567738" algn="l"/>
                <a:tab pos="9070975" algn="l"/>
                <a:tab pos="9575800" algn="l"/>
                <a:tab pos="10079038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0"/>
                <a:cs typeface="msgothic" charset="0"/>
              </a:defRPr>
            </a:lvl3pPr>
            <a:lvl4pPr marL="1511300" defTabSz="1008063">
              <a:tabLst>
                <a:tab pos="0" algn="l"/>
                <a:tab pos="503238" algn="l"/>
                <a:tab pos="1008063" algn="l"/>
                <a:tab pos="1511300" algn="l"/>
                <a:tab pos="2016125" algn="l"/>
                <a:tab pos="2519363" algn="l"/>
                <a:tab pos="3024188" algn="l"/>
                <a:tab pos="3527425" algn="l"/>
                <a:tab pos="4032250" algn="l"/>
                <a:tab pos="4535488" algn="l"/>
                <a:tab pos="5040313" algn="l"/>
                <a:tab pos="5543550" algn="l"/>
                <a:tab pos="6048375" algn="l"/>
                <a:tab pos="6551613" algn="l"/>
                <a:tab pos="7054850" algn="l"/>
                <a:tab pos="7559675" algn="l"/>
                <a:tab pos="8062913" algn="l"/>
                <a:tab pos="8567738" algn="l"/>
                <a:tab pos="9070975" algn="l"/>
                <a:tab pos="9575800" algn="l"/>
                <a:tab pos="10079038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0"/>
                <a:cs typeface="msgothic" charset="0"/>
              </a:defRPr>
            </a:lvl4pPr>
            <a:lvl5pPr marL="2016125" defTabSz="1008063">
              <a:tabLst>
                <a:tab pos="0" algn="l"/>
                <a:tab pos="503238" algn="l"/>
                <a:tab pos="1008063" algn="l"/>
                <a:tab pos="1511300" algn="l"/>
                <a:tab pos="2016125" algn="l"/>
                <a:tab pos="2519363" algn="l"/>
                <a:tab pos="3024188" algn="l"/>
                <a:tab pos="3527425" algn="l"/>
                <a:tab pos="4032250" algn="l"/>
                <a:tab pos="4535488" algn="l"/>
                <a:tab pos="5040313" algn="l"/>
                <a:tab pos="5543550" algn="l"/>
                <a:tab pos="6048375" algn="l"/>
                <a:tab pos="6551613" algn="l"/>
                <a:tab pos="7054850" algn="l"/>
                <a:tab pos="7559675" algn="l"/>
                <a:tab pos="8062913" algn="l"/>
                <a:tab pos="8567738" algn="l"/>
                <a:tab pos="9070975" algn="l"/>
                <a:tab pos="9575800" algn="l"/>
                <a:tab pos="10079038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0"/>
                <a:cs typeface="msgothic" charset="0"/>
              </a:defRPr>
            </a:lvl5pPr>
            <a:lvl6pPr marL="2473325" defTabSz="10080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503238" algn="l"/>
                <a:tab pos="1008063" algn="l"/>
                <a:tab pos="1511300" algn="l"/>
                <a:tab pos="2016125" algn="l"/>
                <a:tab pos="2519363" algn="l"/>
                <a:tab pos="3024188" algn="l"/>
                <a:tab pos="3527425" algn="l"/>
                <a:tab pos="4032250" algn="l"/>
                <a:tab pos="4535488" algn="l"/>
                <a:tab pos="5040313" algn="l"/>
                <a:tab pos="5543550" algn="l"/>
                <a:tab pos="6048375" algn="l"/>
                <a:tab pos="6551613" algn="l"/>
                <a:tab pos="7054850" algn="l"/>
                <a:tab pos="7559675" algn="l"/>
                <a:tab pos="8062913" algn="l"/>
                <a:tab pos="8567738" algn="l"/>
                <a:tab pos="9070975" algn="l"/>
                <a:tab pos="9575800" algn="l"/>
                <a:tab pos="10079038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0"/>
                <a:cs typeface="msgothic" charset="0"/>
              </a:defRPr>
            </a:lvl6pPr>
            <a:lvl7pPr marL="2930525" defTabSz="10080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503238" algn="l"/>
                <a:tab pos="1008063" algn="l"/>
                <a:tab pos="1511300" algn="l"/>
                <a:tab pos="2016125" algn="l"/>
                <a:tab pos="2519363" algn="l"/>
                <a:tab pos="3024188" algn="l"/>
                <a:tab pos="3527425" algn="l"/>
                <a:tab pos="4032250" algn="l"/>
                <a:tab pos="4535488" algn="l"/>
                <a:tab pos="5040313" algn="l"/>
                <a:tab pos="5543550" algn="l"/>
                <a:tab pos="6048375" algn="l"/>
                <a:tab pos="6551613" algn="l"/>
                <a:tab pos="7054850" algn="l"/>
                <a:tab pos="7559675" algn="l"/>
                <a:tab pos="8062913" algn="l"/>
                <a:tab pos="8567738" algn="l"/>
                <a:tab pos="9070975" algn="l"/>
                <a:tab pos="9575800" algn="l"/>
                <a:tab pos="10079038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0"/>
                <a:cs typeface="msgothic" charset="0"/>
              </a:defRPr>
            </a:lvl7pPr>
            <a:lvl8pPr marL="3387725" defTabSz="10080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503238" algn="l"/>
                <a:tab pos="1008063" algn="l"/>
                <a:tab pos="1511300" algn="l"/>
                <a:tab pos="2016125" algn="l"/>
                <a:tab pos="2519363" algn="l"/>
                <a:tab pos="3024188" algn="l"/>
                <a:tab pos="3527425" algn="l"/>
                <a:tab pos="4032250" algn="l"/>
                <a:tab pos="4535488" algn="l"/>
                <a:tab pos="5040313" algn="l"/>
                <a:tab pos="5543550" algn="l"/>
                <a:tab pos="6048375" algn="l"/>
                <a:tab pos="6551613" algn="l"/>
                <a:tab pos="7054850" algn="l"/>
                <a:tab pos="7559675" algn="l"/>
                <a:tab pos="8062913" algn="l"/>
                <a:tab pos="8567738" algn="l"/>
                <a:tab pos="9070975" algn="l"/>
                <a:tab pos="9575800" algn="l"/>
                <a:tab pos="10079038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0"/>
                <a:cs typeface="msgothic" charset="0"/>
              </a:defRPr>
            </a:lvl8pPr>
            <a:lvl9pPr marL="3844925" defTabSz="10080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503238" algn="l"/>
                <a:tab pos="1008063" algn="l"/>
                <a:tab pos="1511300" algn="l"/>
                <a:tab pos="2016125" algn="l"/>
                <a:tab pos="2519363" algn="l"/>
                <a:tab pos="3024188" algn="l"/>
                <a:tab pos="3527425" algn="l"/>
                <a:tab pos="4032250" algn="l"/>
                <a:tab pos="4535488" algn="l"/>
                <a:tab pos="5040313" algn="l"/>
                <a:tab pos="5543550" algn="l"/>
                <a:tab pos="6048375" algn="l"/>
                <a:tab pos="6551613" algn="l"/>
                <a:tab pos="7054850" algn="l"/>
                <a:tab pos="7559675" algn="l"/>
                <a:tab pos="8062913" algn="l"/>
                <a:tab pos="8567738" algn="l"/>
                <a:tab pos="9070975" algn="l"/>
                <a:tab pos="9575800" algn="l"/>
                <a:tab pos="10079038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0"/>
                <a:cs typeface="msgothic" charset="0"/>
              </a:defRPr>
            </a:lvl9pPr>
          </a:lstStyle>
          <a:p>
            <a:pPr eaLnBrk="0">
              <a:lnSpc>
                <a:spcPct val="100000"/>
              </a:lnSpc>
              <a:buClrTx/>
              <a:buSzPct val="100000"/>
              <a:buFontTx/>
              <a:buNone/>
            </a:pPr>
            <a:r>
              <a:rPr lang="en-GB">
                <a:solidFill>
                  <a:schemeClr val="tx1"/>
                </a:solidFill>
                <a:latin typeface="Times New Roman" charset="0"/>
              </a:rPr>
              <a:t>(Porquet and Dubau 1998)</a:t>
            </a:r>
          </a:p>
        </p:txBody>
      </p:sp>
      <p:sp>
        <p:nvSpPr>
          <p:cNvPr id="188424" name="Text Box 8"/>
          <p:cNvSpPr txBox="1">
            <a:spLocks noChangeArrowheads="1"/>
          </p:cNvSpPr>
          <p:nvPr/>
        </p:nvSpPr>
        <p:spPr bwMode="auto">
          <a:xfrm>
            <a:off x="3026880" y="1304777"/>
            <a:ext cx="1083288" cy="360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R      I      F</a:t>
            </a:r>
          </a:p>
        </p:txBody>
      </p:sp>
      <p:sp>
        <p:nvSpPr>
          <p:cNvPr id="188425" name="Text Box 9"/>
          <p:cNvSpPr txBox="1">
            <a:spLocks noChangeArrowheads="1"/>
          </p:cNvSpPr>
          <p:nvPr/>
        </p:nvSpPr>
        <p:spPr bwMode="auto">
          <a:xfrm>
            <a:off x="5184000" y="1313418"/>
            <a:ext cx="1569600" cy="360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R       I      F</a:t>
            </a:r>
          </a:p>
        </p:txBody>
      </p:sp>
    </p:spTree>
    <p:extLst>
      <p:ext uri="{BB962C8B-B14F-4D97-AF65-F5344CB8AC3E}">
        <p14:creationId xmlns:p14="http://schemas.microsoft.com/office/powerpoint/2010/main" val="58479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7668" y="53369"/>
            <a:ext cx="4580213" cy="532186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Theoretical R and G ratios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6469094" y="6488668"/>
            <a:ext cx="1820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(Bautista+2000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25862" y="5541870"/>
            <a:ext cx="7023205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400" dirty="0" smtClean="0"/>
              <a:t>R</a:t>
            </a:r>
            <a:r>
              <a:rPr lang="en-US" sz="2400" dirty="0"/>
              <a:t>=f</a:t>
            </a:r>
            <a:r>
              <a:rPr lang="en-US" sz="2400" dirty="0" smtClean="0"/>
              <a:t>/I            </a:t>
            </a:r>
            <a:r>
              <a:rPr lang="en-US" sz="2400" dirty="0" smtClean="0">
                <a:sym typeface="Wingdings"/>
              </a:rPr>
              <a:t> density</a:t>
            </a:r>
            <a:endParaRPr lang="en-US" sz="2400" dirty="0" smtClean="0"/>
          </a:p>
          <a:p>
            <a:pPr lvl="1"/>
            <a:r>
              <a:rPr lang="en-US" sz="2400" dirty="0" smtClean="0"/>
              <a:t>G</a:t>
            </a:r>
            <a:r>
              <a:rPr lang="en-US" sz="2400" dirty="0"/>
              <a:t>=(</a:t>
            </a:r>
            <a:r>
              <a:rPr lang="en-US" sz="2400" dirty="0" err="1"/>
              <a:t>f+i</a:t>
            </a:r>
            <a:r>
              <a:rPr lang="en-US" sz="2400" dirty="0"/>
              <a:t>)/</a:t>
            </a:r>
            <a:r>
              <a:rPr lang="en-US" sz="2400" dirty="0" smtClean="0"/>
              <a:t>r      </a:t>
            </a:r>
            <a:r>
              <a:rPr lang="en-US" sz="2400" dirty="0" smtClean="0">
                <a:sym typeface="Wingdings"/>
              </a:rPr>
              <a:t> temperature/excitation</a:t>
            </a:r>
            <a:endParaRPr lang="en-US" sz="2400" dirty="0"/>
          </a:p>
          <a:p>
            <a:r>
              <a:rPr lang="en-US" sz="2400" dirty="0" smtClean="0"/>
              <a:t>	</a:t>
            </a:r>
            <a:r>
              <a:rPr lang="en-US" sz="2400" dirty="0" err="1" smtClean="0"/>
              <a:t>Hhe</a:t>
            </a:r>
            <a:r>
              <a:rPr lang="en-US" sz="2400" dirty="0"/>
              <a:t>=(</a:t>
            </a:r>
            <a:r>
              <a:rPr lang="en-US" sz="2400" dirty="0" err="1"/>
              <a:t>f+i+r</a:t>
            </a:r>
            <a:r>
              <a:rPr lang="en-US" sz="2400" dirty="0"/>
              <a:t>)/</a:t>
            </a:r>
            <a:r>
              <a:rPr lang="en-US" sz="2400" dirty="0" smtClean="0"/>
              <a:t>L</a:t>
            </a:r>
            <a:r>
              <a:rPr lang="en-US" sz="2400" dirty="0" smtClean="0">
                <a:latin typeface="Symbol" charset="2"/>
                <a:cs typeface="Symbol" charset="2"/>
              </a:rPr>
              <a:t>a </a:t>
            </a:r>
            <a:r>
              <a:rPr lang="en-US" sz="2400" dirty="0" smtClean="0">
                <a:cs typeface="Symbol" charset="2"/>
                <a:sym typeface="Wingdings"/>
              </a:rPr>
              <a:t> io</a:t>
            </a:r>
            <a:r>
              <a:rPr lang="en-US" sz="2400" dirty="0" smtClean="0"/>
              <a:t>nization</a:t>
            </a:r>
            <a:endParaRPr lang="en-US" sz="2400" dirty="0">
              <a:latin typeface="Symbol" charset="2"/>
              <a:cs typeface="Symbol" charset="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8944" y="1126067"/>
            <a:ext cx="2400300" cy="3352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8233" y="1502834"/>
            <a:ext cx="2552700" cy="2146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600" y="585555"/>
            <a:ext cx="292100" cy="4521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2300" y="1126067"/>
            <a:ext cx="266700" cy="3302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7744" y="4478867"/>
            <a:ext cx="12827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709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6480" y="273629"/>
            <a:ext cx="8219520" cy="832407"/>
          </a:xfrm>
        </p:spPr>
        <p:txBody>
          <a:bodyPr/>
          <a:lstStyle/>
          <a:p>
            <a:r>
              <a:rPr lang="en-US" sz="3200" dirty="0"/>
              <a:t>Scattering vs. recombination</a:t>
            </a:r>
          </a:p>
        </p:txBody>
      </p:sp>
      <p:sp>
        <p:nvSpPr>
          <p:cNvPr id="2355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4329"/>
            <a:ext cx="2764800" cy="4524955"/>
          </a:xfrm>
          <a:prstGeom prst="rect">
            <a:avLst/>
          </a:prstGeom>
        </p:spPr>
        <p:txBody>
          <a:bodyPr/>
          <a:lstStyle/>
          <a:p>
            <a:pPr>
              <a:buSzPct val="85000"/>
              <a:buFont typeface="Times" charset="0"/>
              <a:buChar char="•"/>
            </a:pPr>
            <a:r>
              <a:rPr lang="en-US" sz="2500"/>
              <a:t>Scattering refers to bound-bound resonant excitation</a:t>
            </a:r>
          </a:p>
          <a:p>
            <a:pPr>
              <a:buSzPct val="85000"/>
              <a:buFont typeface="Times" charset="0"/>
              <a:buChar char="•"/>
            </a:pPr>
            <a:r>
              <a:rPr lang="en-US" sz="2500"/>
              <a:t>Recombination occurs after bound-free photoionization</a:t>
            </a:r>
          </a:p>
        </p:txBody>
      </p:sp>
      <p:pic>
        <p:nvPicPr>
          <p:cNvPr id="235524" name="Picture 4" descr="&#10;kinkfg4.h.gif                                                  0000FEA1&#10;Apps_and_Docs                  C24041F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680" y="1728182"/>
            <a:ext cx="6073920" cy="4087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7131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71" y="265394"/>
            <a:ext cx="3517153" cy="726421"/>
          </a:xfrm>
        </p:spPr>
        <p:txBody>
          <a:bodyPr>
            <a:normAutofit/>
          </a:bodyPr>
          <a:lstStyle/>
          <a:p>
            <a:r>
              <a:rPr lang="en-US" sz="3200" dirty="0"/>
              <a:t>O</a:t>
            </a:r>
            <a:r>
              <a:rPr lang="en-US" sz="3200" dirty="0" smtClean="0"/>
              <a:t>bserved ratios:  G, R, He/H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134471" y="1135529"/>
            <a:ext cx="3517153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R ratios all indicate low density 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G ratios Separate broadly into 2 groups: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Ne and O at </a:t>
            </a:r>
            <a:r>
              <a:rPr lang="en-US" sz="2400" dirty="0" smtClean="0">
                <a:sym typeface="Wingdings"/>
              </a:rPr>
              <a:t> larger G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>
                <a:sym typeface="Wingdings"/>
              </a:rPr>
              <a:t>Si, Mg at smaller G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ym typeface="Wingdings"/>
              </a:rPr>
              <a:t>Models for pure recombination or scattering are outside observed range</a:t>
            </a:r>
            <a:endParaRPr lang="en-US" sz="2400" dirty="0"/>
          </a:p>
        </p:txBody>
      </p:sp>
      <p:pic>
        <p:nvPicPr>
          <p:cNvPr id="7" name="Picture 6" descr="searchoutbigfixedwidth.xlsx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816" y="609600"/>
            <a:ext cx="5763310" cy="445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74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>
          <a:xfrm>
            <a:off x="483840" y="0"/>
            <a:ext cx="8219520" cy="982133"/>
          </a:xfrm>
        </p:spPr>
        <p:txBody>
          <a:bodyPr wrap="square">
            <a:normAutofit/>
          </a:bodyPr>
          <a:lstStyle/>
          <a:p>
            <a:r>
              <a:rPr lang="en-US" sz="3200" dirty="0"/>
              <a:t>Scattering vs. </a:t>
            </a:r>
            <a:r>
              <a:rPr lang="en-US" sz="3200" dirty="0" smtClean="0"/>
              <a:t>recombination: effect of column density</a:t>
            </a:r>
            <a:endParaRPr lang="en-US" sz="3200" dirty="0"/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" y="1244291"/>
            <a:ext cx="2792160" cy="5322799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75000"/>
              </a:lnSpc>
              <a:buSzPct val="80000"/>
              <a:buFont typeface="Times" charset="0"/>
              <a:buChar char="•"/>
            </a:pPr>
            <a:r>
              <a:rPr lang="en-US" sz="2500"/>
              <a:t>Scattering wins at low columns</a:t>
            </a:r>
          </a:p>
          <a:p>
            <a:pPr>
              <a:lnSpc>
                <a:spcPct val="75000"/>
              </a:lnSpc>
              <a:buSzPct val="80000"/>
              <a:buFont typeface="Times" charset="0"/>
              <a:buChar char="•"/>
            </a:pPr>
            <a:r>
              <a:rPr lang="en-US" sz="2500"/>
              <a:t>Makes strong allowed lines</a:t>
            </a:r>
          </a:p>
          <a:p>
            <a:pPr>
              <a:lnSpc>
                <a:spcPct val="75000"/>
              </a:lnSpc>
              <a:buSzPct val="80000"/>
              <a:buFont typeface="Times" charset="0"/>
              <a:buChar char="•"/>
            </a:pPr>
            <a:r>
              <a:rPr lang="en-US" sz="2500"/>
              <a:t>Recombination wins at high columns</a:t>
            </a:r>
          </a:p>
          <a:p>
            <a:pPr>
              <a:lnSpc>
                <a:spcPct val="75000"/>
              </a:lnSpc>
              <a:buSzPct val="80000"/>
              <a:buFont typeface="Times" charset="0"/>
              <a:buChar char="•"/>
            </a:pPr>
            <a:r>
              <a:rPr lang="en-US" sz="2500"/>
              <a:t>Makes recombination continua, forbidden lines emitted following cascade</a:t>
            </a:r>
          </a:p>
          <a:p>
            <a:pPr>
              <a:lnSpc>
                <a:spcPct val="75000"/>
              </a:lnSpc>
              <a:buSzPct val="80000"/>
              <a:buFont typeface="Times" charset="0"/>
              <a:buChar char="•"/>
            </a:pPr>
            <a:r>
              <a:rPr lang="en-US" sz="2500"/>
              <a:t>Column density diagnostic</a:t>
            </a:r>
          </a:p>
        </p:txBody>
      </p:sp>
      <p:pic>
        <p:nvPicPr>
          <p:cNvPr id="236548" name="Picture 4" descr="kinkfg7.gif                                                    0000FEA1&#10;Apps_and_Docs                  C24041F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800" y="1866436"/>
            <a:ext cx="6151680" cy="453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6549" name="Text Box 5"/>
          <p:cNvSpPr txBox="1">
            <a:spLocks noChangeArrowheads="1"/>
          </p:cNvSpPr>
          <p:nvPr/>
        </p:nvSpPr>
        <p:spPr bwMode="auto">
          <a:xfrm>
            <a:off x="5238720" y="6420194"/>
            <a:ext cx="2342610" cy="360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(</a:t>
            </a:r>
            <a:r>
              <a:rPr lang="en-US" dirty="0" err="1" smtClean="0">
                <a:solidFill>
                  <a:schemeClr val="tx1"/>
                </a:solidFill>
              </a:rPr>
              <a:t>Kinkhabwala</a:t>
            </a:r>
            <a:r>
              <a:rPr lang="en-US" dirty="0"/>
              <a:t>+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2003)</a:t>
            </a:r>
          </a:p>
        </p:txBody>
      </p:sp>
      <p:sp>
        <p:nvSpPr>
          <p:cNvPr id="236550" name="Text Box 6"/>
          <p:cNvSpPr txBox="1">
            <a:spLocks noChangeArrowheads="1"/>
          </p:cNvSpPr>
          <p:nvPr/>
        </p:nvSpPr>
        <p:spPr bwMode="auto">
          <a:xfrm>
            <a:off x="5184000" y="1106036"/>
            <a:ext cx="1559493" cy="360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O VII spectrum</a:t>
            </a:r>
          </a:p>
        </p:txBody>
      </p:sp>
      <p:sp>
        <p:nvSpPr>
          <p:cNvPr id="236551" name="Text Box 7"/>
          <p:cNvSpPr txBox="1">
            <a:spLocks noChangeArrowheads="1"/>
          </p:cNvSpPr>
          <p:nvPr/>
        </p:nvSpPr>
        <p:spPr bwMode="auto">
          <a:xfrm>
            <a:off x="3787200" y="1512159"/>
            <a:ext cx="1184728" cy="360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absorption</a:t>
            </a:r>
          </a:p>
        </p:txBody>
      </p:sp>
      <p:sp>
        <p:nvSpPr>
          <p:cNvPr id="236552" name="Text Box 8"/>
          <p:cNvSpPr txBox="1">
            <a:spLocks noChangeArrowheads="1"/>
          </p:cNvSpPr>
          <p:nvPr/>
        </p:nvSpPr>
        <p:spPr bwMode="auto">
          <a:xfrm>
            <a:off x="6621120" y="1581286"/>
            <a:ext cx="996275" cy="360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emission</a:t>
            </a:r>
          </a:p>
        </p:txBody>
      </p:sp>
    </p:spTree>
    <p:extLst>
      <p:ext uri="{BB962C8B-B14F-4D97-AF65-F5344CB8AC3E}">
        <p14:creationId xmlns:p14="http://schemas.microsoft.com/office/powerpoint/2010/main" val="3703020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ASCA data:  coronal source</a:t>
            </a:r>
            <a:endParaRPr lang="en-US" sz="3200" dirty="0"/>
          </a:p>
        </p:txBody>
      </p:sp>
      <p:pic>
        <p:nvPicPr>
          <p:cNvPr id="3" name="Picture 2" descr="figasca.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17700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3892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881796"/>
            <a:ext cx="6807200" cy="528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92359"/>
            <a:ext cx="917210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Modeling H- and He-like lines:  ionization balance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5742708" y="6161871"/>
            <a:ext cx="34293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ymbol" charset="2"/>
                <a:cs typeface="Symbol" charset="2"/>
              </a:rPr>
              <a:t>x</a:t>
            </a:r>
            <a:r>
              <a:rPr lang="en-US" dirty="0"/>
              <a:t>=‘ionization parameter’</a:t>
            </a:r>
          </a:p>
          <a:p>
            <a:r>
              <a:rPr lang="en-US" dirty="0"/>
              <a:t>  =4</a:t>
            </a:r>
            <a:r>
              <a:rPr lang="en-US" dirty="0">
                <a:latin typeface="Symbol" charset="2"/>
                <a:cs typeface="Symbol" charset="2"/>
              </a:rPr>
              <a:t>p </a:t>
            </a:r>
            <a:r>
              <a:rPr lang="en-US" dirty="0"/>
              <a:t>radiation flux / gas density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9137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gplot.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9091" y="-869373"/>
            <a:ext cx="7065820" cy="914400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80533" y="171319"/>
            <a:ext cx="6200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The effect of column density on G and He/H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2752940" y="5655733"/>
            <a:ext cx="1270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Column </a:t>
            </a:r>
            <a:r>
              <a:rPr lang="en-US" dirty="0" smtClean="0">
                <a:sym typeface="Wingdings"/>
              </a:rPr>
              <a:t>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752939" y="4559869"/>
            <a:ext cx="12367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Ionization</a:t>
            </a:r>
          </a:p>
          <a:p>
            <a:r>
              <a:rPr lang="en-US" dirty="0" smtClean="0"/>
              <a:t>parameter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2455333" y="4707467"/>
            <a:ext cx="169334" cy="22173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88142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rmAutofit fontScale="90000"/>
          </a:bodyPr>
          <a:lstStyle/>
          <a:p>
            <a:r>
              <a:rPr lang="en-US" sz="3200" dirty="0" smtClean="0"/>
              <a:t>Column and ionization </a:t>
            </a:r>
            <a:r>
              <a:rPr lang="en-US" sz="3200" dirty="0" smtClean="0"/>
              <a:t>parameter inferred </a:t>
            </a:r>
            <a:r>
              <a:rPr lang="en-US" sz="3200" dirty="0" smtClean="0"/>
              <a:t>from </a:t>
            </a:r>
            <a:r>
              <a:rPr lang="en-US" sz="3200" dirty="0" err="1" smtClean="0"/>
              <a:t>H,He</a:t>
            </a:r>
            <a:r>
              <a:rPr lang="en-US" sz="3200" dirty="0" smtClean="0"/>
              <a:t>-like lines differs according to element</a:t>
            </a:r>
            <a:endParaRPr lang="en-US" sz="32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351197167"/>
              </p:ext>
            </p:extLst>
          </p:nvPr>
        </p:nvGraphicFramePr>
        <p:xfrm>
          <a:off x="-84666" y="1417680"/>
          <a:ext cx="9228666" cy="31089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82057"/>
                <a:gridCol w="1335959"/>
                <a:gridCol w="3431984"/>
                <a:gridCol w="287866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element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Log(</a:t>
                      </a:r>
                      <a:r>
                        <a:rPr lang="en-US" sz="2800" dirty="0" smtClean="0">
                          <a:latin typeface="Symbol" charset="2"/>
                          <a:cs typeface="Symbol" charset="2"/>
                        </a:rPr>
                        <a:t>x</a:t>
                      </a:r>
                      <a:r>
                        <a:rPr lang="en-US" sz="2800" dirty="0" smtClean="0"/>
                        <a:t>)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Log</a:t>
                      </a:r>
                      <a:r>
                        <a:rPr lang="en-US" sz="2800" dirty="0" smtClean="0"/>
                        <a:t>(column density)</a:t>
                      </a:r>
                      <a:endParaRPr lang="en-US" sz="2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Log</a:t>
                      </a:r>
                      <a:r>
                        <a:rPr lang="en-US" sz="2800" dirty="0" smtClean="0"/>
                        <a:t>(gas</a:t>
                      </a:r>
                      <a:r>
                        <a:rPr lang="en-US" sz="2800" baseline="0" dirty="0" smtClean="0"/>
                        <a:t> density</a:t>
                      </a:r>
                      <a:r>
                        <a:rPr lang="en-US" sz="2800" dirty="0" smtClean="0"/>
                        <a:t>)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O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1.2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22.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&lt;10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Ne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1.6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22.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&lt;11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Mg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/>
                        <a:t>2.2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20.5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&lt;12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Si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2.3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21.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&lt;12.5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S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2.6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-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-</a:t>
                      </a:r>
                      <a:endParaRPr lang="en-US" sz="2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75733" y="4996688"/>
            <a:ext cx="75770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ym typeface="Wingdings"/>
              </a:rPr>
              <a:t> Consistent with a range of densities all at ~100 pc from the black hole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12055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274638"/>
            <a:ext cx="8382001" cy="726421"/>
          </a:xfrm>
        </p:spPr>
        <p:txBody>
          <a:bodyPr wrap="square">
            <a:normAutofit/>
          </a:bodyPr>
          <a:lstStyle/>
          <a:p>
            <a:r>
              <a:rPr lang="en-US" sz="3200" dirty="0" smtClean="0"/>
              <a:t>Summary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457200" y="1150472"/>
            <a:ext cx="8229600" cy="497569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Atomic data is key for understanding X-ray spectra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X-ray spectra are providing insights not accessible to other techniques, key for understanding exotic processes, collapsed objects, physics under extreme conditions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A great deal of progress has been made in producing and accumulating data for this purpose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Important gaps remain: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inner </a:t>
            </a:r>
            <a:r>
              <a:rPr lang="en-US" sz="2400" dirty="0" smtClean="0"/>
              <a:t>shells</a:t>
            </a:r>
            <a:endParaRPr lang="en-US" sz="2400" dirty="0" smtClean="0"/>
          </a:p>
          <a:p>
            <a:r>
              <a:rPr lang="en-US" sz="2400" dirty="0"/>
              <a:t>	</a:t>
            </a:r>
            <a:r>
              <a:rPr lang="en-US" sz="2400" dirty="0" smtClean="0"/>
              <a:t>near neutrals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less abundant elements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The (near) future of X-ray astronomy emphasizes the 5-10 </a:t>
            </a:r>
            <a:r>
              <a:rPr lang="en-US" sz="2400" dirty="0" err="1" smtClean="0"/>
              <a:t>keV</a:t>
            </a:r>
            <a:r>
              <a:rPr lang="en-US" sz="2400" dirty="0" smtClean="0"/>
              <a:t> energy range</a:t>
            </a:r>
          </a:p>
          <a:p>
            <a:pPr marL="342900" indent="-342900">
              <a:buFont typeface="Arial"/>
              <a:buChar char="•"/>
            </a:pPr>
            <a:endParaRPr lang="en-US" sz="2400" dirty="0" smtClean="0"/>
          </a:p>
          <a:p>
            <a:pPr marL="457200" indent="-457200">
              <a:buFont typeface="Arial"/>
              <a:buChar char="•"/>
            </a:pPr>
            <a:endParaRPr lang="en-US" sz="2800" dirty="0" smtClean="0"/>
          </a:p>
        </p:txBody>
      </p:sp>
      <p:pic>
        <p:nvPicPr>
          <p:cNvPr id="2" name="Picture 1" descr="pct_astro-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933" y="5506728"/>
            <a:ext cx="2082800" cy="152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21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4294967295"/>
          </p:nvPr>
        </p:nvSpPr>
        <p:spPr>
          <a:xfrm>
            <a:off x="-2489200" y="5200650"/>
            <a:ext cx="2132013" cy="363538"/>
          </a:xfrm>
          <a:prstGeom prst="rect">
            <a:avLst/>
          </a:prstGeom>
        </p:spPr>
        <p:txBody>
          <a:bodyPr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chemeClr val="tx1"/>
                </a:solidFill>
                <a:latin typeface="Calibri" charset="0"/>
              </a:rPr>
              <a:t>10/19/10</a:t>
            </a:r>
          </a:p>
        </p:txBody>
      </p:sp>
      <p:sp>
        <p:nvSpPr>
          <p:cNvPr id="3" name="Date Placeholder 1"/>
          <p:cNvSpPr txBox="1">
            <a:spLocks/>
          </p:cNvSpPr>
          <p:nvPr/>
        </p:nvSpPr>
        <p:spPr bwMode="auto">
          <a:xfrm>
            <a:off x="-2489200" y="4671483"/>
            <a:ext cx="2132013" cy="363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1200" dirty="0">
                <a:solidFill>
                  <a:srgbClr val="898989"/>
                </a:solidFill>
                <a:latin typeface="+mn-lt"/>
                <a:ea typeface="+mn-ea"/>
                <a:cs typeface="+mn-cs"/>
              </a:rPr>
              <a:t>10/19/10</a:t>
            </a:r>
          </a:p>
        </p:txBody>
      </p:sp>
      <p:pic>
        <p:nvPicPr>
          <p:cNvPr id="3277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295400"/>
            <a:ext cx="45466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Box 3"/>
          <p:cNvSpPr txBox="1">
            <a:spLocks noChangeArrowheads="1"/>
          </p:cNvSpPr>
          <p:nvPr/>
        </p:nvSpPr>
        <p:spPr bwMode="auto">
          <a:xfrm>
            <a:off x="685800" y="609600"/>
            <a:ext cx="7169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sz="2800">
                <a:solidFill>
                  <a:schemeClr val="tx1"/>
                </a:solidFill>
              </a:rPr>
              <a:t>DW overestimates EII for low charge states</a:t>
            </a:r>
          </a:p>
        </p:txBody>
      </p:sp>
      <p:sp>
        <p:nvSpPr>
          <p:cNvPr id="32774" name="TextBox 4"/>
          <p:cNvSpPr txBox="1">
            <a:spLocks noChangeArrowheads="1"/>
          </p:cNvSpPr>
          <p:nvPr/>
        </p:nvSpPr>
        <p:spPr bwMode="auto">
          <a:xfrm>
            <a:off x="533400" y="2514600"/>
            <a:ext cx="32766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>
                <a:solidFill>
                  <a:schemeClr val="tx1"/>
                </a:solidFill>
              </a:rPr>
              <a:t>EII of Ne</a:t>
            </a:r>
            <a:r>
              <a:rPr lang="en-US" baseline="30000">
                <a:solidFill>
                  <a:schemeClr val="tx1"/>
                </a:solidFill>
              </a:rPr>
              <a:t>0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>
                <a:solidFill>
                  <a:schemeClr val="tx1"/>
                </a:solidFill>
              </a:rPr>
              <a:t>DW (green) +expt + RMPS (blue)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>
              <a:solidFill>
                <a:schemeClr val="tx1"/>
              </a:solidFill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2775" name="TextBox 6"/>
          <p:cNvSpPr txBox="1">
            <a:spLocks noChangeArrowheads="1"/>
          </p:cNvSpPr>
          <p:nvPr/>
        </p:nvSpPr>
        <p:spPr bwMode="auto">
          <a:xfrm>
            <a:off x="4419600" y="4800600"/>
            <a:ext cx="4433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sz="2000">
                <a:solidFill>
                  <a:schemeClr val="tx1"/>
                </a:solidFill>
              </a:rPr>
              <a:t>(Ballance et al. 2009 JPB 42 175202)</a:t>
            </a:r>
          </a:p>
        </p:txBody>
      </p:sp>
    </p:spTree>
    <p:extLst>
      <p:ext uri="{BB962C8B-B14F-4D97-AF65-F5344CB8AC3E}">
        <p14:creationId xmlns:p14="http://schemas.microsoft.com/office/powerpoint/2010/main" val="1236389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Chandra data:  current model</a:t>
            </a:r>
            <a:endParaRPr lang="en-US" sz="3200" dirty="0"/>
          </a:p>
        </p:txBody>
      </p:sp>
      <p:pic>
        <p:nvPicPr>
          <p:cNvPr id="3" name="Picture 2" descr="fig2.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17700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415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</p:spPr>
        <p:txBody>
          <a:bodyPr/>
          <a:lstStyle/>
          <a:p>
            <a:r>
              <a:rPr lang="en-US" sz="3200" dirty="0" smtClean="0"/>
              <a:t>Chandra data:  1980’s model</a:t>
            </a:r>
            <a:endParaRPr lang="en-US" sz="3200" dirty="0"/>
          </a:p>
        </p:txBody>
      </p:sp>
      <p:pic>
        <p:nvPicPr>
          <p:cNvPr id="3" name="Picture 2" descr="fig3.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17700" y="385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1844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Date Placeholder 3"/>
          <p:cNvSpPr>
            <a:spLocks noGrp="1"/>
          </p:cNvSpPr>
          <p:nvPr>
            <p:ph type="dt" sz="quarter" idx="4294967295"/>
          </p:nvPr>
        </p:nvSpPr>
        <p:spPr>
          <a:xfrm>
            <a:off x="-2489200" y="4392084"/>
            <a:ext cx="21336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 sz="2200">
                <a:solidFill>
                  <a:schemeClr val="bg1"/>
                </a:solidFill>
                <a:latin typeface="Bitstream Vera Sans" charset="0"/>
                <a:ea typeface="ＭＳ Ｐゴシック" charset="0"/>
                <a:cs typeface="msgothic" charset="0"/>
              </a:defRPr>
            </a:lvl1pPr>
            <a:lvl2pPr marL="34407868" indent="-33993142" eaLnBrk="0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 sz="2200">
                <a:solidFill>
                  <a:schemeClr val="bg1"/>
                </a:solidFill>
                <a:latin typeface="Bitstream Vera Sans" charset="0"/>
                <a:ea typeface="msgothic" charset="0"/>
                <a:cs typeface="msgothic" charset="0"/>
              </a:defRPr>
            </a:lvl2pPr>
            <a:lvl3pPr eaLnBrk="0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 sz="2200">
                <a:solidFill>
                  <a:schemeClr val="bg1"/>
                </a:solidFill>
                <a:latin typeface="Bitstream Vera Sans" charset="0"/>
                <a:ea typeface="msgothic" charset="0"/>
                <a:cs typeface="msgothic" charset="0"/>
              </a:defRPr>
            </a:lvl3pPr>
            <a:lvl4pPr eaLnBrk="0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 sz="2200">
                <a:solidFill>
                  <a:schemeClr val="bg1"/>
                </a:solidFill>
                <a:latin typeface="Bitstream Vera Sans" charset="0"/>
                <a:ea typeface="msgothic" charset="0"/>
                <a:cs typeface="msgothic" charset="0"/>
              </a:defRPr>
            </a:lvl4pPr>
            <a:lvl5pPr eaLnBrk="0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 sz="2200">
                <a:solidFill>
                  <a:schemeClr val="bg1"/>
                </a:solidFill>
                <a:latin typeface="Bitstream Vera Sans" charset="0"/>
                <a:ea typeface="msgothic" charset="0"/>
                <a:cs typeface="msgothic" charset="0"/>
              </a:defRPr>
            </a:lvl5pPr>
            <a:lvl6pPr marL="414726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 sz="2200">
                <a:solidFill>
                  <a:schemeClr val="bg1"/>
                </a:solidFill>
                <a:latin typeface="Bitstream Vera Sans" charset="0"/>
                <a:ea typeface="msgothic" charset="0"/>
                <a:cs typeface="msgothic" charset="0"/>
              </a:defRPr>
            </a:lvl6pPr>
            <a:lvl7pPr marL="829452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 sz="2200">
                <a:solidFill>
                  <a:schemeClr val="bg1"/>
                </a:solidFill>
                <a:latin typeface="Bitstream Vera Sans" charset="0"/>
                <a:ea typeface="msgothic" charset="0"/>
                <a:cs typeface="msgothic" charset="0"/>
              </a:defRPr>
            </a:lvl7pPr>
            <a:lvl8pPr marL="1244178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 sz="2200">
                <a:solidFill>
                  <a:schemeClr val="bg1"/>
                </a:solidFill>
                <a:latin typeface="Bitstream Vera Sans" charset="0"/>
                <a:ea typeface="msgothic" charset="0"/>
                <a:cs typeface="msgothic" charset="0"/>
              </a:defRPr>
            </a:lvl8pPr>
            <a:lvl9pPr marL="1658904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 sz="2200">
                <a:solidFill>
                  <a:schemeClr val="bg1"/>
                </a:solidFill>
                <a:latin typeface="Bitstream Vera Sans" charset="0"/>
                <a:ea typeface="msgothic" charset="0"/>
                <a:cs typeface="msgothic" charset="0"/>
              </a:defRPr>
            </a:lvl9pPr>
          </a:lstStyle>
          <a:p>
            <a:pPr eaLnBrk="1"/>
            <a:r>
              <a:rPr lang="en-GB" sz="900">
                <a:solidFill>
                  <a:srgbClr val="000000"/>
                </a:solidFill>
                <a:latin typeface="Bitstream Vera Serif" charset="0"/>
                <a:cs typeface="Bitstream Vera Sans" charset="0"/>
              </a:rPr>
              <a:t>T. Kallman Auburn 11/13/09</a:t>
            </a:r>
            <a:endParaRPr lang="en-GB" sz="1300">
              <a:solidFill>
                <a:srgbClr val="000000"/>
              </a:solidFill>
              <a:latin typeface="Bitstream Vera Serif" charset="0"/>
              <a:cs typeface="Bitstream Vera Sans" charset="0"/>
            </a:endParaRPr>
          </a:p>
        </p:txBody>
      </p:sp>
      <p:sp>
        <p:nvSpPr>
          <p:cNvPr id="47107" name="Rectangle 2"/>
          <p:cNvSpPr>
            <a:spLocks noGrp="1" noChangeArrowheads="1"/>
          </p:cNvSpPr>
          <p:nvPr>
            <p:ph type="title"/>
          </p:nvPr>
        </p:nvSpPr>
        <p:spPr>
          <a:xfrm>
            <a:off x="2142720" y="0"/>
            <a:ext cx="7001280" cy="967782"/>
          </a:xfrm>
        </p:spPr>
        <p:txBody>
          <a:bodyPr>
            <a:noAutofit/>
          </a:bodyPr>
          <a:lstStyle/>
          <a:p>
            <a:pPr eaLnBrk="1"/>
            <a:r>
              <a:rPr lang="en-US" sz="3200" dirty="0" smtClean="0">
                <a:latin typeface="Bitstream Vera Sans" charset="0"/>
                <a:cs typeface="msgothic" charset="0"/>
              </a:rPr>
              <a:t>  active galaxy spectrum: 1980s</a:t>
            </a:r>
            <a:endParaRPr lang="en-US" sz="3200" dirty="0">
              <a:latin typeface="Bitstream Vera Sans" charset="0"/>
              <a:cs typeface="msgothic" charset="0"/>
            </a:endParaRPr>
          </a:p>
        </p:txBody>
      </p:sp>
      <p:sp>
        <p:nvSpPr>
          <p:cNvPr id="4710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257600" y="6634777"/>
            <a:ext cx="2004480" cy="446447"/>
          </a:xfrm>
          <a:prstGeom prst="rect">
            <a:avLst/>
          </a:prstGeom>
        </p:spPr>
        <p:txBody>
          <a:bodyPr/>
          <a:lstStyle/>
          <a:p>
            <a:pPr eaLnBrk="1">
              <a:buFont typeface="StarSymbol" charset="0"/>
              <a:buNone/>
            </a:pPr>
            <a:r>
              <a:rPr lang="en-US" sz="1300">
                <a:latin typeface="Bitstream Vera Sans" charset="0"/>
                <a:cs typeface="msgothic" charset="0"/>
              </a:rPr>
              <a:t> (George et al., 1996)</a:t>
            </a:r>
            <a:endParaRPr lang="en-US">
              <a:latin typeface="Bitstream Vera Sans" charset="0"/>
              <a:cs typeface="msgothic" charset="0"/>
            </a:endParaRPr>
          </a:p>
        </p:txBody>
      </p:sp>
      <p:pic>
        <p:nvPicPr>
          <p:cNvPr id="47109" name="Picture 7" descr="ngc3783asca2.gif                                               0000FEA1&#10;Apps_and_Docs                  C24041F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800" y="1382545"/>
            <a:ext cx="6151680" cy="4614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8" descr="asca_medium.jpg                                                0000FEA1&#10;Apps_and_Docs                  C24041F4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658880" cy="1373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1" name="Text Box 10"/>
          <p:cNvSpPr txBox="1">
            <a:spLocks noChangeArrowheads="1"/>
          </p:cNvSpPr>
          <p:nvPr/>
        </p:nvSpPr>
        <p:spPr bwMode="auto">
          <a:xfrm>
            <a:off x="5238720" y="6074558"/>
            <a:ext cx="281624" cy="329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eaLnBrk="0">
              <a:defRPr sz="2400">
                <a:solidFill>
                  <a:schemeClr val="bg1"/>
                </a:solidFill>
                <a:latin typeface="Bitstream Vera Sans" charset="0"/>
                <a:ea typeface="ＭＳ Ｐゴシック" charset="0"/>
                <a:cs typeface="msgothic" charset="0"/>
              </a:defRPr>
            </a:lvl1pPr>
            <a:lvl2pPr marL="37931725" indent="-37474525" eaLnBrk="0">
              <a:defRPr sz="2400">
                <a:solidFill>
                  <a:schemeClr val="bg1"/>
                </a:solidFill>
                <a:latin typeface="Bitstream Vera Sans" charset="0"/>
                <a:ea typeface="msgothic" charset="0"/>
                <a:cs typeface="msgothic" charset="0"/>
              </a:defRPr>
            </a:lvl2pPr>
            <a:lvl3pPr eaLnBrk="0">
              <a:defRPr sz="2400">
                <a:solidFill>
                  <a:schemeClr val="bg1"/>
                </a:solidFill>
                <a:latin typeface="Bitstream Vera Sans" charset="0"/>
                <a:ea typeface="msgothic" charset="0"/>
                <a:cs typeface="msgothic" charset="0"/>
              </a:defRPr>
            </a:lvl3pPr>
            <a:lvl4pPr eaLnBrk="0">
              <a:defRPr sz="2400">
                <a:solidFill>
                  <a:schemeClr val="bg1"/>
                </a:solidFill>
                <a:latin typeface="Bitstream Vera Sans" charset="0"/>
                <a:ea typeface="msgothic" charset="0"/>
                <a:cs typeface="msgothic" charset="0"/>
              </a:defRPr>
            </a:lvl4pPr>
            <a:lvl5pPr eaLnBrk="0">
              <a:defRPr sz="2400">
                <a:solidFill>
                  <a:schemeClr val="bg1"/>
                </a:solidFill>
                <a:latin typeface="Bitstream Vera Sans" charset="0"/>
                <a:ea typeface="msgothic" charset="0"/>
                <a:cs typeface="msgothic" charset="0"/>
              </a:defRPr>
            </a:lvl5pPr>
            <a:lvl6pPr marL="4572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itstream Vera Sans" charset="0"/>
                <a:ea typeface="msgothic" charset="0"/>
                <a:cs typeface="msgothic" charset="0"/>
              </a:defRPr>
            </a:lvl6pPr>
            <a:lvl7pPr marL="9144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itstream Vera Sans" charset="0"/>
                <a:ea typeface="msgothic" charset="0"/>
                <a:cs typeface="msgothic" charset="0"/>
              </a:defRPr>
            </a:lvl7pPr>
            <a:lvl8pPr marL="1371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itstream Vera Sans" charset="0"/>
                <a:ea typeface="msgothic" charset="0"/>
                <a:cs typeface="msgothic" charset="0"/>
              </a:defRPr>
            </a:lvl8pPr>
            <a:lvl9pPr marL="18288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itstream Vera Sans" charset="0"/>
                <a:ea typeface="msgothic" charset="0"/>
                <a:cs typeface="msgothic" charset="0"/>
              </a:defRPr>
            </a:lvl9pPr>
          </a:lstStyle>
          <a:p>
            <a:pPr eaLnBrk="1"/>
            <a:r>
              <a:rPr lang="en-US" sz="160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7112" name="Text Box 11"/>
          <p:cNvSpPr txBox="1">
            <a:spLocks noChangeArrowheads="1"/>
          </p:cNvSpPr>
          <p:nvPr/>
        </p:nvSpPr>
        <p:spPr bwMode="auto">
          <a:xfrm>
            <a:off x="8349120" y="6074558"/>
            <a:ext cx="395738" cy="329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eaLnBrk="0">
              <a:defRPr sz="2400">
                <a:solidFill>
                  <a:schemeClr val="bg1"/>
                </a:solidFill>
                <a:latin typeface="Bitstream Vera Sans" charset="0"/>
                <a:ea typeface="ＭＳ Ｐゴシック" charset="0"/>
                <a:cs typeface="msgothic" charset="0"/>
              </a:defRPr>
            </a:lvl1pPr>
            <a:lvl2pPr marL="37931725" indent="-37474525" eaLnBrk="0">
              <a:defRPr sz="2400">
                <a:solidFill>
                  <a:schemeClr val="bg1"/>
                </a:solidFill>
                <a:latin typeface="Bitstream Vera Sans" charset="0"/>
                <a:ea typeface="msgothic" charset="0"/>
                <a:cs typeface="msgothic" charset="0"/>
              </a:defRPr>
            </a:lvl2pPr>
            <a:lvl3pPr eaLnBrk="0">
              <a:defRPr sz="2400">
                <a:solidFill>
                  <a:schemeClr val="bg1"/>
                </a:solidFill>
                <a:latin typeface="Bitstream Vera Sans" charset="0"/>
                <a:ea typeface="msgothic" charset="0"/>
                <a:cs typeface="msgothic" charset="0"/>
              </a:defRPr>
            </a:lvl3pPr>
            <a:lvl4pPr eaLnBrk="0">
              <a:defRPr sz="2400">
                <a:solidFill>
                  <a:schemeClr val="bg1"/>
                </a:solidFill>
                <a:latin typeface="Bitstream Vera Sans" charset="0"/>
                <a:ea typeface="msgothic" charset="0"/>
                <a:cs typeface="msgothic" charset="0"/>
              </a:defRPr>
            </a:lvl4pPr>
            <a:lvl5pPr eaLnBrk="0">
              <a:defRPr sz="2400">
                <a:solidFill>
                  <a:schemeClr val="bg1"/>
                </a:solidFill>
                <a:latin typeface="Bitstream Vera Sans" charset="0"/>
                <a:ea typeface="msgothic" charset="0"/>
                <a:cs typeface="msgothic" charset="0"/>
              </a:defRPr>
            </a:lvl5pPr>
            <a:lvl6pPr marL="4572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itstream Vera Sans" charset="0"/>
                <a:ea typeface="msgothic" charset="0"/>
                <a:cs typeface="msgothic" charset="0"/>
              </a:defRPr>
            </a:lvl6pPr>
            <a:lvl7pPr marL="9144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itstream Vera Sans" charset="0"/>
                <a:ea typeface="msgothic" charset="0"/>
                <a:cs typeface="msgothic" charset="0"/>
              </a:defRPr>
            </a:lvl7pPr>
            <a:lvl8pPr marL="1371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itstream Vera Sans" charset="0"/>
                <a:ea typeface="msgothic" charset="0"/>
                <a:cs typeface="msgothic" charset="0"/>
              </a:defRPr>
            </a:lvl8pPr>
            <a:lvl9pPr marL="18288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itstream Vera Sans" charset="0"/>
                <a:ea typeface="msgothic" charset="0"/>
                <a:cs typeface="msgothic" charset="0"/>
              </a:defRPr>
            </a:lvl9pPr>
          </a:lstStyle>
          <a:p>
            <a:pPr eaLnBrk="1"/>
            <a:r>
              <a:rPr lang="en-US" sz="160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47113" name="Text Box 12"/>
          <p:cNvSpPr txBox="1">
            <a:spLocks noChangeArrowheads="1"/>
          </p:cNvSpPr>
          <p:nvPr/>
        </p:nvSpPr>
        <p:spPr bwMode="auto">
          <a:xfrm>
            <a:off x="5736960" y="6359708"/>
            <a:ext cx="1364853" cy="329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eaLnBrk="0">
              <a:defRPr sz="2400">
                <a:solidFill>
                  <a:schemeClr val="bg1"/>
                </a:solidFill>
                <a:latin typeface="Bitstream Vera Sans" charset="0"/>
                <a:ea typeface="ＭＳ Ｐゴシック" charset="0"/>
                <a:cs typeface="msgothic" charset="0"/>
              </a:defRPr>
            </a:lvl1pPr>
            <a:lvl2pPr marL="37931725" indent="-37474525" eaLnBrk="0">
              <a:defRPr sz="2400">
                <a:solidFill>
                  <a:schemeClr val="bg1"/>
                </a:solidFill>
                <a:latin typeface="Bitstream Vera Sans" charset="0"/>
                <a:ea typeface="msgothic" charset="0"/>
                <a:cs typeface="msgothic" charset="0"/>
              </a:defRPr>
            </a:lvl2pPr>
            <a:lvl3pPr eaLnBrk="0">
              <a:defRPr sz="2400">
                <a:solidFill>
                  <a:schemeClr val="bg1"/>
                </a:solidFill>
                <a:latin typeface="Bitstream Vera Sans" charset="0"/>
                <a:ea typeface="msgothic" charset="0"/>
                <a:cs typeface="msgothic" charset="0"/>
              </a:defRPr>
            </a:lvl3pPr>
            <a:lvl4pPr eaLnBrk="0">
              <a:defRPr sz="2400">
                <a:solidFill>
                  <a:schemeClr val="bg1"/>
                </a:solidFill>
                <a:latin typeface="Bitstream Vera Sans" charset="0"/>
                <a:ea typeface="msgothic" charset="0"/>
                <a:cs typeface="msgothic" charset="0"/>
              </a:defRPr>
            </a:lvl4pPr>
            <a:lvl5pPr eaLnBrk="0">
              <a:defRPr sz="2400">
                <a:solidFill>
                  <a:schemeClr val="bg1"/>
                </a:solidFill>
                <a:latin typeface="Bitstream Vera Sans" charset="0"/>
                <a:ea typeface="msgothic" charset="0"/>
                <a:cs typeface="msgothic" charset="0"/>
              </a:defRPr>
            </a:lvl5pPr>
            <a:lvl6pPr marL="4572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itstream Vera Sans" charset="0"/>
                <a:ea typeface="msgothic" charset="0"/>
                <a:cs typeface="msgothic" charset="0"/>
              </a:defRPr>
            </a:lvl6pPr>
            <a:lvl7pPr marL="9144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itstream Vera Sans" charset="0"/>
                <a:ea typeface="msgothic" charset="0"/>
                <a:cs typeface="msgothic" charset="0"/>
              </a:defRPr>
            </a:lvl7pPr>
            <a:lvl8pPr marL="1371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itstream Vera Sans" charset="0"/>
                <a:ea typeface="msgothic" charset="0"/>
                <a:cs typeface="msgothic" charset="0"/>
              </a:defRPr>
            </a:lvl8pPr>
            <a:lvl9pPr marL="18288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itstream Vera Sans" charset="0"/>
                <a:ea typeface="msgothic" charset="0"/>
                <a:cs typeface="msgothic" charset="0"/>
              </a:defRPr>
            </a:lvl9pPr>
          </a:lstStyle>
          <a:p>
            <a:pPr eaLnBrk="1"/>
            <a:r>
              <a:rPr lang="en-US" sz="1600">
                <a:solidFill>
                  <a:schemeClr val="tx1"/>
                </a:solidFill>
              </a:rPr>
              <a:t>Energy (keV)</a:t>
            </a:r>
          </a:p>
        </p:txBody>
      </p:sp>
    </p:spTree>
    <p:extLst>
      <p:ext uri="{BB962C8B-B14F-4D97-AF65-F5344CB8AC3E}">
        <p14:creationId xmlns:p14="http://schemas.microsoft.com/office/powerpoint/2010/main" val="8957494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Date Placeholder 3"/>
          <p:cNvSpPr>
            <a:spLocks noGrp="1"/>
          </p:cNvSpPr>
          <p:nvPr>
            <p:ph type="dt" sz="quarter" idx="4294967295"/>
          </p:nvPr>
        </p:nvSpPr>
        <p:spPr>
          <a:xfrm>
            <a:off x="-2658533" y="4307417"/>
            <a:ext cx="21336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 sz="2200">
                <a:solidFill>
                  <a:schemeClr val="bg1"/>
                </a:solidFill>
                <a:latin typeface="Bitstream Vera Sans" charset="0"/>
                <a:ea typeface="ＭＳ Ｐゴシック" charset="0"/>
                <a:cs typeface="msgothic" charset="0"/>
              </a:defRPr>
            </a:lvl1pPr>
            <a:lvl2pPr marL="34407868" indent="-33993142" eaLnBrk="0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 sz="2200">
                <a:solidFill>
                  <a:schemeClr val="bg1"/>
                </a:solidFill>
                <a:latin typeface="Bitstream Vera Sans" charset="0"/>
                <a:ea typeface="msgothic" charset="0"/>
                <a:cs typeface="msgothic" charset="0"/>
              </a:defRPr>
            </a:lvl2pPr>
            <a:lvl3pPr eaLnBrk="0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 sz="2200">
                <a:solidFill>
                  <a:schemeClr val="bg1"/>
                </a:solidFill>
                <a:latin typeface="Bitstream Vera Sans" charset="0"/>
                <a:ea typeface="msgothic" charset="0"/>
                <a:cs typeface="msgothic" charset="0"/>
              </a:defRPr>
            </a:lvl3pPr>
            <a:lvl4pPr eaLnBrk="0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 sz="2200">
                <a:solidFill>
                  <a:schemeClr val="bg1"/>
                </a:solidFill>
                <a:latin typeface="Bitstream Vera Sans" charset="0"/>
                <a:ea typeface="msgothic" charset="0"/>
                <a:cs typeface="msgothic" charset="0"/>
              </a:defRPr>
            </a:lvl4pPr>
            <a:lvl5pPr eaLnBrk="0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 sz="2200">
                <a:solidFill>
                  <a:schemeClr val="bg1"/>
                </a:solidFill>
                <a:latin typeface="Bitstream Vera Sans" charset="0"/>
                <a:ea typeface="msgothic" charset="0"/>
                <a:cs typeface="msgothic" charset="0"/>
              </a:defRPr>
            </a:lvl5pPr>
            <a:lvl6pPr marL="414726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 sz="2200">
                <a:solidFill>
                  <a:schemeClr val="bg1"/>
                </a:solidFill>
                <a:latin typeface="Bitstream Vera Sans" charset="0"/>
                <a:ea typeface="msgothic" charset="0"/>
                <a:cs typeface="msgothic" charset="0"/>
              </a:defRPr>
            </a:lvl6pPr>
            <a:lvl7pPr marL="829452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 sz="2200">
                <a:solidFill>
                  <a:schemeClr val="bg1"/>
                </a:solidFill>
                <a:latin typeface="Bitstream Vera Sans" charset="0"/>
                <a:ea typeface="msgothic" charset="0"/>
                <a:cs typeface="msgothic" charset="0"/>
              </a:defRPr>
            </a:lvl7pPr>
            <a:lvl8pPr marL="1244178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 sz="2200">
                <a:solidFill>
                  <a:schemeClr val="bg1"/>
                </a:solidFill>
                <a:latin typeface="Bitstream Vera Sans" charset="0"/>
                <a:ea typeface="msgothic" charset="0"/>
                <a:cs typeface="msgothic" charset="0"/>
              </a:defRPr>
            </a:lvl8pPr>
            <a:lvl9pPr marL="1658904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 sz="2200">
                <a:solidFill>
                  <a:schemeClr val="bg1"/>
                </a:solidFill>
                <a:latin typeface="Bitstream Vera Sans" charset="0"/>
                <a:ea typeface="msgothic" charset="0"/>
                <a:cs typeface="msgothic" charset="0"/>
              </a:defRPr>
            </a:lvl9pPr>
          </a:lstStyle>
          <a:p>
            <a:pPr eaLnBrk="1"/>
            <a:r>
              <a:rPr lang="en-GB" sz="900">
                <a:solidFill>
                  <a:srgbClr val="000000"/>
                </a:solidFill>
                <a:latin typeface="Bitstream Vera Serif" charset="0"/>
                <a:cs typeface="Bitstream Vera Sans" charset="0"/>
              </a:rPr>
              <a:t>T. Kallman Auburn 11/13/09</a:t>
            </a:r>
            <a:endParaRPr lang="en-GB" sz="1300">
              <a:solidFill>
                <a:srgbClr val="000000"/>
              </a:solidFill>
              <a:latin typeface="Bitstream Vera Serif" charset="0"/>
              <a:cs typeface="Bitstream Vera Sans" charset="0"/>
            </a:endParaRPr>
          </a:p>
        </p:txBody>
      </p:sp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>
          <a:xfrm>
            <a:off x="2168640" y="-3784"/>
            <a:ext cx="6975360" cy="960019"/>
          </a:xfrm>
        </p:spPr>
        <p:txBody>
          <a:bodyPr>
            <a:noAutofit/>
          </a:bodyPr>
          <a:lstStyle/>
          <a:p>
            <a:pPr eaLnBrk="1"/>
            <a:r>
              <a:rPr lang="en-US" sz="3200" dirty="0" smtClean="0">
                <a:latin typeface="Bitstream Vera Sans" charset="0"/>
                <a:cs typeface="msgothic" charset="0"/>
              </a:rPr>
              <a:t> active galaxy spectrum: 2001</a:t>
            </a:r>
            <a:endParaRPr lang="en-US" sz="3200" dirty="0">
              <a:latin typeface="Bitstream Vera Sans" charset="0"/>
              <a:cs typeface="msgothic" charset="0"/>
            </a:endParaRPr>
          </a:p>
        </p:txBody>
      </p:sp>
      <p:sp>
        <p:nvSpPr>
          <p:cNvPr id="4813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244160" y="6497963"/>
            <a:ext cx="2211840" cy="360038"/>
          </a:xfrm>
          <a:prstGeom prst="rect">
            <a:avLst/>
          </a:prstGeom>
        </p:spPr>
        <p:txBody>
          <a:bodyPr/>
          <a:lstStyle/>
          <a:p>
            <a:pPr eaLnBrk="1">
              <a:buFont typeface="StarSymbol" charset="0"/>
              <a:buNone/>
            </a:pPr>
            <a:r>
              <a:rPr lang="en-US" sz="1300">
                <a:latin typeface="Bitstream Vera Sans" charset="0"/>
                <a:cs typeface="msgothic" charset="0"/>
              </a:rPr>
              <a:t>(Kaspi et al., 2002)</a:t>
            </a:r>
          </a:p>
        </p:txBody>
      </p:sp>
      <p:pic>
        <p:nvPicPr>
          <p:cNvPr id="48133" name="Picture 4" descr="figasca.gif                                                    0006ADCB&#10;Apps_and_Docs                  C24041F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160" y="760400"/>
            <a:ext cx="6497280" cy="5916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80960" cy="1088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8135" name="Text Box 8"/>
          <p:cNvSpPr txBox="1">
            <a:spLocks noChangeArrowheads="1"/>
          </p:cNvSpPr>
          <p:nvPr/>
        </p:nvSpPr>
        <p:spPr bwMode="auto">
          <a:xfrm>
            <a:off x="138240" y="1316299"/>
            <a:ext cx="3041280" cy="2669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 eaLnBrk="0">
              <a:defRPr sz="2400">
                <a:solidFill>
                  <a:schemeClr val="bg1"/>
                </a:solidFill>
                <a:latin typeface="Bitstream Vera Sans" charset="0"/>
                <a:ea typeface="ＭＳ Ｐゴシック" charset="0"/>
                <a:cs typeface="msgothic" charset="0"/>
              </a:defRPr>
            </a:lvl1pPr>
            <a:lvl2pPr marL="37931725" indent="-37474525" eaLnBrk="0">
              <a:defRPr sz="2400">
                <a:solidFill>
                  <a:schemeClr val="bg1"/>
                </a:solidFill>
                <a:latin typeface="Bitstream Vera Sans" charset="0"/>
                <a:ea typeface="msgothic" charset="0"/>
                <a:cs typeface="msgothic" charset="0"/>
              </a:defRPr>
            </a:lvl2pPr>
            <a:lvl3pPr eaLnBrk="0">
              <a:defRPr sz="2400">
                <a:solidFill>
                  <a:schemeClr val="bg1"/>
                </a:solidFill>
                <a:latin typeface="Bitstream Vera Sans" charset="0"/>
                <a:ea typeface="msgothic" charset="0"/>
                <a:cs typeface="msgothic" charset="0"/>
              </a:defRPr>
            </a:lvl3pPr>
            <a:lvl4pPr eaLnBrk="0">
              <a:defRPr sz="2400">
                <a:solidFill>
                  <a:schemeClr val="bg1"/>
                </a:solidFill>
                <a:latin typeface="Bitstream Vera Sans" charset="0"/>
                <a:ea typeface="msgothic" charset="0"/>
                <a:cs typeface="msgothic" charset="0"/>
              </a:defRPr>
            </a:lvl4pPr>
            <a:lvl5pPr eaLnBrk="0">
              <a:defRPr sz="2400">
                <a:solidFill>
                  <a:schemeClr val="bg1"/>
                </a:solidFill>
                <a:latin typeface="Bitstream Vera Sans" charset="0"/>
                <a:ea typeface="msgothic" charset="0"/>
                <a:cs typeface="msgothic" charset="0"/>
              </a:defRPr>
            </a:lvl5pPr>
            <a:lvl6pPr marL="4572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itstream Vera Sans" charset="0"/>
                <a:ea typeface="msgothic" charset="0"/>
                <a:cs typeface="msgothic" charset="0"/>
              </a:defRPr>
            </a:lvl6pPr>
            <a:lvl7pPr marL="9144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itstream Vera Sans" charset="0"/>
                <a:ea typeface="msgothic" charset="0"/>
                <a:cs typeface="msgothic" charset="0"/>
              </a:defRPr>
            </a:lvl7pPr>
            <a:lvl8pPr marL="1371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itstream Vera Sans" charset="0"/>
                <a:ea typeface="msgothic" charset="0"/>
                <a:cs typeface="msgothic" charset="0"/>
              </a:defRPr>
            </a:lvl8pPr>
            <a:lvl9pPr marL="18288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itstream Vera Sans" charset="0"/>
                <a:ea typeface="msgothic" charset="0"/>
                <a:cs typeface="msgothic" charset="0"/>
              </a:defRPr>
            </a:lvl9pPr>
          </a:lstStyle>
          <a:p>
            <a:pPr eaLnBrk="1">
              <a:buSzPct val="80000"/>
              <a:buFont typeface="Times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spectra show many narrow absorption features</a:t>
            </a:r>
          </a:p>
          <a:p>
            <a:pPr eaLnBrk="1">
              <a:buSzPct val="80000"/>
              <a:buFont typeface="Times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F</a:t>
            </a:r>
            <a:r>
              <a:rPr lang="en-US" sz="2800" dirty="0" smtClean="0">
                <a:solidFill>
                  <a:schemeClr val="tx1"/>
                </a:solidFill>
              </a:rPr>
              <a:t>eatures </a:t>
            </a:r>
            <a:r>
              <a:rPr lang="en-US" sz="2800" dirty="0">
                <a:solidFill>
                  <a:schemeClr val="tx1"/>
                </a:solidFill>
              </a:rPr>
              <a:t>are all </a:t>
            </a:r>
            <a:r>
              <a:rPr lang="en-US" sz="2800" dirty="0" err="1" smtClean="0">
                <a:solidFill>
                  <a:schemeClr val="tx1"/>
                </a:solidFill>
              </a:rPr>
              <a:t>blueshifted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7283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erels_Resoluti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61016"/>
            <a:ext cx="6383866" cy="55858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31333" y="194101"/>
            <a:ext cx="5068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Current instruments have R&lt;1000...</a:t>
            </a:r>
            <a:endParaRPr lang="en-US" sz="2400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2675467" y="3098800"/>
            <a:ext cx="4842933" cy="1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66504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5735</TotalTime>
  <Words>1666</Words>
  <Application>Microsoft Macintosh PowerPoint</Application>
  <PresentationFormat>On-screen Show (4:3)</PresentationFormat>
  <Paragraphs>308</Paragraphs>
  <Slides>44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PowerPoint Presentation</vt:lpstr>
      <vt:lpstr>PowerPoint Presentation</vt:lpstr>
      <vt:lpstr>About X-ray Astronomy</vt:lpstr>
      <vt:lpstr>ASCA data:  coronal source</vt:lpstr>
      <vt:lpstr>Chandra data:  current model</vt:lpstr>
      <vt:lpstr>Chandra data:  1980’s model</vt:lpstr>
      <vt:lpstr>  active galaxy spectrum: 1980s</vt:lpstr>
      <vt:lpstr> active galaxy spectrum: 2001</vt:lpstr>
      <vt:lpstr>PowerPoint Presentation</vt:lpstr>
      <vt:lpstr>Atomic Data</vt:lpstr>
      <vt:lpstr>Atomic Data Sources</vt:lpstr>
      <vt:lpstr>Processes: Electron impact excitation (EIE)</vt:lpstr>
      <vt:lpstr>PowerPoint Presentation</vt:lpstr>
      <vt:lpstr>PowerPoint Presentation</vt:lpstr>
      <vt:lpstr>PowerPoint Presentation</vt:lpstr>
      <vt:lpstr>Electron impact ionization (EII) </vt:lpstr>
      <vt:lpstr>PowerPoint Presentation</vt:lpstr>
      <vt:lpstr>Dielectronic recombination (DR)</vt:lpstr>
      <vt:lpstr>PowerPoint Presentation</vt:lpstr>
      <vt:lpstr>Photoionization (PI) </vt:lpstr>
      <vt:lpstr>PowerPoint Presentation</vt:lpstr>
      <vt:lpstr>PowerPoint Presentation</vt:lpstr>
      <vt:lpstr>PowerPoint Presentation</vt:lpstr>
      <vt:lpstr>BPRM Calculation of  K shell Photoabsorption  by  oxygen </vt:lpstr>
      <vt:lpstr>PowerPoint Presentation</vt:lpstr>
      <vt:lpstr>PowerPoint Presentation</vt:lpstr>
      <vt:lpstr>PowerPoint Presentation</vt:lpstr>
      <vt:lpstr>PowerPoint Presentation</vt:lpstr>
      <vt:lpstr>Photoabsorption spectrum of the active galaxy NGC 3783 </vt:lpstr>
      <vt:lpstr>Active Galaxies are not round</vt:lpstr>
      <vt:lpstr>X-ray spectra of type 2 objects show emission:</vt:lpstr>
      <vt:lpstr>Strongest lines include those from H- and He-like ions</vt:lpstr>
      <vt:lpstr>H- and He-like lines provide diagnostic information</vt:lpstr>
      <vt:lpstr>Helium Energy Diagram</vt:lpstr>
      <vt:lpstr>Density dependence of He-like lines</vt:lpstr>
      <vt:lpstr>Theoretical R and G ratios</vt:lpstr>
      <vt:lpstr>Scattering vs. recombination</vt:lpstr>
      <vt:lpstr>Observed ratios:  G, R, He/H</vt:lpstr>
      <vt:lpstr>Scattering vs. recombination: effect of column density</vt:lpstr>
      <vt:lpstr>PowerPoint Presentation</vt:lpstr>
      <vt:lpstr>PowerPoint Presentation</vt:lpstr>
      <vt:lpstr>Column and ionization parameter inferred from H,He-like lines differs according to element</vt:lpstr>
      <vt:lpstr>Summary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Tim Kallman</cp:lastModifiedBy>
  <cp:revision>82</cp:revision>
  <dcterms:modified xsi:type="dcterms:W3CDTF">2012-10-03T01:38:32Z</dcterms:modified>
</cp:coreProperties>
</file>