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Default Extension="rels" ContentType="application/vnd.openxmlformats-package.relationships+xml"/>
  <Override PartName="/ppt/slideLayouts/slideLayout19.xml" ContentType="application/vnd.openxmlformats-officedocument.presentationml.slideLayout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Override PartName="/ppt/slideLayouts/slideLayout12.xml" ContentType="application/vnd.openxmlformats-officedocument.presentationml.slideLayout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0" r:id="rId2"/>
  </p:sldMasterIdLst>
  <p:notesMasterIdLst>
    <p:notesMasterId r:id="rId19"/>
  </p:notesMasterIdLst>
  <p:sldIdLst>
    <p:sldId id="259" r:id="rId3"/>
    <p:sldId id="264" r:id="rId4"/>
    <p:sldId id="265" r:id="rId5"/>
    <p:sldId id="258" r:id="rId6"/>
    <p:sldId id="256" r:id="rId7"/>
    <p:sldId id="257" r:id="rId8"/>
    <p:sldId id="267" r:id="rId9"/>
    <p:sldId id="270" r:id="rId10"/>
    <p:sldId id="272" r:id="rId11"/>
    <p:sldId id="271" r:id="rId12"/>
    <p:sldId id="261" r:id="rId13"/>
    <p:sldId id="273" r:id="rId14"/>
    <p:sldId id="263" r:id="rId15"/>
    <p:sldId id="268" r:id="rId16"/>
    <p:sldId id="269" r:id="rId17"/>
    <p:sldId id="260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63" d="100"/>
          <a:sy n="163" d="100"/>
        </p:scale>
        <p:origin x="-8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2.xml"/><Relationship Id="rId20" Type="http://schemas.openxmlformats.org/officeDocument/2006/relationships/printerSettings" Target="printerSettings/printerSettings1.bin"/><Relationship Id="rId4" Type="http://schemas.openxmlformats.org/officeDocument/2006/relationships/slide" Target="slides/slide2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7" Type="http://schemas.openxmlformats.org/officeDocument/2006/relationships/slide" Target="slides/slide5.xml"/><Relationship Id="rId11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24" Type="http://schemas.openxmlformats.org/officeDocument/2006/relationships/tableStyles" Target="tableStyles.xml"/><Relationship Id="rId6" Type="http://schemas.openxmlformats.org/officeDocument/2006/relationships/slide" Target="slides/slide4.xml"/><Relationship Id="rId16" Type="http://schemas.openxmlformats.org/officeDocument/2006/relationships/slide" Target="slides/slide14.xml"/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0" Type="http://schemas.openxmlformats.org/officeDocument/2006/relationships/slide" Target="slides/slide8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19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9" Type="http://schemas.openxmlformats.org/officeDocument/2006/relationships/slide" Target="slides/slide7.xml"/><Relationship Id="rId3" Type="http://schemas.openxmlformats.org/officeDocument/2006/relationships/slide" Target="slides/slide1.xml"/><Relationship Id="rId18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28879-2043-1B4F-AABC-6C8963D93CA7}" type="datetimeFigureOut">
              <a:rPr lang="en-US" smtClean="0"/>
              <a:t>10/2/12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3FC0B8-5F38-6E4E-AEEC-C4655896E9A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 the 10.7m normal incidence vacuum spectrograph at NIST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FC0B8-5F38-6E4E-AEEC-C4655896E9A5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FC0B8-5F38-6E4E-AEEC-C4655896E9A5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6F3E-E54C-9F41-8B17-CE809A6D0C5C}" type="datetimeFigureOut">
              <a:rPr lang="en-US" smtClean="0"/>
              <a:pPr/>
              <a:t>10/2/12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0C253-C6BC-6F4E-8232-0ABB97410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6F3E-E54C-9F41-8B17-CE809A6D0C5C}" type="datetimeFigureOut">
              <a:rPr lang="en-US" smtClean="0"/>
              <a:pPr/>
              <a:t>10/2/12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0C253-C6BC-6F4E-8232-0ABB97410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6F3E-E54C-9F41-8B17-CE809A6D0C5C}" type="datetimeFigureOut">
              <a:rPr lang="en-US" smtClean="0"/>
              <a:pPr/>
              <a:t>10/2/12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0C253-C6BC-6F4E-8232-0ABB97410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1512AA1-86F6-5E4E-A0C6-37D11960E3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A79319F-3354-3840-8FC8-F69A707498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A9388C6-947A-E64A-B853-CCC938D870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2290B47-FE19-5649-85AE-0703193DC7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57F2333-5E34-FB4F-9BB4-2BB9B6C8A7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7B77787-B2D5-794C-A051-CB2D102167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28BCFD7-D618-C14B-8138-5918AE0E5C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A154A6F-3B1B-4940-B026-0E0005246C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6F3E-E54C-9F41-8B17-CE809A6D0C5C}" type="datetimeFigureOut">
              <a:rPr lang="en-US" smtClean="0"/>
              <a:pPr/>
              <a:t>10/2/12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0C253-C6BC-6F4E-8232-0ABB97410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C3E62B-3C58-9543-90F9-31D935A6C6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85F1AAA-3DA4-F642-A26E-BF37EF3085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BA6B72A-23F7-EF45-974B-C34675D080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6F3E-E54C-9F41-8B17-CE809A6D0C5C}" type="datetimeFigureOut">
              <a:rPr lang="en-US" smtClean="0"/>
              <a:pPr/>
              <a:t>10/2/12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0C253-C6BC-6F4E-8232-0ABB97410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6F3E-E54C-9F41-8B17-CE809A6D0C5C}" type="datetimeFigureOut">
              <a:rPr lang="en-US" smtClean="0"/>
              <a:pPr/>
              <a:t>10/2/12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0C253-C6BC-6F4E-8232-0ABB97410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6F3E-E54C-9F41-8B17-CE809A6D0C5C}" type="datetimeFigureOut">
              <a:rPr lang="en-US" smtClean="0"/>
              <a:pPr/>
              <a:t>10/2/12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0C253-C6BC-6F4E-8232-0ABB97410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6F3E-E54C-9F41-8B17-CE809A6D0C5C}" type="datetimeFigureOut">
              <a:rPr lang="en-US" smtClean="0"/>
              <a:pPr/>
              <a:t>10/2/12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0C253-C6BC-6F4E-8232-0ABB97410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6F3E-E54C-9F41-8B17-CE809A6D0C5C}" type="datetimeFigureOut">
              <a:rPr lang="en-US" smtClean="0"/>
              <a:pPr/>
              <a:t>10/2/12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0C253-C6BC-6F4E-8232-0ABB97410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6F3E-E54C-9F41-8B17-CE809A6D0C5C}" type="datetimeFigureOut">
              <a:rPr lang="en-US" smtClean="0"/>
              <a:pPr/>
              <a:t>10/2/12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0C253-C6BC-6F4E-8232-0ABB97410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6F3E-E54C-9F41-8B17-CE809A6D0C5C}" type="datetimeFigureOut">
              <a:rPr lang="en-US" smtClean="0"/>
              <a:pPr/>
              <a:t>10/2/12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0C253-C6BC-6F4E-8232-0ABB97410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9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96F3E-E54C-9F41-8B17-CE809A6D0C5C}" type="datetimeFigureOut">
              <a:rPr lang="en-US" smtClean="0"/>
              <a:pPr/>
              <a:t>10/2/12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0C253-C6BC-6F4E-8232-0ABB97410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91A9FAF-B12C-B94C-A0AF-F9E129CCB75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3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3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3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3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3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3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3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3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3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3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3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3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4" Type="http://schemas.openxmlformats.org/officeDocument/2006/relationships/image" Target="../media/image28.png"/><Relationship Id="rId10" Type="http://schemas.openxmlformats.org/officeDocument/2006/relationships/image" Target="../media/image34.png"/><Relationship Id="rId5" Type="http://schemas.openxmlformats.org/officeDocument/2006/relationships/image" Target="../media/image29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9" Type="http://schemas.openxmlformats.org/officeDocument/2006/relationships/image" Target="../media/image33.png"/><Relationship Id="rId3" Type="http://schemas.openxmlformats.org/officeDocument/2006/relationships/image" Target="../media/image27.png"/><Relationship Id="rId6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pdf"/><Relationship Id="rId5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0.pdf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e Reader in lab 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4821" y="225937"/>
            <a:ext cx="73861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Laboratory 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Spectroscopy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,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Space 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Astrophysics and Fusion </a:t>
            </a:r>
          </a:p>
          <a:p>
            <a:pPr algn="ctr"/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A 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Tribute to Joe Reader and 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Friends</a:t>
            </a:r>
            <a:endParaRPr lang="en-US" sz="24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394" y="1587449"/>
            <a:ext cx="4154824" cy="3758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85" y="1587449"/>
            <a:ext cx="3222544" cy="379778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61490" y="449777"/>
            <a:ext cx="801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Measurement of the Bi Abundance in the Peculiar Star HR7775 Using NIST Laboratory Measurements of Bi II Wavelengths and </a:t>
            </a:r>
            <a:r>
              <a:rPr lang="en-US" b="1" dirty="0" err="1" smtClean="0"/>
              <a:t>hfs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61490" y="6182232"/>
            <a:ext cx="7302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dirty="0" err="1" smtClean="0"/>
              <a:t>Wahlgren</a:t>
            </a:r>
            <a:r>
              <a:rPr lang="en-US" sz="1200" dirty="0" smtClean="0"/>
              <a:t>, et al. 2001, </a:t>
            </a:r>
            <a:r>
              <a:rPr lang="en-US" sz="1200" dirty="0" err="1" smtClean="0"/>
              <a:t>Ap.J</a:t>
            </a:r>
            <a:r>
              <a:rPr lang="en-US" sz="1200" dirty="0" smtClean="0"/>
              <a:t>., 551: 520-535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642" y="958808"/>
            <a:ext cx="4722357" cy="50869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87" y="4977514"/>
            <a:ext cx="5223962" cy="13175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73" y="1908787"/>
            <a:ext cx="4992547" cy="15659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6310" y="335012"/>
            <a:ext cx="7908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What Produces Abundance Anomalies in Stars and Why Is It Important?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020" y="72091"/>
            <a:ext cx="2663451" cy="23528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622" y="4474801"/>
            <a:ext cx="3123468" cy="22982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6059" y="3987467"/>
            <a:ext cx="2103227" cy="26271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89" y="4510255"/>
            <a:ext cx="2643394" cy="19173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8123" y="2562833"/>
            <a:ext cx="2402055" cy="16754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0303" y="1551520"/>
            <a:ext cx="4112000" cy="19494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52" y="1399810"/>
            <a:ext cx="2398974" cy="258765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18081" y="1188404"/>
            <a:ext cx="1051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1977</a:t>
            </a:r>
            <a:endParaRPr lang="en-US" sz="1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18081" y="4342354"/>
            <a:ext cx="1051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2004</a:t>
            </a:r>
            <a:endParaRPr lang="en-US" sz="1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630720" y="1227359"/>
            <a:ext cx="17140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1980</a:t>
            </a:r>
            <a:endParaRPr lang="en-US" sz="1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887831" y="3756273"/>
            <a:ext cx="11998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2002</a:t>
            </a:r>
            <a:endParaRPr lang="en-US" sz="1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199110" y="2354844"/>
            <a:ext cx="12543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2005</a:t>
            </a:r>
            <a:endParaRPr lang="en-US" sz="1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608123" y="4225489"/>
            <a:ext cx="18453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2007</a:t>
            </a:r>
            <a:endParaRPr lang="en-US" sz="1000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46" y="72091"/>
            <a:ext cx="4161493" cy="111631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168701" y="587087"/>
            <a:ext cx="2438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[from W</a:t>
            </a:r>
            <a:r>
              <a:rPr lang="en-US" sz="1600" b="1" baseline="30000" dirty="0" smtClean="0"/>
              <a:t>+ </a:t>
            </a:r>
            <a:r>
              <a:rPr lang="en-US" sz="1600" b="1" dirty="0" smtClean="0"/>
              <a:t>to W</a:t>
            </a:r>
            <a:r>
              <a:rPr lang="en-US" sz="1600" b="1" baseline="30000" dirty="0" smtClean="0"/>
              <a:t>73+</a:t>
            </a:r>
            <a:r>
              <a:rPr lang="en-US" sz="1600" b="1" dirty="0" smtClean="0"/>
              <a:t>]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36" y="5797"/>
            <a:ext cx="7629175" cy="6844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983" y="114879"/>
            <a:ext cx="5049049" cy="6610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078" y="0"/>
            <a:ext cx="506673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e Reader in lab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8497" y="257101"/>
            <a:ext cx="5999259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2">
                    <a:lumMod val="50000"/>
                  </a:schemeClr>
                </a:solidFill>
              </a:rPr>
              <a:t>THANK YOU JOE!</a:t>
            </a:r>
            <a:endParaRPr lang="en-US" sz="4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07696"/>
            <a:ext cx="6490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Joe Reader: Career Mileposts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01212" y="1441329"/>
            <a:ext cx="7806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B.S., Purdue University, 1956 –</a:t>
            </a:r>
            <a:r>
              <a:rPr lang="en-US" i="1" dirty="0" smtClean="0"/>
              <a:t> Fellow Boilermaker!</a:t>
            </a:r>
          </a:p>
          <a:p>
            <a:r>
              <a:rPr lang="en-US" dirty="0" smtClean="0"/>
              <a:t>M.S., Purdue University, 1957</a:t>
            </a:r>
          </a:p>
          <a:p>
            <a:r>
              <a:rPr lang="en-US" dirty="0" smtClean="0"/>
              <a:t>Ph.D., University of California, Berkeley, 1962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7959" y="2508692"/>
            <a:ext cx="733156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Research Associate, Argonne National Laboratory, 1962 – 1963</a:t>
            </a:r>
          </a:p>
          <a:p>
            <a:r>
              <a:rPr lang="en-US" dirty="0" smtClean="0"/>
              <a:t>Physicist, NIST, 1963 – present</a:t>
            </a:r>
          </a:p>
          <a:p>
            <a:r>
              <a:rPr lang="en-US" dirty="0" smtClean="0"/>
              <a:t>Group Leader, NIST Atomic Spectroscopy Group, 2000 – 2008</a:t>
            </a:r>
          </a:p>
          <a:p>
            <a:r>
              <a:rPr lang="en-US" dirty="0" smtClean="0"/>
              <a:t>Director, Atomic Spectroscopy Data Center, 2008 – present</a:t>
            </a:r>
          </a:p>
          <a:p>
            <a:r>
              <a:rPr lang="en-US" dirty="0" smtClean="0"/>
              <a:t>Senior Advisor to Atomic Spectroscopy Group, 2008 – present</a:t>
            </a:r>
          </a:p>
          <a:p>
            <a:r>
              <a:rPr lang="en-US" dirty="0" smtClean="0"/>
              <a:t>NIST Fellow, 2010 - present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94707" y="5297861"/>
            <a:ext cx="74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Joe’s research spans the Periodic Table</a:t>
            </a:r>
          </a:p>
          <a:p>
            <a:pPr algn="ctr"/>
            <a:r>
              <a:rPr lang="en-US" sz="2400" b="1" i="1" dirty="0" smtClean="0"/>
              <a:t> from HI/DI, K</a:t>
            </a:r>
            <a:r>
              <a:rPr lang="en-US" sz="2400" b="1" i="1" baseline="30000" dirty="0" smtClean="0"/>
              <a:t>+</a:t>
            </a:r>
            <a:r>
              <a:rPr lang="en-US" sz="2400" b="1" i="1" dirty="0" smtClean="0"/>
              <a:t> and Mg</a:t>
            </a:r>
            <a:r>
              <a:rPr lang="en-US" sz="2400" b="1" i="1" baseline="30000" dirty="0" smtClean="0"/>
              <a:t>++</a:t>
            </a:r>
            <a:r>
              <a:rPr lang="en-US" sz="2400" b="1" i="1" dirty="0" smtClean="0"/>
              <a:t>  to Bi</a:t>
            </a:r>
            <a:r>
              <a:rPr lang="en-US" sz="2400" b="1" i="1" baseline="30000" dirty="0" smtClean="0"/>
              <a:t>15+</a:t>
            </a:r>
            <a:r>
              <a:rPr lang="en-US" sz="2400" b="1" i="1" dirty="0" smtClean="0"/>
              <a:t>and U</a:t>
            </a:r>
            <a:r>
              <a:rPr lang="en-US" sz="2400" b="1" i="1" baseline="30000" dirty="0" smtClean="0"/>
              <a:t>63+</a:t>
            </a:r>
            <a:r>
              <a:rPr lang="en-US" sz="2400" b="1" i="1" dirty="0" smtClean="0"/>
              <a:t> !</a:t>
            </a:r>
            <a:endParaRPr lang="en-US" sz="2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47959" y="4472016"/>
            <a:ext cx="728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Author of ~ 180 scientific publications</a:t>
            </a:r>
            <a:endParaRPr lang="en-US" dirty="0"/>
          </a:p>
        </p:txBody>
      </p:sp>
      <p:pic>
        <p:nvPicPr>
          <p:cNvPr id="7" name="Picture 6" descr="reader_2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615" y="252948"/>
            <a:ext cx="1920377" cy="3019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ployed High Res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40" y="2318389"/>
            <a:ext cx="4814990" cy="3288971"/>
          </a:xfrm>
          <a:prstGeom prst="rect">
            <a:avLst/>
          </a:prstGeom>
        </p:spPr>
      </p:pic>
      <p:pic>
        <p:nvPicPr>
          <p:cNvPr id="4" name="Picture 3" descr="msfc_chandr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380587" y="63239"/>
            <a:ext cx="3516828" cy="3165961"/>
          </a:xfrm>
          <a:prstGeom prst="rect">
            <a:avLst/>
          </a:prstGeom>
        </p:spPr>
      </p:pic>
      <p:pic>
        <p:nvPicPr>
          <p:cNvPr id="6" name="Picture 5" descr="ITER Tokamak sma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822" y="3695732"/>
            <a:ext cx="3148273" cy="25651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269" y="762286"/>
            <a:ext cx="4695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Great Scientific Facilities Joe Reader and His Team Have Supported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14704" y="5538240"/>
            <a:ext cx="4181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Hubble Space Telescope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518822" y="3248640"/>
            <a:ext cx="314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Chandra Space Telescope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702176" y="6264000"/>
            <a:ext cx="2964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Tokamak</a:t>
            </a:r>
            <a:r>
              <a:rPr lang="en-US" b="1" dirty="0" smtClean="0"/>
              <a:t> Fusion Reactors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943" y="366175"/>
            <a:ext cx="4279519" cy="5342584"/>
          </a:xfrm>
          <a:prstGeom prst="rect">
            <a:avLst/>
          </a:prstGeom>
        </p:spPr>
      </p:pic>
      <p:pic>
        <p:nvPicPr>
          <p:cNvPr id="6" name="Picture 5" descr="GHRS at B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81" y="1519240"/>
            <a:ext cx="4554062" cy="3643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881" y="186984"/>
            <a:ext cx="455406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Hubble Space Telescope High Resolution Spectrographs Being Assembled at Ball Aerospace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76552" y="5438096"/>
            <a:ext cx="3903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Goddard High Resolution Spectrograph Launched in 1990 and Returned from Orbit in 1997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834226" y="5708759"/>
            <a:ext cx="4279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Space Telescope Imaging Spectrograph Launched in 1997, Repaired in Orbit in 2009, Still Operating in 2012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IS wavecal 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44" y="1650240"/>
            <a:ext cx="3822713" cy="3808080"/>
          </a:xfrm>
          <a:prstGeom prst="rect">
            <a:avLst/>
          </a:prstGeom>
        </p:spPr>
      </p:pic>
      <p:pic>
        <p:nvPicPr>
          <p:cNvPr id="5" name="Picture 4" descr="Wavecal map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311768" y="1650240"/>
            <a:ext cx="4928103" cy="38080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1333" y="327220"/>
            <a:ext cx="7744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Pt-Ne Hollow Cathode Wavelength Calibration Lamp in the </a:t>
            </a:r>
          </a:p>
          <a:p>
            <a:pPr algn="ctr"/>
            <a:r>
              <a:rPr lang="en-US" b="1" dirty="0" smtClean="0"/>
              <a:t>Space Telescope Imaging Spectrograph on Hubble Space Telescope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09005" y="5578333"/>
            <a:ext cx="3124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/>
              <a:t>Echelle</a:t>
            </a:r>
            <a:r>
              <a:rPr lang="en-US" sz="1400" b="1" dirty="0" smtClean="0"/>
              <a:t> Spectrum of Pt-Ne Lamp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61737" y="5458320"/>
            <a:ext cx="3755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Wavelength Map of Pt Spectrum Based on NIST Observations with 10.7m Normal Incidence Vacuum Spectrograph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622" y="-3960"/>
            <a:ext cx="4300638" cy="6861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30" y="4884360"/>
            <a:ext cx="4610100" cy="121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0" y="45420"/>
            <a:ext cx="4593380" cy="1715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022" y="2002379"/>
            <a:ext cx="3686406" cy="2463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914400" y="292638"/>
            <a:ext cx="7391400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“We face the bleak prospect of attempting to analyze spectra of 1% precision, obtained at great expense, with atomic parameters that can be inaccurate by factors of 2 or 10, if they exist at all. The GHRS [</a:t>
            </a:r>
            <a:r>
              <a:rPr lang="en-US" b="1" i="1" dirty="0"/>
              <a:t>on HST</a:t>
            </a:r>
            <a:r>
              <a:rPr lang="en-US" b="1" dirty="0"/>
              <a:t>] will be relentless in highlighting this problem.</a:t>
            </a:r>
            <a:r>
              <a:rPr lang="en-US" b="1" dirty="0" smtClean="0"/>
              <a:t>”</a:t>
            </a:r>
          </a:p>
          <a:p>
            <a:pPr algn="ctr">
              <a:spcBef>
                <a:spcPct val="50000"/>
              </a:spcBef>
            </a:pPr>
            <a:r>
              <a:rPr lang="en-US" sz="1400" b="1" dirty="0" smtClean="0"/>
              <a:t>From Leckrone, </a:t>
            </a:r>
            <a:r>
              <a:rPr lang="en-US" sz="1400" b="1" i="1" dirty="0" smtClean="0"/>
              <a:t>et al.</a:t>
            </a:r>
            <a:r>
              <a:rPr lang="en-US" sz="1400" b="1" dirty="0" smtClean="0"/>
              <a:t> 1989, </a:t>
            </a:r>
            <a:r>
              <a:rPr lang="en-US" sz="1400" b="1" i="1" dirty="0"/>
              <a:t>High</a:t>
            </a:r>
            <a:r>
              <a:rPr lang="en-US" sz="1400" b="1" i="1" dirty="0" smtClean="0"/>
              <a:t> Resolution </a:t>
            </a:r>
            <a:r>
              <a:rPr lang="en-US" sz="1400" b="1" i="1" dirty="0"/>
              <a:t>U</a:t>
            </a:r>
            <a:r>
              <a:rPr lang="en-US" sz="1400" b="1" i="1" dirty="0" smtClean="0"/>
              <a:t>ltraviolet </a:t>
            </a:r>
            <a:r>
              <a:rPr lang="en-US" sz="1400" b="1" i="1" dirty="0"/>
              <a:t>S</a:t>
            </a:r>
            <a:r>
              <a:rPr lang="en-US" sz="1400" b="1" i="1" dirty="0" smtClean="0"/>
              <a:t>pectroscopy from Space Observatories: What Atomic </a:t>
            </a:r>
            <a:r>
              <a:rPr lang="en-US" sz="1400" b="1" i="1" dirty="0"/>
              <a:t>P</a:t>
            </a:r>
            <a:r>
              <a:rPr lang="en-US" sz="1400" b="1" i="1" dirty="0" smtClean="0"/>
              <a:t>hysics </a:t>
            </a:r>
            <a:r>
              <a:rPr lang="en-US" sz="1400" b="1" i="1" dirty="0"/>
              <a:t>and</a:t>
            </a:r>
            <a:r>
              <a:rPr lang="en-US" sz="1400" b="1" i="1" dirty="0" smtClean="0"/>
              <a:t> Astrophysics </a:t>
            </a:r>
            <a:r>
              <a:rPr lang="en-US" sz="1400" b="1" i="1" dirty="0"/>
              <a:t>C</a:t>
            </a:r>
            <a:r>
              <a:rPr lang="en-US" sz="1400" b="1" i="1" dirty="0" smtClean="0"/>
              <a:t>an Do </a:t>
            </a:r>
            <a:r>
              <a:rPr lang="en-US" sz="1400" b="1" i="1" dirty="0"/>
              <a:t>for</a:t>
            </a:r>
            <a:r>
              <a:rPr lang="en-US" sz="1400" b="1" i="1" dirty="0" smtClean="0"/>
              <a:t> Each Other, </a:t>
            </a:r>
            <a:r>
              <a:rPr lang="en-US" sz="1400" b="1" dirty="0" smtClean="0"/>
              <a:t>ASOS3, Amsterdam</a:t>
            </a:r>
          </a:p>
          <a:p>
            <a:pPr>
              <a:spcBef>
                <a:spcPct val="50000"/>
              </a:spcBef>
            </a:pPr>
            <a:r>
              <a:rPr lang="en-US" sz="1600" b="1" dirty="0"/>
              <a:t>		</a:t>
            </a:r>
            <a:r>
              <a:rPr lang="en-US" sz="1600" b="1" dirty="0" smtClean="0"/>
              <a:t>	</a:t>
            </a:r>
          </a:p>
          <a:p>
            <a:pPr>
              <a:spcBef>
                <a:spcPct val="50000"/>
              </a:spcBef>
            </a:pPr>
            <a:endParaRPr lang="en-US" sz="1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17470"/>
            <a:ext cx="4813618" cy="32519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614" y="3305114"/>
            <a:ext cx="4569022" cy="32565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4400" y="3061852"/>
            <a:ext cx="2794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Before (Cowan Code log </a:t>
            </a:r>
            <a:r>
              <a:rPr lang="en-US" sz="1400" b="1" dirty="0" err="1" smtClean="0"/>
              <a:t>gf’s</a:t>
            </a:r>
            <a:r>
              <a:rPr lang="en-US" sz="1400" b="1" dirty="0" smtClean="0"/>
              <a:t>)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29212" y="3061852"/>
            <a:ext cx="3124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After (Updated Atomic Data)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659535" y="2649957"/>
            <a:ext cx="5944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Synthesis of </a:t>
            </a:r>
            <a:r>
              <a:rPr lang="en-US" sz="1600" b="1" dirty="0" err="1" smtClean="0"/>
              <a:t>χ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Lupi</a:t>
            </a:r>
            <a:r>
              <a:rPr lang="en-US" sz="1600" b="1" dirty="0" smtClean="0"/>
              <a:t> Spectrum </a:t>
            </a:r>
            <a:r>
              <a:rPr lang="en-US" sz="1600" b="1" dirty="0" smtClean="0"/>
              <a:t>(B-Peculiar Hg/Pt-Rich Star)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6614" y="311040"/>
            <a:ext cx="7862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Major Contributions of Joe Reader’s Atomic Spectroscopy Group to HST Very High Resolution UV Spectroscopy</a:t>
            </a:r>
          </a:p>
          <a:p>
            <a:pPr algn="ctr"/>
            <a:r>
              <a:rPr lang="en-US" b="1" dirty="0" smtClean="0"/>
              <a:t>Enabling Quantitative Studies of the Interstellar Medium and the Abundances of the Elements in Stellar Atmospheres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56614" y="1572480"/>
            <a:ext cx="8095361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i="1" dirty="0" smtClean="0"/>
              <a:t> High precision atlas of lines from Pt/Ne calibration lamps; analysis of Pt II energy levels</a:t>
            </a:r>
          </a:p>
          <a:p>
            <a:pPr>
              <a:buFont typeface="Arial"/>
              <a:buChar char="•"/>
            </a:pPr>
            <a:endParaRPr lang="en-US" i="1" dirty="0" smtClean="0"/>
          </a:p>
          <a:p>
            <a:pPr>
              <a:buFont typeface="Arial"/>
              <a:buChar char="•"/>
            </a:pPr>
            <a:r>
              <a:rPr lang="en-US" i="1" dirty="0" smtClean="0"/>
              <a:t> Spectra of isolated isotopes </a:t>
            </a:r>
            <a:r>
              <a:rPr lang="en-US" i="1" dirty="0" smtClean="0"/>
              <a:t>of Hg I, </a:t>
            </a:r>
            <a:r>
              <a:rPr lang="en-US" i="1" dirty="0" smtClean="0"/>
              <a:t>Hg II and Hg III; derivation of Hg II and Hg III oscillator strengths</a:t>
            </a:r>
          </a:p>
          <a:p>
            <a:pPr>
              <a:buFont typeface="Arial"/>
              <a:buChar char="•"/>
            </a:pPr>
            <a:endParaRPr lang="en-US" i="1" dirty="0" smtClean="0"/>
          </a:p>
          <a:p>
            <a:pPr>
              <a:buFont typeface="Arial"/>
              <a:buChar char="•"/>
            </a:pPr>
            <a:r>
              <a:rPr lang="en-US" i="1" dirty="0" smtClean="0"/>
              <a:t> Spectra and oscillator strengths for </a:t>
            </a:r>
            <a:r>
              <a:rPr lang="en-US" i="1" dirty="0" err="1" smtClean="0"/>
              <a:t>Gd</a:t>
            </a:r>
            <a:r>
              <a:rPr lang="en-US" i="1" dirty="0" smtClean="0"/>
              <a:t> III and </a:t>
            </a:r>
            <a:r>
              <a:rPr lang="en-US" i="1" dirty="0" err="1" smtClean="0"/>
              <a:t>Eu</a:t>
            </a:r>
            <a:r>
              <a:rPr lang="en-US" i="1" dirty="0" smtClean="0"/>
              <a:t> III; energy levels and line identifications for </a:t>
            </a:r>
            <a:r>
              <a:rPr lang="en-US" i="1" dirty="0" err="1" smtClean="0"/>
              <a:t>Dy</a:t>
            </a:r>
            <a:r>
              <a:rPr lang="en-US" i="1" dirty="0" smtClean="0"/>
              <a:t> III</a:t>
            </a:r>
          </a:p>
          <a:p>
            <a:pPr>
              <a:buFont typeface="Arial"/>
              <a:buChar char="•"/>
            </a:pPr>
            <a:endParaRPr lang="en-US" i="1" dirty="0" smtClean="0"/>
          </a:p>
          <a:p>
            <a:pPr>
              <a:buFont typeface="Arial"/>
              <a:buChar char="•"/>
            </a:pPr>
            <a:r>
              <a:rPr lang="en-US" i="1" dirty="0" smtClean="0"/>
              <a:t> Spectra of </a:t>
            </a:r>
            <a:r>
              <a:rPr lang="en-US" i="1" dirty="0" err="1" smtClean="0"/>
              <a:t>Zr</a:t>
            </a:r>
            <a:r>
              <a:rPr lang="en-US" i="1" dirty="0" smtClean="0"/>
              <a:t> II and </a:t>
            </a:r>
            <a:r>
              <a:rPr lang="en-US" i="1" dirty="0" err="1" smtClean="0"/>
              <a:t>Zr</a:t>
            </a:r>
            <a:r>
              <a:rPr lang="en-US" i="1" dirty="0" smtClean="0"/>
              <a:t> III; energy level analysis and Ritz wavelengths for large number of lines</a:t>
            </a:r>
          </a:p>
          <a:p>
            <a:pPr>
              <a:buFont typeface="Arial"/>
              <a:buChar char="•"/>
            </a:pPr>
            <a:endParaRPr lang="en-US" i="1" dirty="0" smtClean="0"/>
          </a:p>
          <a:p>
            <a:pPr>
              <a:buFont typeface="Arial"/>
              <a:buChar char="•"/>
            </a:pPr>
            <a:r>
              <a:rPr lang="en-US" i="1" dirty="0" smtClean="0"/>
              <a:t> Spectra of Bi I, Bi II and Bi III; hyperfine structure patterns in lines of Bi II and Bi III</a:t>
            </a:r>
          </a:p>
          <a:p>
            <a:pPr>
              <a:buFont typeface="Arial"/>
              <a:buChar char="•"/>
            </a:pPr>
            <a:endParaRPr lang="en-US" i="1" dirty="0" smtClean="0"/>
          </a:p>
          <a:p>
            <a:pPr>
              <a:buFont typeface="Arial"/>
              <a:buChar char="•"/>
            </a:pPr>
            <a:r>
              <a:rPr lang="en-US" i="1" dirty="0" smtClean="0"/>
              <a:t> Spectrum of </a:t>
            </a:r>
            <a:r>
              <a:rPr lang="en-US" i="1" dirty="0" err="1" smtClean="0"/>
              <a:t>Pb</a:t>
            </a:r>
            <a:r>
              <a:rPr lang="en-US" i="1" dirty="0" smtClean="0"/>
              <a:t> III; measurement of isolated </a:t>
            </a:r>
            <a:r>
              <a:rPr lang="en-US" i="1" baseline="30000" dirty="0" smtClean="0"/>
              <a:t>204</a:t>
            </a:r>
            <a:r>
              <a:rPr lang="en-US" i="1" dirty="0" smtClean="0"/>
              <a:t>Pb III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16" y="518400"/>
            <a:ext cx="4150270" cy="30494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08" y="3551040"/>
            <a:ext cx="4020439" cy="3058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567" y="3441567"/>
            <a:ext cx="4089742" cy="32246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985" y="319680"/>
            <a:ext cx="3768724" cy="32222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08802" y="1719360"/>
            <a:ext cx="12786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/>
              <a:t>Χ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Lupi</a:t>
            </a:r>
            <a:endParaRPr lang="en-US" sz="1400" b="1" dirty="0" smtClean="0"/>
          </a:p>
          <a:p>
            <a:pPr algn="ctr"/>
            <a:r>
              <a:rPr lang="en-US" sz="1400" b="1" dirty="0" smtClean="0"/>
              <a:t>99% </a:t>
            </a:r>
            <a:r>
              <a:rPr lang="en-US" sz="1400" b="1" baseline="30000" dirty="0" smtClean="0"/>
              <a:t>204</a:t>
            </a:r>
            <a:r>
              <a:rPr lang="en-US" sz="1400" b="1" dirty="0" smtClean="0"/>
              <a:t>Hg</a:t>
            </a:r>
          </a:p>
          <a:p>
            <a:pPr algn="ctr"/>
            <a:r>
              <a:rPr lang="en-US" sz="1400" b="1" dirty="0" smtClean="0"/>
              <a:t>~ 10</a:t>
            </a:r>
            <a:r>
              <a:rPr lang="en-US" sz="1400" b="1" baseline="30000" dirty="0" smtClean="0"/>
              <a:t>5</a:t>
            </a:r>
            <a:r>
              <a:rPr lang="en-US" sz="1400" b="1" dirty="0" smtClean="0"/>
              <a:t> Solar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60642" y="4680361"/>
            <a:ext cx="1121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HR 7775</a:t>
            </a:r>
          </a:p>
          <a:p>
            <a:r>
              <a:rPr lang="en-US" sz="1400" b="1" dirty="0" smtClean="0"/>
              <a:t>66% </a:t>
            </a:r>
            <a:r>
              <a:rPr lang="en-US" sz="1400" b="1" baseline="30000" dirty="0" smtClean="0"/>
              <a:t>204</a:t>
            </a:r>
            <a:r>
              <a:rPr lang="en-US" sz="1400" b="1" dirty="0" smtClean="0"/>
              <a:t>Hg</a:t>
            </a:r>
          </a:p>
          <a:p>
            <a:r>
              <a:rPr lang="en-US" sz="1400" b="1" dirty="0" smtClean="0"/>
              <a:t>27% </a:t>
            </a:r>
            <a:r>
              <a:rPr lang="en-US" sz="1400" b="1" baseline="30000" dirty="0" smtClean="0"/>
              <a:t>202</a:t>
            </a:r>
            <a:r>
              <a:rPr lang="en-US" sz="1400" b="1" dirty="0" smtClean="0"/>
              <a:t>Hg</a:t>
            </a:r>
          </a:p>
          <a:p>
            <a:r>
              <a:rPr lang="en-US" sz="1400" b="1" dirty="0" smtClean="0"/>
              <a:t>~ 10</a:t>
            </a:r>
            <a:r>
              <a:rPr lang="en-US" sz="1400" b="1" baseline="30000" dirty="0" smtClean="0"/>
              <a:t>5</a:t>
            </a:r>
            <a:r>
              <a:rPr lang="en-US" sz="1400" b="1" dirty="0" smtClean="0"/>
              <a:t> Solar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44299" y="6536572"/>
            <a:ext cx="41038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dirty="0" err="1" smtClean="0"/>
              <a:t>Proffitt</a:t>
            </a:r>
            <a:r>
              <a:rPr lang="en-US" sz="1200" dirty="0" smtClean="0"/>
              <a:t>, </a:t>
            </a:r>
            <a:r>
              <a:rPr lang="en-US" sz="1200" i="1" dirty="0" smtClean="0"/>
              <a:t>et al.,</a:t>
            </a:r>
            <a:r>
              <a:rPr lang="en-US" sz="1200" dirty="0" smtClean="0"/>
              <a:t>1999, </a:t>
            </a:r>
            <a:r>
              <a:rPr lang="en-US" sz="1200" dirty="0" err="1" smtClean="0"/>
              <a:t>ApJ</a:t>
            </a:r>
            <a:r>
              <a:rPr lang="en-US" sz="1200" dirty="0" smtClean="0"/>
              <a:t>, 512:942-960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96208" y="86400"/>
            <a:ext cx="8412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Observed Hg II and Hg III Lines Synthesized with Isotope Shifts and </a:t>
            </a:r>
            <a:r>
              <a:rPr lang="en-US" sz="1400" b="1" dirty="0" err="1" smtClean="0"/>
              <a:t>hfs</a:t>
            </a:r>
            <a:r>
              <a:rPr lang="en-US" sz="1400" b="1" dirty="0" smtClean="0"/>
              <a:t> Measured at NIST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1650</TotalTime>
  <Words>635</Words>
  <Application>Microsoft Macintosh PowerPoint</Application>
  <PresentationFormat>On-screen Show (4:3)</PresentationFormat>
  <Paragraphs>68</Paragraphs>
  <Slides>16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Leckrone</dc:creator>
  <cp:lastModifiedBy>David Leckrone</cp:lastModifiedBy>
  <cp:revision>50</cp:revision>
  <cp:lastPrinted>2012-10-03T00:52:03Z</cp:lastPrinted>
  <dcterms:created xsi:type="dcterms:W3CDTF">2012-10-02T21:25:30Z</dcterms:created>
  <dcterms:modified xsi:type="dcterms:W3CDTF">2012-10-03T02:33:40Z</dcterms:modified>
</cp:coreProperties>
</file>