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9"/>
  </p:notesMasterIdLst>
  <p:sldIdLst>
    <p:sldId id="256" r:id="rId3"/>
    <p:sldId id="404" r:id="rId4"/>
    <p:sldId id="368" r:id="rId5"/>
    <p:sldId id="370" r:id="rId6"/>
    <p:sldId id="371" r:id="rId7"/>
    <p:sldId id="372" r:id="rId8"/>
    <p:sldId id="375" r:id="rId9"/>
    <p:sldId id="382" r:id="rId10"/>
    <p:sldId id="385" r:id="rId11"/>
    <p:sldId id="386" r:id="rId12"/>
    <p:sldId id="388" r:id="rId13"/>
    <p:sldId id="389" r:id="rId14"/>
    <p:sldId id="390" r:id="rId15"/>
    <p:sldId id="391" r:id="rId16"/>
    <p:sldId id="392" r:id="rId17"/>
    <p:sldId id="393" r:id="rId18"/>
    <p:sldId id="394" r:id="rId19"/>
    <p:sldId id="401" r:id="rId20"/>
    <p:sldId id="399" r:id="rId21"/>
    <p:sldId id="320" r:id="rId22"/>
    <p:sldId id="321" r:id="rId23"/>
    <p:sldId id="319" r:id="rId24"/>
    <p:sldId id="357" r:id="rId25"/>
    <p:sldId id="362" r:id="rId26"/>
    <p:sldId id="363" r:id="rId27"/>
    <p:sldId id="286" r:id="rId28"/>
    <p:sldId id="366" r:id="rId29"/>
    <p:sldId id="285" r:id="rId30"/>
    <p:sldId id="265" r:id="rId31"/>
    <p:sldId id="353" r:id="rId32"/>
    <p:sldId id="369" r:id="rId33"/>
    <p:sldId id="277" r:id="rId34"/>
    <p:sldId id="281" r:id="rId35"/>
    <p:sldId id="283" r:id="rId36"/>
    <p:sldId id="338" r:id="rId37"/>
    <p:sldId id="405" r:id="rId3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122" d="100"/>
          <a:sy n="122" d="100"/>
        </p:scale>
        <p:origin x="-1256" y="-11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 W3"/>
              </a:defRPr>
            </a:lvl1pPr>
          </a:lstStyle>
          <a:p>
            <a:endParaRPr lang="ja-JP" altLang="en-US" dirty="0"/>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ヒラギノ角ゴ Pro W3"/>
              </a:defRPr>
            </a:lvl1pPr>
          </a:lstStyle>
          <a:p>
            <a:fld id="{D2E33E47-6442-D949-BA75-29400E666188}" type="datetimeFigureOut">
              <a:rPr lang="ja-JP" altLang="en-US" smtClean="0"/>
              <a:pPr/>
              <a:t>12/10/10</a:t>
            </a:fld>
            <a:endParaRPr lang="ja-JP" altLang="en-US" dirty="0"/>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 W3"/>
              </a:defRPr>
            </a:lvl1pPr>
          </a:lstStyle>
          <a:p>
            <a:endParaRPr lang="ja-JP" altLang="en-US" dirty="0"/>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ヒラギノ角ゴ Pro W3"/>
              </a:defRPr>
            </a:lvl1pPr>
          </a:lstStyle>
          <a:p>
            <a:fld id="{CA962C13-86DC-524D-B367-C57E9D70F8DE}" type="slidenum">
              <a:rPr lang="ja-JP" altLang="en-US" smtClean="0"/>
              <a:pPr/>
              <a:t>‹#›</a:t>
            </a:fld>
            <a:endParaRPr lang="ja-JP" altLang="en-US" dirty="0"/>
          </a:p>
        </p:txBody>
      </p:sp>
    </p:spTree>
    <p:extLst>
      <p:ext uri="{BB962C8B-B14F-4D97-AF65-F5344CB8AC3E}">
        <p14:creationId xmlns:p14="http://schemas.microsoft.com/office/powerpoint/2010/main" val="1656742760"/>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ヒラギノ角ゴ Pro W3"/>
        <a:cs typeface="+mn-cs"/>
      </a:defRPr>
    </a:lvl1pPr>
    <a:lvl2pPr marL="457200" algn="l" defTabSz="457200" rtl="0" eaLnBrk="1" latinLnBrk="0" hangingPunct="1">
      <a:defRPr kumimoji="1" sz="1200" kern="1200">
        <a:solidFill>
          <a:schemeClr val="tx1"/>
        </a:solidFill>
        <a:latin typeface="+mn-lt"/>
        <a:ea typeface="ヒラギノ角ゴ Pro W3"/>
        <a:cs typeface="+mn-cs"/>
      </a:defRPr>
    </a:lvl2pPr>
    <a:lvl3pPr marL="914400" algn="l" defTabSz="457200" rtl="0" eaLnBrk="1" latinLnBrk="0" hangingPunct="1">
      <a:defRPr kumimoji="1" sz="1200" kern="1200">
        <a:solidFill>
          <a:schemeClr val="tx1"/>
        </a:solidFill>
        <a:latin typeface="+mn-lt"/>
        <a:ea typeface="ヒラギノ角ゴ Pro W3"/>
        <a:cs typeface="+mn-cs"/>
      </a:defRPr>
    </a:lvl3pPr>
    <a:lvl4pPr marL="1371600" algn="l" defTabSz="457200" rtl="0" eaLnBrk="1" latinLnBrk="0" hangingPunct="1">
      <a:defRPr kumimoji="1" sz="1200" kern="1200">
        <a:solidFill>
          <a:schemeClr val="tx1"/>
        </a:solidFill>
        <a:latin typeface="+mn-lt"/>
        <a:ea typeface="ヒラギノ角ゴ Pro W3"/>
        <a:cs typeface="+mn-cs"/>
      </a:defRPr>
    </a:lvl4pPr>
    <a:lvl5pPr marL="1828800" algn="l" defTabSz="457200" rtl="0" eaLnBrk="1" latinLnBrk="0" hangingPunct="1">
      <a:defRPr kumimoji="1" sz="1200" kern="1200">
        <a:solidFill>
          <a:schemeClr val="tx1"/>
        </a:solidFill>
        <a:latin typeface="+mn-lt"/>
        <a:ea typeface="ヒラギノ角ゴ Pro W3"/>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EC729-B099-9048-8BEC-E7EC3EE76359}" type="slidenum">
              <a:rPr lang="en-US" altLang="ja-JP"/>
              <a:pPr/>
              <a:t>4</a:t>
            </a:fld>
            <a:endParaRPr lang="en-US" altLang="ja-JP"/>
          </a:p>
        </p:txBody>
      </p:sp>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330DAF-02E1-754A-94E8-937C6E614982}" type="slidenum">
              <a:rPr lang="en-US" altLang="ja-JP"/>
              <a:pPr/>
              <a:t>13</a:t>
            </a:fld>
            <a:endParaRPr lang="en-US" altLang="ja-JP"/>
          </a:p>
        </p:txBody>
      </p:sp>
      <p:sp>
        <p:nvSpPr>
          <p:cNvPr id="491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DD4850-CE5F-8346-9951-1ACAE68F74A5}" type="slidenum">
              <a:rPr lang="en-US" altLang="ja-JP"/>
              <a:pPr/>
              <a:t>14</a:t>
            </a:fld>
            <a:endParaRPr lang="en-US" altLang="ja-JP"/>
          </a:p>
        </p:txBody>
      </p:sp>
      <p:sp>
        <p:nvSpPr>
          <p:cNvPr id="512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94F3C-1A99-FF45-9994-B52B19E62D6C}" type="slidenum">
              <a:rPr lang="en-US" altLang="ja-JP"/>
              <a:pPr/>
              <a:t>15</a:t>
            </a:fld>
            <a:endParaRPr lang="en-US" altLang="ja-JP"/>
          </a:p>
        </p:txBody>
      </p:sp>
      <p:sp>
        <p:nvSpPr>
          <p:cNvPr id="8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0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49988-F28D-AA45-9A6D-ADBA132678B1}" type="slidenum">
              <a:rPr lang="en-US" altLang="ja-JP"/>
              <a:pPr/>
              <a:t>16</a:t>
            </a:fld>
            <a:endParaRPr lang="en-US" altLang="ja-JP"/>
          </a:p>
        </p:txBody>
      </p:sp>
      <p:sp>
        <p:nvSpPr>
          <p:cNvPr id="1239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3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48C1B-9A29-BB4B-AFEC-346F0E8D43CC}" type="slidenum">
              <a:rPr lang="en-US" altLang="ja-JP"/>
              <a:pPr/>
              <a:t>17</a:t>
            </a:fld>
            <a:endParaRPr lang="en-US" altLang="ja-JP"/>
          </a:p>
        </p:txBody>
      </p:sp>
      <p:sp>
        <p:nvSpPr>
          <p:cNvPr id="1136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432E3-16C8-344B-931A-025C13BD0406}" type="slidenum">
              <a:rPr lang="en-US" altLang="ja-JP"/>
              <a:pPr/>
              <a:t>18</a:t>
            </a:fld>
            <a:endParaRPr lang="en-US" altLang="ja-JP"/>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21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160BA-283C-5548-8447-A9A63F28D61D}" type="slidenum">
              <a:rPr lang="en-US" altLang="ja-JP"/>
              <a:pPr/>
              <a:t>19</a:t>
            </a:fld>
            <a:endParaRPr lang="en-US" altLang="ja-JP"/>
          </a:p>
        </p:txBody>
      </p:sp>
      <p:sp>
        <p:nvSpPr>
          <p:cNvPr id="1280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80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電荷移行の初期分布がこのようになります。</a:t>
            </a:r>
            <a:endParaRPr lang="en-US" altLang="ja-JP" smtClean="0"/>
          </a:p>
          <a:p>
            <a:r>
              <a:rPr lang="ja-JP" altLang="en-US" smtClean="0"/>
              <a:t>このようにカスケードが起こり</a:t>
            </a:r>
            <a:endParaRPr lang="en-US" altLang="ja-JP" smtClean="0"/>
          </a:p>
          <a:p>
            <a:r>
              <a:rPr lang="ja-JP" altLang="en-US" smtClean="0"/>
              <a:t>発光します</a:t>
            </a:r>
            <a:endParaRPr lang="en-US" altLang="ja-JP" smtClean="0"/>
          </a:p>
          <a:p>
            <a:endParaRPr lang="ja-JP" altLang="en-US" smtClean="0"/>
          </a:p>
        </p:txBody>
      </p:sp>
      <p:sp>
        <p:nvSpPr>
          <p:cNvPr id="4" name="スライド番号プレースホルダー 3"/>
          <p:cNvSpPr>
            <a:spLocks noGrp="1"/>
          </p:cNvSpPr>
          <p:nvPr>
            <p:ph type="sldNum" sz="quarter" idx="5"/>
          </p:nvPr>
        </p:nvSpPr>
        <p:spPr/>
        <p:txBody>
          <a:bodyPr/>
          <a:lstStyle/>
          <a:p>
            <a:pPr>
              <a:defRPr/>
            </a:pPr>
            <a:fld id="{E2285ECB-42BA-4920-98CE-310CD668C007}" type="slidenum">
              <a:rPr lang="ja-JP" altLang="en-US">
                <a:solidFill>
                  <a:prstClr val="black"/>
                </a:solidFill>
              </a:rPr>
              <a:pPr>
                <a:defRPr/>
              </a:pPr>
              <a:t>30</a:t>
            </a:fld>
            <a:endParaRPr lang="ja-JP"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CAEE7-E96F-1D40-A3A2-E5120BD00A47}" type="slidenum">
              <a:rPr lang="en-US" altLang="ja-JP"/>
              <a:pPr/>
              <a:t>5</a:t>
            </a:fld>
            <a:endParaRPr lang="en-US" altLang="ja-JP"/>
          </a:p>
        </p:txBody>
      </p:sp>
      <p:sp>
        <p:nvSpPr>
          <p:cNvPr id="1177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77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7EE835-754E-1D4D-8177-DCE94DC02B93}" type="slidenum">
              <a:rPr lang="en-US" altLang="ja-JP"/>
              <a:pPr/>
              <a:t>6</a:t>
            </a:fld>
            <a:endParaRPr lang="en-US" altLang="ja-JP"/>
          </a:p>
        </p:txBody>
      </p:sp>
      <p:sp>
        <p:nvSpPr>
          <p:cNvPr id="8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AC338-A58A-B941-8709-8EB82F5DB1E8}" type="slidenum">
              <a:rPr lang="en-US" altLang="ja-JP"/>
              <a:pPr/>
              <a:t>7</a:t>
            </a:fld>
            <a:endParaRPr lang="en-US" altLang="ja-JP"/>
          </a:p>
        </p:txBody>
      </p:sp>
      <p:sp>
        <p:nvSpPr>
          <p:cNvPr id="327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220A3-1B14-1641-91CB-A633544B48B9}" type="slidenum">
              <a:rPr lang="en-US" altLang="ja-JP"/>
              <a:pPr/>
              <a:t>8</a:t>
            </a:fld>
            <a:endParaRPr lang="en-US" altLang="ja-JP"/>
          </a:p>
        </p:txBody>
      </p:sp>
      <p:sp>
        <p:nvSpPr>
          <p:cNvPr id="55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bwMode="auto">
          <a:xfrm>
            <a:off x="915988" y="4343400"/>
            <a:ext cx="5026025" cy="4114800"/>
          </a:xfrm>
          <a:prstGeom prst="rect">
            <a:avLst/>
          </a:prstGeom>
          <a:solidFill>
            <a:srgbClr val="FFFFFF"/>
          </a:solidFill>
          <a:ln>
            <a:solidFill>
              <a:srgbClr val="000000"/>
            </a:solidFill>
            <a:miter lim="800000"/>
            <a:headEnd/>
            <a:tailEnd/>
          </a:ln>
        </p:spPr>
        <p:txBody>
          <a:bodyPr lIns="86383" tIns="43192" rIns="86383" bIns="43192"/>
          <a:lstStyle/>
          <a:p>
            <a:r>
              <a:rPr lang="ja-JP" altLang="en-US" sz="1000">
                <a:latin typeface="HG丸ｺﾞｼｯｸM-PRO" charset="0"/>
                <a:ea typeface="HG丸ｺﾞｼｯｸM-PRO" charset="0"/>
                <a:cs typeface="HG丸ｺﾞｼｯｸM-PRO" charset="0"/>
              </a:rPr>
              <a:t>実験装置の概略図です．</a:t>
            </a:r>
            <a:endParaRPr lang="en-US" altLang="ja-JP" sz="1000">
              <a:latin typeface="HG丸ｺﾞｼｯｸM-PRO" charset="0"/>
              <a:ea typeface="HG丸ｺﾞｼｯｸM-PRO" charset="0"/>
              <a:cs typeface="HG丸ｺﾞｼｯｸM-PRO" charset="0"/>
            </a:endParaRPr>
          </a:p>
          <a:p>
            <a:r>
              <a:rPr lang="en-US" altLang="ja-JP" sz="1000">
                <a:latin typeface="HG丸ｺﾞｼｯｸM-PRO" charset="0"/>
                <a:ea typeface="HG丸ｺﾞｼｯｸM-PRO" charset="0"/>
                <a:cs typeface="HG丸ｺﾞｼｯｸM-PRO" charset="0"/>
              </a:rPr>
              <a:t>ECR</a:t>
            </a:r>
            <a:r>
              <a:rPr lang="ja-JP" altLang="en-US" sz="1000">
                <a:latin typeface="HG丸ｺﾞｼｯｸM-PRO" charset="0"/>
                <a:ea typeface="HG丸ｺﾞｼｯｸM-PRO" charset="0"/>
                <a:cs typeface="HG丸ｺﾞｼｯｸM-PRO" charset="0"/>
              </a:rPr>
              <a:t>イオン源より引き出された多価</a:t>
            </a:r>
            <a:r>
              <a:rPr lang="en-US" altLang="ja-JP" sz="1000">
                <a:latin typeface="HG丸ｺﾞｼｯｸM-PRO" charset="0"/>
                <a:ea typeface="HG丸ｺﾞｼｯｸM-PRO" charset="0"/>
                <a:cs typeface="HG丸ｺﾞｼｯｸM-PRO" charset="0"/>
              </a:rPr>
              <a:t>Sn</a:t>
            </a:r>
            <a:r>
              <a:rPr lang="ja-JP" altLang="en-US" sz="1000">
                <a:latin typeface="HG丸ｺﾞｼｯｸM-PRO" charset="0"/>
                <a:ea typeface="HG丸ｺﾞｼｯｸM-PRO" charset="0"/>
                <a:cs typeface="HG丸ｺﾞｼｯｸM-PRO" charset="0"/>
              </a:rPr>
              <a:t>イオンを，磁場で価数選別し，衝突領域に導きます．</a:t>
            </a:r>
            <a:endParaRPr lang="en-US" altLang="ja-JP" sz="1000">
              <a:latin typeface="HG丸ｺﾞｼｯｸM-PRO" charset="0"/>
              <a:ea typeface="HG丸ｺﾞｼｯｸM-PRO" charset="0"/>
              <a:cs typeface="HG丸ｺﾞｼｯｸM-PRO" charset="0"/>
            </a:endParaRPr>
          </a:p>
          <a:p>
            <a:r>
              <a:rPr lang="ja-JP" altLang="en-US" sz="1000">
                <a:latin typeface="HG丸ｺﾞｼｯｸM-PRO" charset="0"/>
                <a:ea typeface="HG丸ｺﾞｼｯｸM-PRO" charset="0"/>
                <a:cs typeface="HG丸ｺﾞｼｯｸM-PRO" charset="0"/>
              </a:rPr>
              <a:t>衝突領域では標的気体と多価イオンが衝突し，電荷移行反応における発光を斜入射回折分光器で分光し，</a:t>
            </a:r>
            <a:r>
              <a:rPr lang="en-US" altLang="ja-JP" sz="1000">
                <a:latin typeface="HG丸ｺﾞｼｯｸM-PRO" charset="0"/>
                <a:ea typeface="HG丸ｺﾞｼｯｸM-PRO" charset="0"/>
                <a:cs typeface="HG丸ｺﾞｼｯｸM-PRO" charset="0"/>
              </a:rPr>
              <a:t>CCD</a:t>
            </a:r>
            <a:r>
              <a:rPr lang="ja-JP" altLang="en-US" sz="1000">
                <a:latin typeface="HG丸ｺﾞｼｯｸM-PRO" charset="0"/>
                <a:ea typeface="HG丸ｺﾞｼｯｸM-PRO" charset="0"/>
                <a:cs typeface="HG丸ｺﾞｼｯｸM-PRO" charset="0"/>
              </a:rPr>
              <a:t>に記録します．</a:t>
            </a:r>
            <a:endParaRPr lang="en-US" altLang="ja-JP" sz="1000">
              <a:latin typeface="HG丸ｺﾞｼｯｸM-PRO" charset="0"/>
              <a:ea typeface="HG丸ｺﾞｼｯｸM-PRO" charset="0"/>
              <a:cs typeface="HG丸ｺﾞｼｯｸM-PRO" charset="0"/>
            </a:endParaRPr>
          </a:p>
          <a:p>
            <a:r>
              <a:rPr lang="ja-JP" altLang="en-US" sz="1000">
                <a:latin typeface="HG丸ｺﾞｼｯｸM-PRO" charset="0"/>
                <a:ea typeface="HG丸ｺﾞｼｯｸM-PRO" charset="0"/>
                <a:cs typeface="HG丸ｺﾞｼｯｸM-PRO" charset="0"/>
              </a:rPr>
              <a:t>標的気体としては主に</a:t>
            </a:r>
            <a:r>
              <a:rPr lang="en-US" altLang="ja-JP" sz="1000">
                <a:latin typeface="HG丸ｺﾞｼｯｸM-PRO" charset="0"/>
                <a:ea typeface="HG丸ｺﾞｼｯｸM-PRO" charset="0"/>
                <a:cs typeface="HG丸ｺﾞｼｯｸM-PRO" charset="0"/>
              </a:rPr>
              <a:t>He</a:t>
            </a:r>
            <a:r>
              <a:rPr lang="ja-JP" altLang="en-US" sz="1000">
                <a:latin typeface="HG丸ｺﾞｼｯｸM-PRO" charset="0"/>
                <a:ea typeface="HG丸ｺﾞｼｯｸM-PRO" charset="0"/>
                <a:cs typeface="HG丸ｺﾞｼｯｸM-PRO" charset="0"/>
              </a:rPr>
              <a:t>と</a:t>
            </a:r>
            <a:r>
              <a:rPr lang="en-US" altLang="ja-JP" sz="1000">
                <a:latin typeface="HG丸ｺﾞｼｯｸM-PRO" charset="0"/>
                <a:ea typeface="HG丸ｺﾞｼｯｸM-PRO" charset="0"/>
                <a:cs typeface="HG丸ｺﾞｼｯｸM-PRO" charset="0"/>
              </a:rPr>
              <a:t>Xe</a:t>
            </a:r>
            <a:r>
              <a:rPr lang="ja-JP" altLang="en-US" sz="1000">
                <a:latin typeface="HG丸ｺﾞｼｯｸM-PRO" charset="0"/>
                <a:ea typeface="HG丸ｺﾞｼｯｸM-PRO" charset="0"/>
                <a:cs typeface="HG丸ｺﾞｼｯｸM-PRO" charset="0"/>
              </a:rPr>
              <a:t>を用いました。</a:t>
            </a:r>
            <a:endParaRPr lang="en-US" altLang="ja-JP" sz="1000">
              <a:latin typeface="HG丸ｺﾞｼｯｸM-PRO" charset="0"/>
              <a:ea typeface="HG丸ｺﾞｼｯｸM-PRO" charset="0"/>
              <a:cs typeface="HG丸ｺﾞｼｯｸM-PRO" charset="0"/>
            </a:endParaRPr>
          </a:p>
          <a:p>
            <a:r>
              <a:rPr lang="ja-JP" altLang="en-US" sz="1000">
                <a:latin typeface="HG丸ｺﾞｼｯｸM-PRO" charset="0"/>
                <a:ea typeface="HG丸ｺﾞｼｯｸM-PRO" charset="0"/>
                <a:cs typeface="HG丸ｺﾞｼｯｸM-PRO" charset="0"/>
              </a:rPr>
              <a:t>また，横軸は</a:t>
            </a:r>
            <a:r>
              <a:rPr lang="en-US" altLang="ja-JP" sz="1000">
                <a:latin typeface="HG丸ｺﾞｼｯｸM-PRO" charset="0"/>
                <a:ea typeface="HG丸ｺﾞｼｯｸM-PRO" charset="0"/>
                <a:cs typeface="HG丸ｺﾞｼｯｸM-PRO" charset="0"/>
              </a:rPr>
              <a:t>O</a:t>
            </a:r>
            <a:r>
              <a:rPr lang="en-US" altLang="ja-JP" sz="1000" baseline="30000">
                <a:latin typeface="HG丸ｺﾞｼｯｸM-PRO" charset="0"/>
                <a:ea typeface="HG丸ｺﾞｼｯｸM-PRO" charset="0"/>
                <a:cs typeface="HG丸ｺﾞｼｯｸM-PRO" charset="0"/>
              </a:rPr>
              <a:t>5+</a:t>
            </a:r>
            <a:r>
              <a:rPr lang="ja-JP" altLang="en-US" sz="1000">
                <a:latin typeface="HG丸ｺﾞｼｯｸM-PRO" charset="0"/>
                <a:ea typeface="HG丸ｺﾞｼｯｸM-PRO" charset="0"/>
                <a:cs typeface="HG丸ｺﾞｼｯｸM-PRO" charset="0"/>
              </a:rPr>
              <a:t>や</a:t>
            </a:r>
            <a:r>
              <a:rPr lang="en-US" altLang="ja-JP" sz="1000">
                <a:latin typeface="HG丸ｺﾞｼｯｸM-PRO" charset="0"/>
                <a:ea typeface="HG丸ｺﾞｼｯｸM-PRO" charset="0"/>
                <a:cs typeface="HG丸ｺﾞｼｯｸM-PRO" charset="0"/>
              </a:rPr>
              <a:t>O</a:t>
            </a:r>
            <a:r>
              <a:rPr lang="en-US" altLang="ja-JP" sz="1000" baseline="30000">
                <a:latin typeface="HG丸ｺﾞｼｯｸM-PRO" charset="0"/>
                <a:ea typeface="HG丸ｺﾞｼｯｸM-PRO" charset="0"/>
                <a:cs typeface="HG丸ｺﾞｼｯｸM-PRO" charset="0"/>
              </a:rPr>
              <a:t>6+</a:t>
            </a:r>
            <a:r>
              <a:rPr lang="ja-JP" altLang="en-US" sz="1000">
                <a:latin typeface="HG丸ｺﾞｼｯｸM-PRO" charset="0"/>
                <a:ea typeface="HG丸ｺﾞｼｯｸM-PRO" charset="0"/>
                <a:cs typeface="HG丸ｺﾞｼｯｸM-PRO" charset="0"/>
              </a:rPr>
              <a:t>の発光ラインを用いて波長校正をしました．</a:t>
            </a:r>
            <a:endParaRPr lang="en-US" altLang="ja-JP" sz="1000">
              <a:latin typeface="HG丸ｺﾞｼｯｸM-PRO" charset="0"/>
              <a:ea typeface="HG丸ｺﾞｼｯｸM-PRO" charset="0"/>
              <a:cs typeface="HG丸ｺﾞｼｯｸM-PRO" charset="0"/>
            </a:endParaRPr>
          </a:p>
          <a:p>
            <a:r>
              <a:rPr lang="ja-JP" altLang="en-US" sz="1000">
                <a:latin typeface="HG丸ｺﾞｼｯｸM-PRO" charset="0"/>
                <a:ea typeface="HG丸ｺﾞｼｯｸM-PRO" charset="0"/>
                <a:cs typeface="HG丸ｺﾞｼｯｸM-PRO" charset="0"/>
              </a:rPr>
              <a:t>スペクトルの図でノイズか発光ラインかの判断が付きにくいものについては，最終的にこの</a:t>
            </a:r>
            <a:r>
              <a:rPr lang="en-US" altLang="ja-JP" sz="1000">
                <a:latin typeface="HG丸ｺﾞｼｯｸM-PRO" charset="0"/>
                <a:ea typeface="HG丸ｺﾞｼｯｸM-PRO" charset="0"/>
                <a:cs typeface="HG丸ｺﾞｼｯｸM-PRO" charset="0"/>
              </a:rPr>
              <a:t>CCD</a:t>
            </a:r>
            <a:r>
              <a:rPr lang="ja-JP" altLang="en-US" sz="1000">
                <a:latin typeface="HG丸ｺﾞｼｯｸM-PRO" charset="0"/>
                <a:ea typeface="HG丸ｺﾞｼｯｸM-PRO" charset="0"/>
                <a:cs typeface="HG丸ｺﾞｼｯｸM-PRO" charset="0"/>
              </a:rPr>
              <a:t>の画像より判断しました．</a:t>
            </a:r>
            <a:endParaRPr lang="en-US" altLang="ja-JP" sz="1000">
              <a:latin typeface="HG丸ｺﾞｼｯｸM-PRO" charset="0"/>
              <a:ea typeface="HG丸ｺﾞｼｯｸM-PRO" charset="0"/>
              <a:cs typeface="HG丸ｺﾞｼｯｸM-PRO" charset="0"/>
            </a:endParaRPr>
          </a:p>
          <a:p>
            <a:r>
              <a:rPr lang="en-US" altLang="ja-JP" sz="1000">
                <a:latin typeface="HG丸ｺﾞｼｯｸM-PRO" charset="0"/>
                <a:ea typeface="HG丸ｺﾞｼｯｸM-PRO" charset="0"/>
                <a:cs typeface="HG丸ｺﾞｼｯｸM-PRO" charset="0"/>
              </a:rPr>
              <a:t>(Next Page)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90DC8-DAC8-B44A-9A8F-D14F46147DBF}" type="slidenum">
              <a:rPr lang="en-US" altLang="ja-JP"/>
              <a:pPr/>
              <a:t>9</a:t>
            </a:fld>
            <a:endParaRPr lang="en-US" altLang="ja-JP"/>
          </a:p>
        </p:txBody>
      </p:sp>
      <p:sp>
        <p:nvSpPr>
          <p:cNvPr id="1116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1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A2DB50-BB90-DB43-8CFC-27A1CD2A6D84}" type="slidenum">
              <a:rPr lang="en-US" altLang="ja-JP"/>
              <a:pPr/>
              <a:t>10</a:t>
            </a:fld>
            <a:endParaRPr lang="en-US" altLang="ja-JP"/>
          </a:p>
        </p:txBody>
      </p:sp>
      <p:sp>
        <p:nvSpPr>
          <p:cNvPr id="573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AA66F-2BDB-5B40-9C38-9774675CA782}" type="slidenum">
              <a:rPr lang="en-US" altLang="ja-JP"/>
              <a:pPr/>
              <a:t>11</a:t>
            </a:fld>
            <a:endParaRPr lang="en-US" altLang="ja-JP"/>
          </a:p>
        </p:txBody>
      </p:sp>
      <p:sp>
        <p:nvSpPr>
          <p:cNvPr id="450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1A0E62-A279-C44A-A4DE-271FC81336FA}" type="slidenum">
              <a:rPr lang="en-US" altLang="ja-JP"/>
              <a:pPr/>
              <a:t>12</a:t>
            </a:fld>
            <a:endParaRPr lang="en-US" altLang="ja-JP"/>
          </a:p>
        </p:txBody>
      </p:sp>
      <p:sp>
        <p:nvSpPr>
          <p:cNvPr id="471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64509B8C-B169-8242-94A9-4337E64784BE}" type="datetimeFigureOut">
              <a:rPr lang="ja-JP" altLang="en-US" smtClean="0"/>
              <a:pPr/>
              <a:t>12/10/10</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4615F99-14E9-8F4F-88B3-64F29442BFCC}"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64509B8C-B169-8242-94A9-4337E64784BE}" type="datetimeFigureOut">
              <a:rPr lang="ja-JP" altLang="en-US" smtClean="0"/>
              <a:pPr/>
              <a:t>12/10/10</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4615F99-14E9-8F4F-88B3-64F29442BFCC}"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64509B8C-B169-8242-94A9-4337E64784BE}" type="datetimeFigureOut">
              <a:rPr lang="ja-JP" altLang="en-US" smtClean="0"/>
              <a:pPr/>
              <a:t>12/10/10</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4615F99-14E9-8F4F-88B3-64F29442BFCC}" type="slidenum">
              <a:rPr lang="ja-JP" altLang="en-US" smtClean="0"/>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47C516EA-54C6-9141-99B7-43319E95E637}" type="datetimeFigureOut">
              <a:rPr lang="ja-JP" altLang="en-US" smtClean="0"/>
              <a:pPr/>
              <a:t>12/10/10</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3B5FE610-E9CB-4544-83F3-A28EB0EDB481}" type="slidenum">
              <a:rPr lang="ja-JP" altLang="en-US" smtClean="0"/>
              <a:pPr/>
              <a:t>‹#›</a:t>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47C516EA-54C6-9141-99B7-43319E95E637}" type="datetimeFigureOut">
              <a:rPr lang="ja-JP" altLang="en-US" smtClean="0"/>
              <a:pPr/>
              <a:t>12/10/10</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3B5FE610-E9CB-4544-83F3-A28EB0EDB481}" type="slidenum">
              <a:rPr lang="ja-JP" altLang="en-US" smtClean="0"/>
              <a:pPr/>
              <a: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47C516EA-54C6-9141-99B7-43319E95E637}" type="datetimeFigureOut">
              <a:rPr lang="ja-JP" altLang="en-US" smtClean="0"/>
              <a:pPr/>
              <a:t>12/10/10</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3B5FE610-E9CB-4544-83F3-A28EB0EDB481}" type="slidenum">
              <a:rPr lang="ja-JP" altLang="en-US" smtClean="0"/>
              <a:pPr/>
              <a: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47C516EA-54C6-9141-99B7-43319E95E637}" type="datetimeFigureOut">
              <a:rPr lang="ja-JP" altLang="en-US" smtClean="0"/>
              <a:pPr/>
              <a:t>12/10/10</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3B5FE610-E9CB-4544-83F3-A28EB0EDB481}" type="slidenum">
              <a:rPr lang="ja-JP" altLang="en-US" smtClean="0"/>
              <a:pPr/>
              <a: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47C516EA-54C6-9141-99B7-43319E95E637}" type="datetimeFigureOut">
              <a:rPr lang="ja-JP" altLang="en-US" smtClean="0"/>
              <a:pPr/>
              <a:t>12/10/10</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3B5FE610-E9CB-4544-83F3-A28EB0EDB481}" type="slidenum">
              <a:rPr lang="ja-JP" altLang="en-US" smtClean="0"/>
              <a:pPr/>
              <a: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47C516EA-54C6-9141-99B7-43319E95E637}" type="datetimeFigureOut">
              <a:rPr lang="ja-JP" altLang="en-US" smtClean="0"/>
              <a:pPr/>
              <a:t>12/10/10</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3B5FE610-E9CB-4544-83F3-A28EB0EDB481}" type="slidenum">
              <a:rPr lang="ja-JP" altLang="en-US" smtClean="0"/>
              <a:pPr/>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7C516EA-54C6-9141-99B7-43319E95E637}" type="datetimeFigureOut">
              <a:rPr lang="ja-JP" altLang="en-US" smtClean="0"/>
              <a:pPr/>
              <a:t>12/10/10</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3B5FE610-E9CB-4544-83F3-A28EB0EDB481}" type="slidenum">
              <a:rPr lang="ja-JP" altLang="en-US" smtClean="0"/>
              <a:pPr/>
              <a: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47C516EA-54C6-9141-99B7-43319E95E637}" type="datetimeFigureOut">
              <a:rPr lang="ja-JP" altLang="en-US" smtClean="0"/>
              <a:pPr/>
              <a:t>12/10/10</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3B5FE610-E9CB-4544-83F3-A28EB0EDB481}"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64509B8C-B169-8242-94A9-4337E64784BE}" type="datetimeFigureOut">
              <a:rPr lang="ja-JP" altLang="en-US" smtClean="0"/>
              <a:pPr/>
              <a:t>12/10/10</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4615F99-14E9-8F4F-88B3-64F29442BFCC}" type="slidenum">
              <a:rPr lang="ja-JP" altLang="en-US" smtClean="0"/>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47C516EA-54C6-9141-99B7-43319E95E637}" type="datetimeFigureOut">
              <a:rPr lang="ja-JP" altLang="en-US" smtClean="0"/>
              <a:pPr/>
              <a:t>12/10/10</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3B5FE610-E9CB-4544-83F3-A28EB0EDB481}" type="slidenum">
              <a:rPr lang="ja-JP" altLang="en-US" smtClean="0"/>
              <a:pPr/>
              <a: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47C516EA-54C6-9141-99B7-43319E95E637}" type="datetimeFigureOut">
              <a:rPr lang="ja-JP" altLang="en-US" smtClean="0"/>
              <a:pPr/>
              <a:t>12/10/10</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3B5FE610-E9CB-4544-83F3-A28EB0EDB481}" type="slidenum">
              <a:rPr lang="ja-JP" altLang="en-US" smtClean="0"/>
              <a:pPr/>
              <a: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47C516EA-54C6-9141-99B7-43319E95E637}" type="datetimeFigureOut">
              <a:rPr lang="ja-JP" altLang="en-US" smtClean="0"/>
              <a:pPr/>
              <a:t>12/10/10</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3B5FE610-E9CB-4544-83F3-A28EB0EDB481}"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64509B8C-B169-8242-94A9-4337E64784BE}" type="datetimeFigureOut">
              <a:rPr lang="ja-JP" altLang="en-US" smtClean="0"/>
              <a:pPr/>
              <a:t>12/10/10</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4615F99-14E9-8F4F-88B3-64F29442BFCC}"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64509B8C-B169-8242-94A9-4337E64784BE}" type="datetimeFigureOut">
              <a:rPr lang="ja-JP" altLang="en-US" smtClean="0"/>
              <a:pPr/>
              <a:t>12/10/10</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4615F99-14E9-8F4F-88B3-64F29442BFCC}"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64509B8C-B169-8242-94A9-4337E64784BE}" type="datetimeFigureOut">
              <a:rPr lang="ja-JP" altLang="en-US" smtClean="0"/>
              <a:pPr/>
              <a:t>12/10/10</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24615F99-14E9-8F4F-88B3-64F29442BFCC}"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64509B8C-B169-8242-94A9-4337E64784BE}" type="datetimeFigureOut">
              <a:rPr lang="ja-JP" altLang="en-US" smtClean="0"/>
              <a:pPr/>
              <a:t>12/10/10</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24615F99-14E9-8F4F-88B3-64F29442BFCC}"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4509B8C-B169-8242-94A9-4337E64784BE}" type="datetimeFigureOut">
              <a:rPr lang="ja-JP" altLang="en-US" smtClean="0"/>
              <a:pPr/>
              <a:t>12/10/10</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24615F99-14E9-8F4F-88B3-64F29442BFCC}"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64509B8C-B169-8242-94A9-4337E64784BE}" type="datetimeFigureOut">
              <a:rPr lang="ja-JP" altLang="en-US" smtClean="0"/>
              <a:pPr/>
              <a:t>12/10/10</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4615F99-14E9-8F4F-88B3-64F29442BFCC}"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64509B8C-B169-8242-94A9-4337E64784BE}" type="datetimeFigureOut">
              <a:rPr lang="ja-JP" altLang="en-US" smtClean="0"/>
              <a:pPr/>
              <a:t>12/10/10</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4615F99-14E9-8F4F-88B3-64F29442BFCC}"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ヒラギノ角ゴ Pro W3"/>
              </a:defRPr>
            </a:lvl1pPr>
          </a:lstStyle>
          <a:p>
            <a:fld id="{64509B8C-B169-8242-94A9-4337E64784BE}" type="datetimeFigureOut">
              <a:rPr lang="ja-JP" altLang="en-US" smtClean="0"/>
              <a:pPr/>
              <a:t>12/10/10</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ヒラギノ角ゴ Pro W3"/>
              </a:defRPr>
            </a:lvl1pPr>
          </a:lstStyle>
          <a:p>
            <a:endParaRPr lang="ja-JP" altLang="en-US" dirty="0"/>
          </a:p>
        </p:txBody>
      </p:sp>
      <p:sp>
        <p:nvSpPr>
          <p:cNvPr id="6" name="スライド番号プレースホルダ 5"/>
          <p:cNvSpPr>
            <a:spLocks noGrp="1"/>
          </p:cNvSpPr>
          <p:nvPr>
            <p:ph type="sldNum" sz="quarter" idx="4"/>
          </p:nvPr>
        </p:nvSpPr>
        <p:spPr>
          <a:xfrm>
            <a:off x="7027873" y="6497458"/>
            <a:ext cx="2133600" cy="365125"/>
          </a:xfrm>
          <a:prstGeom prst="rect">
            <a:avLst/>
          </a:prstGeom>
        </p:spPr>
        <p:txBody>
          <a:bodyPr vert="horz" lIns="91440" tIns="45720" rIns="91440" bIns="45720" rtlCol="0" anchor="ctr"/>
          <a:lstStyle>
            <a:lvl1pPr algn="r">
              <a:defRPr sz="1200">
                <a:solidFill>
                  <a:schemeClr val="tx1">
                    <a:tint val="75000"/>
                  </a:schemeClr>
                </a:solidFill>
                <a:ea typeface="ヒラギノ角ゴ Pro W3"/>
              </a:defRPr>
            </a:lvl1pPr>
          </a:lstStyle>
          <a:p>
            <a:fld id="{24615F99-14E9-8F4F-88B3-64F29442BFCC}"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ヒラギノ角ゴ Pro W3"/>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ヒラギノ角ゴ Pro W3"/>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ヒラギノ角ゴ Pro W3"/>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ヒラギノ角ゴ Pro W3"/>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ヒラギノ角ゴ Pro W3"/>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ヒラギノ角ゴ Pro W3"/>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ヒラギノ角ゴ Pro W3"/>
              </a:defRPr>
            </a:lvl1pPr>
          </a:lstStyle>
          <a:p>
            <a:fld id="{47C516EA-54C6-9141-99B7-43319E95E637}" type="datetimeFigureOut">
              <a:rPr lang="ja-JP" altLang="en-US" smtClean="0"/>
              <a:pPr/>
              <a:t>12/10/10</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ヒラギノ角ゴ Pro W3"/>
              </a:defRPr>
            </a:lvl1pPr>
          </a:lstStyle>
          <a:p>
            <a:endParaRPr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ヒラギノ角ゴ Pro W3"/>
              </a:defRPr>
            </a:lvl1pPr>
          </a:lstStyle>
          <a:p>
            <a:fld id="{3B5FE610-E9CB-4544-83F3-A28EB0EDB481}"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kumimoji="1" sz="4400" kern="1200">
          <a:solidFill>
            <a:schemeClr val="tx1"/>
          </a:solidFill>
          <a:latin typeface="+mj-lt"/>
          <a:ea typeface="ヒラギノ角ゴ Pro W3"/>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ヒラギノ角ゴ Pro W3"/>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ヒラギノ角ゴ Pro W3"/>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ヒラギノ角ゴ Pro W3"/>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ヒラギノ角ゴ Pro W3"/>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ヒラギノ角ゴ Pro W3"/>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Microsoft_Excel_97_-_2004_______1.xls"/><Relationship Id="rId5"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 Id="rId3" Type="http://schemas.openxmlformats.org/officeDocument/2006/relationships/image" Target="../media/image24.gif"/></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 Id="rId3" Type="http://schemas.openxmlformats.org/officeDocument/2006/relationships/image" Target="../media/image3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7.xml"/><Relationship Id="rId3"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4320" y="1178802"/>
            <a:ext cx="8305200" cy="2102400"/>
          </a:xfrm>
          <a:solidFill>
            <a:srgbClr val="0000FF"/>
          </a:solidFill>
        </p:spPr>
        <p:txBody>
          <a:bodyPr lIns="180000" tIns="234000" rIns="180000" bIns="234000">
            <a:noAutofit/>
          </a:bodyPr>
          <a:lstStyle/>
          <a:p>
            <a:pPr>
              <a:spcAft>
                <a:spcPts val="1800"/>
              </a:spcAft>
            </a:pPr>
            <a:r>
              <a:rPr lang="en-US" altLang="ja-JP" sz="3600" dirty="0" smtClean="0">
                <a:solidFill>
                  <a:schemeClr val="bg1"/>
                </a:solidFill>
                <a:latin typeface="Helvetica"/>
                <a:cs typeface="Helvetica"/>
              </a:rPr>
              <a:t>Charge Exchange Spectroscopy of</a:t>
            </a:r>
            <a:br>
              <a:rPr lang="en-US" altLang="ja-JP" sz="3600" dirty="0" smtClean="0">
                <a:solidFill>
                  <a:schemeClr val="bg1"/>
                </a:solidFill>
                <a:latin typeface="Helvetica"/>
                <a:cs typeface="Helvetica"/>
              </a:rPr>
            </a:br>
            <a:r>
              <a:rPr lang="en-US" altLang="ja-JP" sz="3600" dirty="0" smtClean="0">
                <a:solidFill>
                  <a:schemeClr val="bg1"/>
                </a:solidFill>
                <a:latin typeface="Helvetica"/>
                <a:cs typeface="Helvetica"/>
              </a:rPr>
              <a:t>Multiply Charged Ions of </a:t>
            </a:r>
            <a:r>
              <a:rPr lang="en-US" altLang="ja-JP" sz="3600" dirty="0" smtClean="0">
                <a:solidFill>
                  <a:srgbClr val="FFFF00"/>
                </a:solidFill>
                <a:latin typeface="Helvetica"/>
                <a:cs typeface="Helvetica"/>
              </a:rPr>
              <a:t>Industrial</a:t>
            </a:r>
            <a:r>
              <a:rPr lang="en-US" altLang="ja-JP" sz="3600" dirty="0" smtClean="0">
                <a:solidFill>
                  <a:schemeClr val="bg1"/>
                </a:solidFill>
                <a:latin typeface="Helvetica"/>
                <a:cs typeface="Helvetica"/>
              </a:rPr>
              <a:t> and</a:t>
            </a:r>
            <a:br>
              <a:rPr lang="en-US" altLang="ja-JP" sz="3600" dirty="0" smtClean="0">
                <a:solidFill>
                  <a:schemeClr val="bg1"/>
                </a:solidFill>
                <a:latin typeface="Helvetica"/>
                <a:cs typeface="Helvetica"/>
              </a:rPr>
            </a:br>
            <a:r>
              <a:rPr lang="en-US" altLang="ja-JP" sz="3600" dirty="0" smtClean="0">
                <a:solidFill>
                  <a:srgbClr val="FFFF00"/>
                </a:solidFill>
                <a:latin typeface="Helvetica"/>
                <a:cs typeface="Helvetica"/>
              </a:rPr>
              <a:t>Astrophysical</a:t>
            </a:r>
            <a:r>
              <a:rPr lang="en-US" altLang="ja-JP" sz="3600" dirty="0" smtClean="0">
                <a:solidFill>
                  <a:schemeClr val="bg1"/>
                </a:solidFill>
                <a:latin typeface="Helvetica"/>
                <a:cs typeface="Helvetica"/>
              </a:rPr>
              <a:t> Interest</a:t>
            </a:r>
            <a:endParaRPr lang="ja-JP" altLang="en-US" sz="3600" dirty="0">
              <a:solidFill>
                <a:schemeClr val="bg1"/>
              </a:solidFill>
              <a:latin typeface="ヒラギノ角ゴ Pro W3"/>
              <a:ea typeface="ヒラギノ角ゴ Pro W3"/>
              <a:cs typeface="ヒラギノ角ゴ Pro W3"/>
            </a:endParaRPr>
          </a:p>
        </p:txBody>
      </p:sp>
      <p:sp>
        <p:nvSpPr>
          <p:cNvPr id="3" name="サブタイトル 2"/>
          <p:cNvSpPr>
            <a:spLocks noGrp="1"/>
          </p:cNvSpPr>
          <p:nvPr>
            <p:ph type="subTitle" idx="1"/>
          </p:nvPr>
        </p:nvSpPr>
        <p:spPr>
          <a:xfrm>
            <a:off x="174450" y="4208948"/>
            <a:ext cx="8747032" cy="1695849"/>
          </a:xfrm>
        </p:spPr>
        <p:txBody>
          <a:bodyPr wrap="square">
            <a:spAutoFit/>
          </a:bodyPr>
          <a:lstStyle/>
          <a:p>
            <a:pPr>
              <a:spcAft>
                <a:spcPts val="600"/>
              </a:spcAft>
            </a:pPr>
            <a:r>
              <a:rPr lang="en-US" altLang="ja-JP" dirty="0" smtClean="0">
                <a:solidFill>
                  <a:srgbClr val="FF0000"/>
                </a:solidFill>
                <a:latin typeface="Helvetica"/>
                <a:cs typeface="Helvetica"/>
              </a:rPr>
              <a:t>Hajime TANUMA</a:t>
            </a:r>
            <a:endParaRPr lang="en-US" altLang="ja-JP" dirty="0" smtClean="0">
              <a:solidFill>
                <a:srgbClr val="FF0000"/>
              </a:solidFill>
              <a:latin typeface="ヒラギノ角ゴ Pro W3"/>
              <a:ea typeface="ヒラギノ角ゴ Pro W3"/>
              <a:cs typeface="ヒラギノ角ゴ Pro W3"/>
            </a:endParaRPr>
          </a:p>
          <a:p>
            <a:r>
              <a:rPr lang="en-US" altLang="ja-JP" sz="2800" dirty="0" smtClean="0">
                <a:solidFill>
                  <a:srgbClr val="0000FF"/>
                </a:solidFill>
                <a:latin typeface="Helvetica"/>
                <a:cs typeface="Helvetica"/>
              </a:rPr>
              <a:t>Department of Physics</a:t>
            </a:r>
            <a:endParaRPr lang="en-US" altLang="ja-JP" sz="2800" dirty="0">
              <a:solidFill>
                <a:srgbClr val="0000FF"/>
              </a:solidFill>
              <a:latin typeface="Helvetica"/>
              <a:cs typeface="Helvetica"/>
            </a:endParaRPr>
          </a:p>
          <a:p>
            <a:r>
              <a:rPr lang="en-US" altLang="ja-JP" sz="2800" dirty="0" smtClean="0">
                <a:solidFill>
                  <a:srgbClr val="0000FF"/>
                </a:solidFill>
                <a:latin typeface="Helvetica"/>
                <a:cs typeface="Helvetica"/>
              </a:rPr>
              <a:t>Tokyo Metropolitan University</a:t>
            </a:r>
            <a:endParaRPr lang="ja-JP" altLang="en-US" sz="2800" dirty="0">
              <a:solidFill>
                <a:srgbClr val="0000FF"/>
              </a:solidFill>
              <a:latin typeface="ヒラギノ角ゴ Pro W3"/>
              <a:ea typeface="ヒラギノ角ゴ Pro W3"/>
              <a:cs typeface="ヒラギノ角ゴ Pro W3"/>
            </a:endParaRPr>
          </a:p>
        </p:txBody>
      </p:sp>
      <p:sp>
        <p:nvSpPr>
          <p:cNvPr id="5" name="テキスト ボックス 4"/>
          <p:cNvSpPr txBox="1"/>
          <p:nvPr/>
        </p:nvSpPr>
        <p:spPr>
          <a:xfrm>
            <a:off x="6400558" y="31223"/>
            <a:ext cx="2723823" cy="646331"/>
          </a:xfrm>
          <a:prstGeom prst="rect">
            <a:avLst/>
          </a:prstGeom>
          <a:noFill/>
        </p:spPr>
        <p:txBody>
          <a:bodyPr wrap="none" rtlCol="0">
            <a:spAutoFit/>
          </a:bodyPr>
          <a:lstStyle/>
          <a:p>
            <a:pPr algn="r"/>
            <a:r>
              <a:rPr lang="en-US" altLang="ja-JP" dirty="0" smtClean="0">
                <a:latin typeface="ヒラギノ角ゴ Pro W3"/>
                <a:ea typeface="ヒラギノ角ゴ Pro W3"/>
                <a:cs typeface="ヒラギノ角ゴ Pro W3"/>
              </a:rPr>
              <a:t>3rd October, 2012 </a:t>
            </a:r>
          </a:p>
          <a:p>
            <a:pPr algn="r"/>
            <a:r>
              <a:rPr lang="en-US" altLang="ja-JP" dirty="0" smtClean="0">
                <a:latin typeface="ヒラギノ角ゴ Pro W3"/>
                <a:ea typeface="ヒラギノ角ゴ Pro W3"/>
                <a:cs typeface="ヒラギノ角ゴ Pro W3"/>
              </a:rPr>
              <a:t>ICAMDATA, NIST, USA </a:t>
            </a:r>
            <a:endParaRPr kumimoji="1" lang="en-US" altLang="ja-JP" dirty="0" smtClean="0">
              <a:latin typeface="ヒラギノ角ゴ Pro W3"/>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e_target_q=8-1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382588"/>
            <a:ext cx="3684588" cy="6472237"/>
          </a:xfrm>
          <a:prstGeom prst="rect">
            <a:avLst/>
          </a:prstGeom>
          <a:noFill/>
          <a:extLst>
            <a:ext uri="{909E8E84-426E-40dd-AFC4-6F175D3DCCD1}">
              <a14:hiddenFill xmlns:a14="http://schemas.microsoft.com/office/drawing/2010/main">
                <a:solidFill>
                  <a:srgbClr val="FFFFFF"/>
                </a:solidFill>
              </a14:hiddenFill>
            </a:ext>
          </a:extLst>
        </p:spPr>
      </p:pic>
      <p:pic>
        <p:nvPicPr>
          <p:cNvPr id="56323" name="Picture 3" descr="Xe_target_q=7-1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26013" y="382588"/>
            <a:ext cx="3684587" cy="6475412"/>
          </a:xfrm>
          <a:prstGeom prst="rect">
            <a:avLst/>
          </a:prstGeom>
          <a:noFill/>
          <a:extLst>
            <a:ext uri="{909E8E84-426E-40dd-AFC4-6F175D3DCCD1}">
              <a14:hiddenFill xmlns:a14="http://schemas.microsoft.com/office/drawing/2010/main">
                <a:solidFill>
                  <a:srgbClr val="FFFFFF"/>
                </a:solidFill>
              </a14:hiddenFill>
            </a:ext>
          </a:extLst>
        </p:spPr>
      </p:pic>
      <p:sp>
        <p:nvSpPr>
          <p:cNvPr id="56324" name="Text Box 4"/>
          <p:cNvSpPr txBox="1">
            <a:spLocks noChangeArrowheads="1"/>
          </p:cNvSpPr>
          <p:nvPr/>
        </p:nvSpPr>
        <p:spPr bwMode="auto">
          <a:xfrm>
            <a:off x="1471613" y="-50800"/>
            <a:ext cx="2133918"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800" dirty="0">
                <a:latin typeface="Impact" charset="0"/>
                <a:ea typeface="ヒラギノ角ゴ Pro W3"/>
              </a:rPr>
              <a:t>He gas target</a:t>
            </a:r>
            <a:endParaRPr lang="en-US" altLang="ja-JP" sz="2800" dirty="0">
              <a:ea typeface="ヒラギノ角ゴ Pro W3"/>
            </a:endParaRPr>
          </a:p>
        </p:txBody>
      </p:sp>
      <p:sp>
        <p:nvSpPr>
          <p:cNvPr id="56325" name="Text Box 5"/>
          <p:cNvSpPr txBox="1">
            <a:spLocks noChangeArrowheads="1"/>
          </p:cNvSpPr>
          <p:nvPr/>
        </p:nvSpPr>
        <p:spPr bwMode="auto">
          <a:xfrm>
            <a:off x="5867400" y="-50800"/>
            <a:ext cx="2121093"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800" dirty="0" err="1">
                <a:latin typeface="Impact" charset="0"/>
                <a:ea typeface="ヒラギノ角ゴ Pro W3"/>
              </a:rPr>
              <a:t>Xe</a:t>
            </a:r>
            <a:r>
              <a:rPr lang="en-US" altLang="ja-JP" sz="2800" dirty="0">
                <a:latin typeface="Impact" charset="0"/>
                <a:ea typeface="ヒラギノ角ゴ Pro W3"/>
              </a:rPr>
              <a:t> gas target</a:t>
            </a:r>
            <a:endParaRPr lang="en-US" altLang="ja-JP" sz="2800" dirty="0">
              <a:ea typeface="ヒラギノ角ゴ Pro W3"/>
            </a:endParaRPr>
          </a:p>
        </p:txBody>
      </p:sp>
      <p:sp>
        <p:nvSpPr>
          <p:cNvPr id="56342" name="Text Box 22"/>
          <p:cNvSpPr txBox="1">
            <a:spLocks noChangeArrowheads="1"/>
          </p:cNvSpPr>
          <p:nvPr/>
        </p:nvSpPr>
        <p:spPr bwMode="auto">
          <a:xfrm rot="-5400000">
            <a:off x="3194151" y="3168135"/>
            <a:ext cx="2736647" cy="36933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r>
              <a:rPr lang="en-US" altLang="ja-JP" b="1" dirty="0">
                <a:latin typeface="Helvetica" charset="0"/>
                <a:ea typeface="ヒラギノ角ゴ Pro W3"/>
              </a:rPr>
              <a:t>Emission of (q-1)+ ions</a:t>
            </a:r>
          </a:p>
        </p:txBody>
      </p:sp>
      <p:sp>
        <p:nvSpPr>
          <p:cNvPr id="20"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10</a:t>
            </a:fld>
            <a:endParaRPr lang="ja-JP" altLang="en-US" dirty="0"/>
          </a:p>
        </p:txBody>
      </p:sp>
    </p:spTree>
    <p:extLst>
      <p:ext uri="{BB962C8B-B14F-4D97-AF65-F5344CB8AC3E}">
        <p14:creationId xmlns:p14="http://schemas.microsoft.com/office/powerpoint/2010/main" val="41990111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Xe7+_R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6875" y="1309688"/>
            <a:ext cx="8442325" cy="5243512"/>
          </a:xfrm>
          <a:prstGeom prst="rect">
            <a:avLst/>
          </a:prstGeom>
          <a:noFill/>
          <a:extLst>
            <a:ext uri="{909E8E84-426E-40dd-AFC4-6F175D3DCCD1}">
              <a14:hiddenFill xmlns:a14="http://schemas.microsoft.com/office/drawing/2010/main">
                <a:solidFill>
                  <a:srgbClr val="FFFFFF"/>
                </a:solidFill>
              </a14:hiddenFill>
            </a:ext>
          </a:extLst>
        </p:spPr>
      </p:pic>
      <p:pic>
        <p:nvPicPr>
          <p:cNvPr id="44035" name="Picture 3" descr="Xe7+_Rg_line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50900" y="1314450"/>
            <a:ext cx="7859713" cy="4616450"/>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Saloman_Xe_VII"/>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54075" y="533400"/>
            <a:ext cx="7845425" cy="481013"/>
          </a:xfrm>
          <a:prstGeom prst="rect">
            <a:avLst/>
          </a:prstGeom>
          <a:noFill/>
          <a:extLst>
            <a:ext uri="{909E8E84-426E-40dd-AFC4-6F175D3DCCD1}">
              <a14:hiddenFill xmlns:a14="http://schemas.microsoft.com/office/drawing/2010/main">
                <a:solidFill>
                  <a:srgbClr val="FFFFFF"/>
                </a:solidFill>
              </a14:hiddenFill>
            </a:ext>
          </a:extLst>
        </p:spPr>
      </p:pic>
      <p:sp>
        <p:nvSpPr>
          <p:cNvPr id="44037" name="Text Box 5"/>
          <p:cNvSpPr txBox="1">
            <a:spLocks noChangeArrowheads="1"/>
          </p:cNvSpPr>
          <p:nvPr/>
        </p:nvSpPr>
        <p:spPr bwMode="auto">
          <a:xfrm>
            <a:off x="1447800" y="3478213"/>
            <a:ext cx="902811" cy="487959"/>
          </a:xfrm>
          <a:prstGeom prst="rect">
            <a:avLst/>
          </a:prstGeom>
          <a:solidFill>
            <a:srgbClr val="FF0000"/>
          </a:solidFill>
          <a:ln>
            <a:noFill/>
          </a:ln>
          <a:effectLst>
            <a:outerShdw blurRad="63500" dist="38099" dir="2700000" algn="ctr" rotWithShape="0">
              <a:srgbClr val="000000">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bIns="10800">
            <a:spAutoFit/>
          </a:bodyPr>
          <a:lstStyle/>
          <a:p>
            <a:r>
              <a:rPr lang="en-US" altLang="ja-JP" sz="2800" b="1" dirty="0">
                <a:solidFill>
                  <a:srgbClr val="FFFFFF"/>
                </a:solidFill>
                <a:latin typeface="Helvetica" charset="0"/>
                <a:ea typeface="ヒラギノ角ゴ Pro W3"/>
                <a:cs typeface="ヒラギノ角ゴ Pro W3"/>
              </a:rPr>
              <a:t>Xe</a:t>
            </a:r>
            <a:r>
              <a:rPr lang="en-US" altLang="ja-JP" sz="2800" b="1" baseline="30000" dirty="0">
                <a:solidFill>
                  <a:srgbClr val="FFFFFF"/>
                </a:solidFill>
                <a:latin typeface="Helvetica" charset="0"/>
                <a:ea typeface="ヒラギノ角ゴ Pro W3"/>
                <a:cs typeface="ヒラギノ角ゴ Pro W3"/>
              </a:rPr>
              <a:t>6+</a:t>
            </a:r>
            <a:endParaRPr lang="en-US" altLang="ja-JP" sz="3200" dirty="0">
              <a:solidFill>
                <a:srgbClr val="FFFFFF"/>
              </a:solidFill>
              <a:latin typeface="Helvetica" charset="0"/>
              <a:ea typeface="ヒラギノ角ゴ Pro W3"/>
              <a:cs typeface="ヒラギノ角ゴ Pro W3"/>
            </a:endParaRPr>
          </a:p>
        </p:txBody>
      </p:sp>
      <p:sp>
        <p:nvSpPr>
          <p:cNvPr id="6"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11</a:t>
            </a:fld>
            <a:endParaRPr lang="ja-JP" altLang="en-US" dirty="0"/>
          </a:p>
        </p:txBody>
      </p:sp>
    </p:spTree>
    <p:custDataLst>
      <p:tags r:id="rId1"/>
    </p:custDataLst>
    <p:extLst>
      <p:ext uri="{BB962C8B-B14F-4D97-AF65-F5344CB8AC3E}">
        <p14:creationId xmlns:p14="http://schemas.microsoft.com/office/powerpoint/2010/main" val="40650936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1676400"/>
            <a:ext cx="8637588"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6083" name="Text Box 3"/>
          <p:cNvSpPr txBox="1">
            <a:spLocks noChangeArrowheads="1"/>
          </p:cNvSpPr>
          <p:nvPr/>
        </p:nvSpPr>
        <p:spPr bwMode="auto">
          <a:xfrm>
            <a:off x="609600" y="395288"/>
            <a:ext cx="7967663"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800" b="1" dirty="0">
                <a:solidFill>
                  <a:srgbClr val="0000FF"/>
                </a:solidFill>
                <a:latin typeface="Helvetica"/>
                <a:ea typeface="ヒラギノ角ゴ Pro W3"/>
                <a:cs typeface="Helvetica"/>
              </a:rPr>
              <a:t>Emission lines of </a:t>
            </a:r>
            <a:r>
              <a:rPr lang="en-US" altLang="ja-JP" sz="2800" b="1" dirty="0">
                <a:solidFill>
                  <a:srgbClr val="FF0000"/>
                </a:solidFill>
                <a:latin typeface="Helvetica"/>
                <a:ea typeface="ヒラギノ角ゴ Pro W3"/>
                <a:cs typeface="Helvetica"/>
              </a:rPr>
              <a:t>Xe</a:t>
            </a:r>
            <a:r>
              <a:rPr lang="en-US" altLang="ja-JP" sz="2800" b="1" baseline="30000" dirty="0">
                <a:solidFill>
                  <a:srgbClr val="FF0000"/>
                </a:solidFill>
                <a:latin typeface="Helvetica"/>
                <a:ea typeface="ヒラギノ角ゴ Pro W3"/>
                <a:cs typeface="Helvetica"/>
              </a:rPr>
              <a:t>6+</a:t>
            </a:r>
            <a:r>
              <a:rPr lang="en-US" altLang="ja-JP" sz="2800" b="1" dirty="0">
                <a:solidFill>
                  <a:srgbClr val="0000FF"/>
                </a:solidFill>
                <a:latin typeface="Helvetica"/>
                <a:ea typeface="ヒラギノ角ゴ Pro W3"/>
                <a:cs typeface="Helvetica"/>
              </a:rPr>
              <a:t> in the </a:t>
            </a:r>
            <a:r>
              <a:rPr lang="en-US" altLang="ja-JP" sz="2800" b="1" dirty="0" err="1" smtClean="0">
                <a:solidFill>
                  <a:srgbClr val="0000FF"/>
                </a:solidFill>
                <a:latin typeface="Helvetica"/>
                <a:ea typeface="ヒラギノ角ゴ Pro W3"/>
                <a:cs typeface="Helvetica"/>
              </a:rPr>
              <a:t>Saloman’s</a:t>
            </a:r>
            <a:r>
              <a:rPr lang="en-US" altLang="ja-JP" sz="2800" b="1" dirty="0" smtClean="0">
                <a:solidFill>
                  <a:srgbClr val="0000FF"/>
                </a:solidFill>
                <a:latin typeface="Helvetica"/>
                <a:ea typeface="ヒラギノ角ゴ Pro W3"/>
                <a:cs typeface="Helvetica"/>
              </a:rPr>
              <a:t> </a:t>
            </a:r>
            <a:r>
              <a:rPr lang="en-US" altLang="ja-JP" sz="2800" b="1" dirty="0">
                <a:solidFill>
                  <a:srgbClr val="0000FF"/>
                </a:solidFill>
                <a:latin typeface="Helvetica"/>
                <a:ea typeface="ヒラギノ角ゴ Pro W3"/>
                <a:cs typeface="Helvetica"/>
              </a:rPr>
              <a:t>report</a:t>
            </a:r>
            <a:endParaRPr lang="en-US" altLang="ja-JP" dirty="0">
              <a:solidFill>
                <a:srgbClr val="0000FF"/>
              </a:solidFill>
              <a:latin typeface="Helvetica"/>
              <a:ea typeface="ヒラギノ角ゴ Pro W3"/>
              <a:cs typeface="Helvetica"/>
            </a:endParaRPr>
          </a:p>
        </p:txBody>
      </p:sp>
      <p:sp>
        <p:nvSpPr>
          <p:cNvPr id="46084" name="Text Box 4"/>
          <p:cNvSpPr txBox="1">
            <a:spLocks noChangeArrowheads="1"/>
          </p:cNvSpPr>
          <p:nvPr/>
        </p:nvSpPr>
        <p:spPr bwMode="auto">
          <a:xfrm>
            <a:off x="2452688" y="4930775"/>
            <a:ext cx="4176712" cy="120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lnSpc>
                <a:spcPct val="130000"/>
              </a:lnSpc>
            </a:pPr>
            <a:r>
              <a:rPr lang="en-US" altLang="ja-JP" sz="2800" b="1" dirty="0">
                <a:latin typeface="Helvetica" charset="0"/>
                <a:ea typeface="ヒラギノ角ゴ Pro W3"/>
                <a:cs typeface="ヒラギノ角ゴ Pro W3"/>
              </a:rPr>
              <a:t>only </a:t>
            </a:r>
            <a:r>
              <a:rPr lang="en-US" altLang="ja-JP" sz="2800" b="1" dirty="0">
                <a:solidFill>
                  <a:srgbClr val="FF0000"/>
                </a:solidFill>
                <a:latin typeface="Helvetica" charset="0"/>
                <a:ea typeface="ヒラギノ角ゴ Pro W3"/>
                <a:cs typeface="ヒラギノ角ゴ Pro W3"/>
              </a:rPr>
              <a:t>9</a:t>
            </a:r>
            <a:r>
              <a:rPr lang="en-US" altLang="ja-JP" sz="2800" b="1" dirty="0">
                <a:latin typeface="Helvetica" charset="0"/>
                <a:ea typeface="ヒラギノ角ゴ Pro W3"/>
                <a:cs typeface="ヒラギノ角ゴ Pro W3"/>
              </a:rPr>
              <a:t> lines in 6 - 24 nm</a:t>
            </a:r>
          </a:p>
          <a:p>
            <a:pPr algn="ctr">
              <a:lnSpc>
                <a:spcPct val="130000"/>
              </a:lnSpc>
            </a:pPr>
            <a:r>
              <a:rPr lang="en-US" altLang="ja-JP" sz="2800" b="1" dirty="0">
                <a:latin typeface="Helvetica" charset="0"/>
                <a:ea typeface="ヒラギノ角ゴ Pro W3"/>
                <a:cs typeface="ヒラギノ角ゴ Pro W3"/>
              </a:rPr>
              <a:t>( total 131 lines )</a:t>
            </a:r>
          </a:p>
        </p:txBody>
      </p:sp>
      <p:sp>
        <p:nvSpPr>
          <p:cNvPr id="5"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12</a:t>
            </a:fld>
            <a:endParaRPr lang="ja-JP" altLang="en-US" dirty="0"/>
          </a:p>
        </p:txBody>
      </p:sp>
    </p:spTree>
    <p:extLst>
      <p:ext uri="{BB962C8B-B14F-4D97-AF65-F5344CB8AC3E}">
        <p14:creationId xmlns:p14="http://schemas.microsoft.com/office/powerpoint/2010/main" val="9010295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30338" y="914400"/>
            <a:ext cx="6265862"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8131" name="Text Box 3"/>
          <p:cNvSpPr txBox="1">
            <a:spLocks noChangeArrowheads="1"/>
          </p:cNvSpPr>
          <p:nvPr/>
        </p:nvSpPr>
        <p:spPr bwMode="auto">
          <a:xfrm>
            <a:off x="609600" y="304800"/>
            <a:ext cx="7770813"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800" b="1" dirty="0">
                <a:solidFill>
                  <a:srgbClr val="0000FF"/>
                </a:solidFill>
                <a:latin typeface="Helvetica"/>
                <a:ea typeface="ヒラギノ角ゴ Pro W3"/>
                <a:cs typeface="Helvetica"/>
              </a:rPr>
              <a:t>Energy levels of </a:t>
            </a:r>
            <a:r>
              <a:rPr lang="en-US" altLang="ja-JP" sz="2800" b="1" dirty="0">
                <a:solidFill>
                  <a:srgbClr val="FF0000"/>
                </a:solidFill>
                <a:latin typeface="Helvetica"/>
                <a:ea typeface="ヒラギノ角ゴ Pro W3"/>
                <a:cs typeface="Helvetica"/>
              </a:rPr>
              <a:t>Xe</a:t>
            </a:r>
            <a:r>
              <a:rPr lang="en-US" altLang="ja-JP" sz="2800" b="1" baseline="30000" dirty="0">
                <a:solidFill>
                  <a:srgbClr val="FF0000"/>
                </a:solidFill>
                <a:latin typeface="Helvetica"/>
                <a:ea typeface="ヒラギノ角ゴ Pro W3"/>
                <a:cs typeface="Helvetica"/>
              </a:rPr>
              <a:t>6+</a:t>
            </a:r>
            <a:r>
              <a:rPr lang="en-US" altLang="ja-JP" sz="2800" b="1" dirty="0">
                <a:solidFill>
                  <a:srgbClr val="0000FF"/>
                </a:solidFill>
                <a:latin typeface="Helvetica"/>
                <a:ea typeface="ヒラギノ角ゴ Pro W3"/>
                <a:cs typeface="Helvetica"/>
              </a:rPr>
              <a:t> in the </a:t>
            </a:r>
            <a:r>
              <a:rPr lang="en-US" altLang="ja-JP" sz="2800" b="1" dirty="0" err="1" smtClean="0">
                <a:solidFill>
                  <a:srgbClr val="0000FF"/>
                </a:solidFill>
                <a:latin typeface="Helvetica"/>
                <a:ea typeface="ヒラギノ角ゴ Pro W3"/>
                <a:cs typeface="Helvetica"/>
              </a:rPr>
              <a:t>Saloman’s</a:t>
            </a:r>
            <a:r>
              <a:rPr lang="en-US" altLang="ja-JP" sz="2800" b="1" dirty="0" smtClean="0">
                <a:solidFill>
                  <a:srgbClr val="0000FF"/>
                </a:solidFill>
                <a:latin typeface="Helvetica"/>
                <a:ea typeface="ヒラギノ角ゴ Pro W3"/>
                <a:cs typeface="Helvetica"/>
              </a:rPr>
              <a:t> </a:t>
            </a:r>
            <a:r>
              <a:rPr lang="en-US" altLang="ja-JP" sz="2800" b="1" dirty="0">
                <a:solidFill>
                  <a:srgbClr val="0000FF"/>
                </a:solidFill>
                <a:latin typeface="Helvetica"/>
                <a:ea typeface="ヒラギノ角ゴ Pro W3"/>
                <a:cs typeface="Helvetica"/>
              </a:rPr>
              <a:t>report</a:t>
            </a:r>
            <a:endParaRPr lang="en-US" altLang="ja-JP" dirty="0">
              <a:solidFill>
                <a:srgbClr val="0000FF"/>
              </a:solidFill>
              <a:latin typeface="Helvetica"/>
              <a:ea typeface="ヒラギノ角ゴ Pro W3"/>
              <a:cs typeface="Helvetica"/>
            </a:endParaRPr>
          </a:p>
        </p:txBody>
      </p:sp>
      <p:sp>
        <p:nvSpPr>
          <p:cNvPr id="48132" name="Text Box 4"/>
          <p:cNvSpPr txBox="1">
            <a:spLocks noChangeArrowheads="1"/>
          </p:cNvSpPr>
          <p:nvPr/>
        </p:nvSpPr>
        <p:spPr bwMode="auto">
          <a:xfrm>
            <a:off x="1874838" y="5943600"/>
            <a:ext cx="5440362"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800" b="1" dirty="0">
                <a:solidFill>
                  <a:srgbClr val="FF0000"/>
                </a:solidFill>
                <a:latin typeface="Helvetica" charset="0"/>
                <a:ea typeface="ヒラギノ角ゴ Pro W3"/>
                <a:cs typeface="ヒラギノ角ゴ Pro W3"/>
              </a:rPr>
              <a:t>72</a:t>
            </a:r>
            <a:r>
              <a:rPr lang="en-US" altLang="ja-JP" sz="2800" b="1" dirty="0">
                <a:latin typeface="Helvetica" charset="0"/>
                <a:ea typeface="ヒラギノ角ゴ Pro W3"/>
                <a:cs typeface="ヒラギノ角ゴ Pro W3"/>
              </a:rPr>
              <a:t> levels give </a:t>
            </a:r>
            <a:r>
              <a:rPr lang="en-US" altLang="ja-JP" sz="2800" b="1" baseline="-25000" dirty="0">
                <a:latin typeface="Helvetica" charset="0"/>
                <a:ea typeface="ヒラギノ角ゴ Pro W3"/>
                <a:cs typeface="ヒラギノ角ゴ Pro W3"/>
              </a:rPr>
              <a:t>72</a:t>
            </a:r>
            <a:r>
              <a:rPr lang="en-US" altLang="ja-JP" sz="2800" b="1" dirty="0">
                <a:latin typeface="Helvetica" charset="0"/>
                <a:ea typeface="ヒラギノ角ゴ Pro W3"/>
                <a:cs typeface="ヒラギノ角ゴ Pro W3"/>
              </a:rPr>
              <a:t>C</a:t>
            </a:r>
            <a:r>
              <a:rPr lang="en-US" altLang="ja-JP" sz="2800" b="1" baseline="-25000" dirty="0">
                <a:latin typeface="Helvetica" charset="0"/>
                <a:ea typeface="ヒラギノ角ゴ Pro W3"/>
                <a:cs typeface="ヒラギノ角ゴ Pro W3"/>
              </a:rPr>
              <a:t>2</a:t>
            </a:r>
            <a:r>
              <a:rPr lang="en-US" altLang="ja-JP" sz="2800" b="1" dirty="0">
                <a:latin typeface="Helvetica" charset="0"/>
                <a:ea typeface="ヒラギノ角ゴ Pro W3"/>
                <a:cs typeface="ヒラギノ角ゴ Pro W3"/>
              </a:rPr>
              <a:t> = </a:t>
            </a:r>
            <a:r>
              <a:rPr lang="en-US" altLang="ja-JP" sz="2800" b="1" dirty="0">
                <a:solidFill>
                  <a:srgbClr val="FF0000"/>
                </a:solidFill>
                <a:latin typeface="Helvetica" charset="0"/>
                <a:ea typeface="ヒラギノ角ゴ Pro W3"/>
                <a:cs typeface="ヒラギノ角ゴ Pro W3"/>
              </a:rPr>
              <a:t>2556</a:t>
            </a:r>
            <a:r>
              <a:rPr lang="en-US" altLang="ja-JP" sz="2800" b="1" dirty="0">
                <a:latin typeface="Helvetica" charset="0"/>
                <a:ea typeface="ヒラギノ角ゴ Pro W3"/>
                <a:cs typeface="ヒラギノ角ゴ Pro W3"/>
              </a:rPr>
              <a:t> lines.</a:t>
            </a:r>
          </a:p>
        </p:txBody>
      </p:sp>
      <p:sp>
        <p:nvSpPr>
          <p:cNvPr id="5"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13</a:t>
            </a:fld>
            <a:endParaRPr lang="ja-JP" altLang="en-US" dirty="0"/>
          </a:p>
        </p:txBody>
      </p:sp>
    </p:spTree>
    <p:extLst>
      <p:ext uri="{BB962C8B-B14F-4D97-AF65-F5344CB8AC3E}">
        <p14:creationId xmlns:p14="http://schemas.microsoft.com/office/powerpoint/2010/main" val="28010093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219200" y="395288"/>
            <a:ext cx="6624638"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800" b="1" dirty="0">
                <a:solidFill>
                  <a:srgbClr val="0000FF"/>
                </a:solidFill>
                <a:latin typeface="Helvetica" charset="0"/>
                <a:ea typeface="ヒラギノ角ゴ Pro W3"/>
                <a:cs typeface="ヒラギノ角ゴ Pro W3"/>
              </a:rPr>
              <a:t>Identification of emission lines of </a:t>
            </a:r>
            <a:r>
              <a:rPr lang="en-US" altLang="ja-JP" sz="2800" b="1" dirty="0">
                <a:solidFill>
                  <a:srgbClr val="FF0000"/>
                </a:solidFill>
                <a:latin typeface="Helvetica" charset="0"/>
                <a:ea typeface="ヒラギノ角ゴ Pro W3"/>
                <a:cs typeface="ヒラギノ角ゴ Pro W3"/>
              </a:rPr>
              <a:t>Xe</a:t>
            </a:r>
            <a:r>
              <a:rPr lang="en-US" altLang="ja-JP" sz="2800" b="1" baseline="30000" dirty="0">
                <a:solidFill>
                  <a:srgbClr val="FF0000"/>
                </a:solidFill>
                <a:latin typeface="Helvetica" charset="0"/>
                <a:ea typeface="ヒラギノ角ゴ Pro W3"/>
                <a:cs typeface="ヒラギノ角ゴ Pro W3"/>
              </a:rPr>
              <a:t>6+</a:t>
            </a:r>
            <a:endParaRPr lang="en-US" altLang="ja-JP" dirty="0">
              <a:solidFill>
                <a:srgbClr val="0000FF"/>
              </a:solidFill>
              <a:latin typeface="Helvetica" charset="0"/>
              <a:ea typeface="ヒラギノ角ゴ Pro W3"/>
              <a:cs typeface="ヒラギノ角ゴ Pro W3"/>
            </a:endParaRPr>
          </a:p>
        </p:txBody>
      </p:sp>
      <p:sp>
        <p:nvSpPr>
          <p:cNvPr id="50179" name="Text Box 3"/>
          <p:cNvSpPr txBox="1">
            <a:spLocks noChangeArrowheads="1"/>
          </p:cNvSpPr>
          <p:nvPr/>
        </p:nvSpPr>
        <p:spPr bwMode="auto">
          <a:xfrm>
            <a:off x="2646406" y="5743508"/>
            <a:ext cx="3536746" cy="666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nSpc>
                <a:spcPct val="120000"/>
              </a:lnSpc>
            </a:pPr>
            <a:r>
              <a:rPr lang="en-US" altLang="ja-JP" sz="3200" b="1" dirty="0">
                <a:solidFill>
                  <a:srgbClr val="FF0000"/>
                </a:solidFill>
                <a:latin typeface="Helvetica" charset="0"/>
                <a:ea typeface="ヒラギノ角ゴ Pro W3"/>
                <a:cs typeface="ヒラギノ角ゴ Pro W3"/>
              </a:rPr>
              <a:t>4 new </a:t>
            </a:r>
            <a:r>
              <a:rPr lang="en-US" altLang="ja-JP" sz="3200" b="1" dirty="0" smtClean="0">
                <a:solidFill>
                  <a:srgbClr val="FF0000"/>
                </a:solidFill>
                <a:latin typeface="Helvetica" charset="0"/>
                <a:ea typeface="ヒラギノ角ゴ Pro W3"/>
                <a:cs typeface="ヒラギノ角ゴ Pro W3"/>
              </a:rPr>
              <a:t>transitions</a:t>
            </a:r>
            <a:endParaRPr lang="en-US" altLang="ja-JP" sz="3200" b="1" dirty="0">
              <a:solidFill>
                <a:srgbClr val="FF0000"/>
              </a:solidFill>
              <a:latin typeface="Helvetica" charset="0"/>
              <a:ea typeface="ヒラギノ角ゴ Pro W3"/>
              <a:cs typeface="ヒラギノ角ゴ Pro W3"/>
            </a:endParaRPr>
          </a:p>
        </p:txBody>
      </p:sp>
      <p:graphicFrame>
        <p:nvGraphicFramePr>
          <p:cNvPr id="50180" name="Object 4"/>
          <p:cNvGraphicFramePr>
            <a:graphicFrameLocks noChangeAspect="1"/>
          </p:cNvGraphicFramePr>
          <p:nvPr>
            <p:extLst>
              <p:ext uri="{D42A27DB-BD31-4B8C-83A1-F6EECF244321}">
                <p14:modId xmlns:p14="http://schemas.microsoft.com/office/powerpoint/2010/main" val="1327478250"/>
              </p:ext>
            </p:extLst>
          </p:nvPr>
        </p:nvGraphicFramePr>
        <p:xfrm>
          <a:off x="277813" y="1311348"/>
          <a:ext cx="8637587" cy="3322638"/>
        </p:xfrm>
        <a:graphic>
          <a:graphicData uri="http://schemas.openxmlformats.org/presentationml/2006/ole">
            <mc:AlternateContent xmlns:mc="http://schemas.openxmlformats.org/markup-compatibility/2006">
              <mc:Choice xmlns:v="urn:schemas-microsoft-com:vml" Requires="v">
                <p:oleObj spid="_x0000_s152629" name="ワークシート" r:id="rId4" imgW="7823200" imgH="3009900" progId="Excel.Sheet.8">
                  <p:embed/>
                </p:oleObj>
              </mc:Choice>
              <mc:Fallback>
                <p:oleObj name="ワークシート" r:id="rId4" imgW="7823200" imgH="3009900" progId="Excel.Sheet.8">
                  <p:embed/>
                  <p:pic>
                    <p:nvPicPr>
                      <p:cNvPr id="0" name=""/>
                      <p:cNvPicPr>
                        <a:picLocks noChangeAspect="1" noChangeArrowheads="1"/>
                      </p:cNvPicPr>
                      <p:nvPr/>
                    </p:nvPicPr>
                    <p:blipFill>
                      <a:blip r:embed="rId5"/>
                      <a:srcRect/>
                      <a:stretch>
                        <a:fillRect/>
                      </a:stretch>
                    </p:blipFill>
                    <p:spPr bwMode="auto">
                      <a:xfrm>
                        <a:off x="277813" y="1311348"/>
                        <a:ext cx="8637587" cy="332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0181" name="Text Box 5"/>
          <p:cNvSpPr txBox="1">
            <a:spLocks noChangeArrowheads="1"/>
          </p:cNvSpPr>
          <p:nvPr/>
        </p:nvSpPr>
        <p:spPr bwMode="auto">
          <a:xfrm>
            <a:off x="277813" y="4918495"/>
            <a:ext cx="5545625"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800" b="1" dirty="0" smtClean="0">
                <a:latin typeface="Helvetica" charset="0"/>
                <a:ea typeface="ヒラギノ角ゴ Pro W3"/>
                <a:cs typeface="ヒラギノ角ゴ Pro W3"/>
              </a:rPr>
              <a:t>Ground State : Xe</a:t>
            </a:r>
            <a:r>
              <a:rPr lang="en-US" altLang="ja-JP" sz="2800" b="1" baseline="30000" dirty="0" smtClean="0">
                <a:latin typeface="Helvetica" charset="0"/>
                <a:ea typeface="ヒラギノ角ゴ Pro W3"/>
                <a:cs typeface="ヒラギノ角ゴ Pro W3"/>
              </a:rPr>
              <a:t>6</a:t>
            </a:r>
            <a:r>
              <a:rPr lang="en-US" altLang="ja-JP" sz="2800" b="1" baseline="30000" dirty="0">
                <a:latin typeface="Helvetica" charset="0"/>
                <a:ea typeface="ヒラギノ角ゴ Pro W3"/>
                <a:cs typeface="ヒラギノ角ゴ Pro W3"/>
              </a:rPr>
              <a:t>+</a:t>
            </a:r>
            <a:r>
              <a:rPr lang="en-US" altLang="ja-JP" sz="2800" b="1" dirty="0">
                <a:latin typeface="Helvetica" charset="0"/>
                <a:ea typeface="ヒラギノ角ゴ Pro W3"/>
                <a:cs typeface="ヒラギノ角ゴ Pro W3"/>
              </a:rPr>
              <a:t>  [Kr]4d</a:t>
            </a:r>
            <a:r>
              <a:rPr lang="en-US" altLang="ja-JP" sz="2800" b="1" baseline="30000" dirty="0">
                <a:latin typeface="Helvetica" charset="0"/>
                <a:ea typeface="ヒラギノ角ゴ Pro W3"/>
                <a:cs typeface="ヒラギノ角ゴ Pro W3"/>
              </a:rPr>
              <a:t>10</a:t>
            </a:r>
            <a:r>
              <a:rPr lang="en-US" altLang="ja-JP" sz="2800" b="1" dirty="0">
                <a:latin typeface="Helvetica" charset="0"/>
                <a:ea typeface="ヒラギノ角ゴ Pro W3"/>
                <a:cs typeface="ヒラギノ角ゴ Pro W3"/>
              </a:rPr>
              <a:t>5s</a:t>
            </a:r>
            <a:r>
              <a:rPr lang="en-US" altLang="ja-JP" sz="2800" b="1" baseline="30000" dirty="0">
                <a:latin typeface="Helvetica" charset="0"/>
                <a:ea typeface="ヒラギノ角ゴ Pro W3"/>
                <a:cs typeface="ヒラギノ角ゴ Pro W3"/>
              </a:rPr>
              <a:t>2</a:t>
            </a:r>
            <a:endParaRPr lang="en-US" altLang="ja-JP" sz="2800" dirty="0">
              <a:latin typeface="Helvetica" charset="0"/>
              <a:ea typeface="ヒラギノ角ゴ Pro W3"/>
              <a:cs typeface="ヒラギノ角ゴ Pro W3"/>
            </a:endParaRPr>
          </a:p>
        </p:txBody>
      </p:sp>
      <p:sp>
        <p:nvSpPr>
          <p:cNvPr id="6"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14</a:t>
            </a:fld>
            <a:endParaRPr lang="ja-JP" altLang="en-US" dirty="0"/>
          </a:p>
        </p:txBody>
      </p:sp>
    </p:spTree>
    <p:extLst>
      <p:ext uri="{BB962C8B-B14F-4D97-AF65-F5344CB8AC3E}">
        <p14:creationId xmlns:p14="http://schemas.microsoft.com/office/powerpoint/2010/main" val="16756871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25450" y="196483"/>
            <a:ext cx="8489950" cy="510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80000"/>
              </a:lnSpc>
            </a:pPr>
            <a:r>
              <a:rPr lang="en-US" altLang="ja-JP" sz="2800" b="1" dirty="0">
                <a:solidFill>
                  <a:srgbClr val="0000FF"/>
                </a:solidFill>
                <a:latin typeface="Helvetica" charset="0"/>
                <a:ea typeface="ヒラギノ角ゴ Pro W3"/>
              </a:rPr>
              <a:t>Summary of </a:t>
            </a:r>
            <a:r>
              <a:rPr lang="en-US" altLang="ja-JP" sz="2800" b="1" dirty="0" err="1">
                <a:solidFill>
                  <a:srgbClr val="0000FF"/>
                </a:solidFill>
                <a:latin typeface="Helvetica" charset="0"/>
                <a:ea typeface="ヒラギノ角ゴ Pro W3"/>
              </a:rPr>
              <a:t>Xe</a:t>
            </a:r>
            <a:r>
              <a:rPr lang="en-US" altLang="ja-JP" sz="2800" b="1" dirty="0">
                <a:solidFill>
                  <a:srgbClr val="0000FF"/>
                </a:solidFill>
                <a:latin typeface="Helvetica" charset="0"/>
                <a:ea typeface="ヒラギノ角ゴ Pro W3"/>
              </a:rPr>
              <a:t> spectra analysis :</a:t>
            </a:r>
            <a:endParaRPr lang="en-US" altLang="ja-JP" sz="2800" b="1" dirty="0">
              <a:latin typeface="Helvetica" charset="0"/>
              <a:ea typeface="ヒラギノ角ゴ Pro W3"/>
            </a:endParaRPr>
          </a:p>
          <a:p>
            <a:pPr>
              <a:lnSpc>
                <a:spcPct val="180000"/>
              </a:lnSpc>
            </a:pPr>
            <a:r>
              <a:rPr lang="en-US" altLang="ja-JP" sz="2800" b="1" dirty="0">
                <a:solidFill>
                  <a:srgbClr val="FF0000"/>
                </a:solidFill>
                <a:latin typeface="Helvetica" charset="0"/>
                <a:ea typeface="ヒラギノ角ゴ Pro W3"/>
              </a:rPr>
              <a:t>Xe</a:t>
            </a:r>
            <a:r>
              <a:rPr lang="en-US" altLang="ja-JP" sz="2800" b="1" baseline="30000" dirty="0">
                <a:solidFill>
                  <a:srgbClr val="FF0000"/>
                </a:solidFill>
                <a:latin typeface="Helvetica" charset="0"/>
                <a:ea typeface="ヒラギノ角ゴ Pro W3"/>
              </a:rPr>
              <a:t>6+</a:t>
            </a:r>
            <a:r>
              <a:rPr lang="en-US" altLang="ja-JP" sz="2800" b="1" dirty="0">
                <a:latin typeface="Helvetica" charset="0"/>
                <a:ea typeface="ヒラギノ角ゴ Pro W3"/>
              </a:rPr>
              <a:t>	: 4 lines, 	</a:t>
            </a:r>
            <a:r>
              <a:rPr lang="en-US" altLang="ja-JP" sz="2800" b="1" dirty="0">
                <a:solidFill>
                  <a:srgbClr val="FF0000"/>
                </a:solidFill>
                <a:latin typeface="Helvetica" charset="0"/>
                <a:ea typeface="ヒラギノ角ゴ Pro W3"/>
              </a:rPr>
              <a:t>4 new </a:t>
            </a:r>
            <a:r>
              <a:rPr lang="en-US" altLang="ja-JP" sz="2800" b="1" dirty="0" smtClean="0">
                <a:solidFill>
                  <a:srgbClr val="FF0000"/>
                </a:solidFill>
                <a:latin typeface="Helvetica" charset="0"/>
                <a:ea typeface="ヒラギノ角ゴ Pro W3"/>
              </a:rPr>
              <a:t>transitions</a:t>
            </a:r>
            <a:endParaRPr lang="en-US" altLang="ja-JP" sz="2800" b="1" dirty="0">
              <a:latin typeface="Helvetica" charset="0"/>
              <a:ea typeface="ヒラギノ角ゴ Pro W3"/>
            </a:endParaRPr>
          </a:p>
          <a:p>
            <a:pPr>
              <a:lnSpc>
                <a:spcPct val="180000"/>
              </a:lnSpc>
            </a:pPr>
            <a:r>
              <a:rPr lang="en-US" altLang="ja-JP" sz="2800" b="1" dirty="0">
                <a:solidFill>
                  <a:srgbClr val="FF0000"/>
                </a:solidFill>
                <a:latin typeface="Helvetica" charset="0"/>
                <a:ea typeface="ヒラギノ角ゴ Pro W3"/>
              </a:rPr>
              <a:t>Xe</a:t>
            </a:r>
            <a:r>
              <a:rPr lang="en-US" altLang="ja-JP" sz="2800" b="1" baseline="30000" dirty="0">
                <a:solidFill>
                  <a:srgbClr val="FF0000"/>
                </a:solidFill>
                <a:latin typeface="Helvetica" charset="0"/>
                <a:ea typeface="ヒラギノ角ゴ Pro W3"/>
              </a:rPr>
              <a:t>7+</a:t>
            </a:r>
            <a:r>
              <a:rPr lang="en-US" altLang="ja-JP" sz="2800" b="1" dirty="0">
                <a:latin typeface="Helvetica" charset="0"/>
                <a:ea typeface="ヒラギノ角ゴ Pro W3"/>
              </a:rPr>
              <a:t>	: </a:t>
            </a:r>
            <a:r>
              <a:rPr lang="en-US" altLang="ja-JP" sz="2800" b="1" dirty="0" smtClean="0">
                <a:latin typeface="Helvetica" charset="0"/>
                <a:ea typeface="ヒラギノ角ゴ Pro W3"/>
              </a:rPr>
              <a:t>22 </a:t>
            </a:r>
            <a:r>
              <a:rPr lang="en-US" altLang="ja-JP" sz="2800" b="1" dirty="0">
                <a:latin typeface="Helvetica" charset="0"/>
                <a:ea typeface="ヒラギノ角ゴ Pro W3"/>
              </a:rPr>
              <a:t>lines,	</a:t>
            </a:r>
            <a:r>
              <a:rPr lang="en-US" altLang="ja-JP" sz="2800" b="1" dirty="0">
                <a:solidFill>
                  <a:srgbClr val="FF0000"/>
                </a:solidFill>
                <a:latin typeface="Helvetica" charset="0"/>
                <a:ea typeface="ヒラギノ角ゴ Pro W3"/>
              </a:rPr>
              <a:t>8</a:t>
            </a:r>
            <a:r>
              <a:rPr lang="en-US" altLang="ja-JP" sz="2800" b="1" dirty="0" smtClean="0">
                <a:solidFill>
                  <a:srgbClr val="FF0000"/>
                </a:solidFill>
                <a:latin typeface="Helvetica" charset="0"/>
                <a:ea typeface="ヒラギノ角ゴ Pro W3"/>
              </a:rPr>
              <a:t> </a:t>
            </a:r>
            <a:r>
              <a:rPr lang="en-US" altLang="ja-JP" sz="2800" b="1" dirty="0">
                <a:solidFill>
                  <a:srgbClr val="FF0000"/>
                </a:solidFill>
                <a:latin typeface="Helvetica" charset="0"/>
                <a:ea typeface="ヒラギノ角ゴ Pro W3"/>
              </a:rPr>
              <a:t>new </a:t>
            </a:r>
            <a:r>
              <a:rPr lang="en-US" altLang="ja-JP" sz="2800" b="1" dirty="0" smtClean="0">
                <a:solidFill>
                  <a:srgbClr val="FF0000"/>
                </a:solidFill>
                <a:latin typeface="Helvetica" charset="0"/>
                <a:ea typeface="ヒラギノ角ゴ Pro W3"/>
              </a:rPr>
              <a:t>transitions</a:t>
            </a:r>
            <a:endParaRPr lang="en-US" altLang="ja-JP" sz="2800" b="1" dirty="0">
              <a:latin typeface="Helvetica" charset="0"/>
              <a:ea typeface="ヒラギノ角ゴ Pro W3"/>
            </a:endParaRPr>
          </a:p>
          <a:p>
            <a:pPr>
              <a:lnSpc>
                <a:spcPct val="180000"/>
              </a:lnSpc>
            </a:pPr>
            <a:r>
              <a:rPr lang="en-US" altLang="ja-JP" sz="2800" b="1" dirty="0">
                <a:solidFill>
                  <a:srgbClr val="FF0000"/>
                </a:solidFill>
                <a:latin typeface="Helvetica" charset="0"/>
                <a:ea typeface="ヒラギノ角ゴ Pro W3"/>
              </a:rPr>
              <a:t>Xe</a:t>
            </a:r>
            <a:r>
              <a:rPr lang="en-US" altLang="ja-JP" sz="2800" b="1" baseline="30000" dirty="0">
                <a:solidFill>
                  <a:srgbClr val="FF0000"/>
                </a:solidFill>
                <a:latin typeface="Helvetica" charset="0"/>
                <a:ea typeface="ヒラギノ角ゴ Pro W3"/>
              </a:rPr>
              <a:t>8+</a:t>
            </a:r>
            <a:r>
              <a:rPr lang="en-US" altLang="ja-JP" sz="2800" b="1" dirty="0">
                <a:latin typeface="Helvetica" charset="0"/>
                <a:ea typeface="ヒラギノ角ゴ Pro W3"/>
              </a:rPr>
              <a:t>	: </a:t>
            </a:r>
            <a:r>
              <a:rPr lang="en-US" altLang="ja-JP" sz="2800" b="1" dirty="0" smtClean="0">
                <a:latin typeface="Helvetica" charset="0"/>
                <a:ea typeface="ヒラギノ角ゴ Pro W3"/>
              </a:rPr>
              <a:t>39 </a:t>
            </a:r>
            <a:r>
              <a:rPr lang="en-US" altLang="ja-JP" sz="2800" b="1" dirty="0">
                <a:latin typeface="Helvetica" charset="0"/>
                <a:ea typeface="ヒラギノ角ゴ Pro W3"/>
              </a:rPr>
              <a:t>lines,	</a:t>
            </a:r>
            <a:r>
              <a:rPr lang="en-US" altLang="ja-JP" sz="2800" b="1" dirty="0">
                <a:solidFill>
                  <a:srgbClr val="FF0000"/>
                </a:solidFill>
                <a:latin typeface="Helvetica" charset="0"/>
                <a:ea typeface="ヒラギノ角ゴ Pro W3"/>
              </a:rPr>
              <a:t>9</a:t>
            </a:r>
            <a:r>
              <a:rPr lang="en-US" altLang="ja-JP" sz="2800" b="1" dirty="0" smtClean="0">
                <a:solidFill>
                  <a:srgbClr val="FF0000"/>
                </a:solidFill>
                <a:latin typeface="Helvetica" charset="0"/>
                <a:ea typeface="ヒラギノ角ゴ Pro W3"/>
              </a:rPr>
              <a:t> </a:t>
            </a:r>
            <a:r>
              <a:rPr lang="en-US" altLang="ja-JP" sz="2800" b="1" dirty="0">
                <a:solidFill>
                  <a:srgbClr val="FF0000"/>
                </a:solidFill>
                <a:latin typeface="Helvetica" charset="0"/>
                <a:ea typeface="ヒラギノ角ゴ Pro W3"/>
              </a:rPr>
              <a:t>new </a:t>
            </a:r>
            <a:r>
              <a:rPr lang="en-US" altLang="ja-JP" sz="2800" b="1" dirty="0" smtClean="0">
                <a:solidFill>
                  <a:srgbClr val="FF0000"/>
                </a:solidFill>
                <a:latin typeface="Helvetica" charset="0"/>
                <a:ea typeface="ヒラギノ角ゴ Pro W3"/>
              </a:rPr>
              <a:t>transitions</a:t>
            </a:r>
          </a:p>
          <a:p>
            <a:pPr algn="r">
              <a:lnSpc>
                <a:spcPct val="180000"/>
              </a:lnSpc>
            </a:pPr>
            <a:r>
              <a:rPr lang="en-US" altLang="ja-JP" sz="2800" dirty="0">
                <a:latin typeface="Times New Roman"/>
                <a:ea typeface="ヒラギノ角ゴ Pro W3"/>
                <a:cs typeface="Times New Roman"/>
              </a:rPr>
              <a:t>H. </a:t>
            </a:r>
            <a:r>
              <a:rPr lang="en-US" altLang="ja-JP" sz="2800" dirty="0" err="1">
                <a:latin typeface="Times New Roman"/>
                <a:ea typeface="ヒラギノ角ゴ Pro W3"/>
                <a:cs typeface="Times New Roman"/>
              </a:rPr>
              <a:t>Tanuma</a:t>
            </a:r>
            <a:r>
              <a:rPr lang="en-US" altLang="ja-JP" sz="2800" dirty="0">
                <a:latin typeface="Times New Roman"/>
                <a:ea typeface="ヒラギノ角ゴ Pro W3"/>
                <a:cs typeface="Times New Roman"/>
              </a:rPr>
              <a:t> </a:t>
            </a:r>
            <a:r>
              <a:rPr lang="en-US" altLang="ja-JP" sz="2800" i="1" dirty="0">
                <a:latin typeface="Times New Roman"/>
                <a:ea typeface="ヒラギノ角ゴ Pro W3"/>
                <a:cs typeface="Times New Roman"/>
              </a:rPr>
              <a:t>et al</a:t>
            </a:r>
            <a:r>
              <a:rPr lang="en-US" altLang="ja-JP" sz="2800" dirty="0">
                <a:latin typeface="Times New Roman"/>
                <a:ea typeface="ヒラギノ角ゴ Pro W3"/>
                <a:cs typeface="Times New Roman"/>
              </a:rPr>
              <a:t>.,</a:t>
            </a:r>
            <a:r>
              <a:rPr lang="en-US" altLang="ja-JP" sz="2800" i="1" dirty="0">
                <a:latin typeface="Times New Roman"/>
                <a:ea typeface="ヒラギノ角ゴ Pro W3"/>
                <a:cs typeface="Times New Roman"/>
              </a:rPr>
              <a:t> </a:t>
            </a:r>
            <a:r>
              <a:rPr lang="en-US" altLang="ja-JP" sz="2800" dirty="0">
                <a:latin typeface="Times New Roman"/>
                <a:ea typeface="ヒラギノ角ゴ Pro W3"/>
                <a:cs typeface="Times New Roman"/>
              </a:rPr>
              <a:t>Phys. Rev. A </a:t>
            </a:r>
            <a:r>
              <a:rPr lang="en-US" altLang="ja-JP" sz="2800" b="1" dirty="0">
                <a:latin typeface="Times New Roman"/>
                <a:ea typeface="ヒラギノ角ゴ Pro W3"/>
                <a:cs typeface="Times New Roman"/>
              </a:rPr>
              <a:t>84</a:t>
            </a:r>
            <a:r>
              <a:rPr lang="en-US" altLang="ja-JP" sz="2800" dirty="0">
                <a:latin typeface="Times New Roman"/>
                <a:ea typeface="ヒラギノ角ゴ Pro W3"/>
                <a:cs typeface="Times New Roman"/>
              </a:rPr>
              <a:t> (2011) 042713. </a:t>
            </a:r>
            <a:endParaRPr lang="en-US" altLang="ja-JP" sz="2800" b="1" dirty="0">
              <a:latin typeface="Helvetica" charset="0"/>
              <a:ea typeface="ヒラギノ角ゴ Pro W3"/>
            </a:endParaRPr>
          </a:p>
          <a:p>
            <a:pPr>
              <a:lnSpc>
                <a:spcPct val="180000"/>
              </a:lnSpc>
            </a:pPr>
            <a:r>
              <a:rPr lang="en-US" altLang="ja-JP" sz="2800" b="1" dirty="0">
                <a:solidFill>
                  <a:srgbClr val="FF0000"/>
                </a:solidFill>
                <a:latin typeface="Helvetica" charset="0"/>
                <a:ea typeface="ヒラギノ角ゴ Pro W3"/>
              </a:rPr>
              <a:t>q ≥ 9</a:t>
            </a:r>
            <a:r>
              <a:rPr lang="en-US" altLang="ja-JP" sz="2800" b="1" dirty="0">
                <a:latin typeface="Helvetica" charset="0"/>
                <a:ea typeface="ヒラギノ角ゴ Pro W3"/>
              </a:rPr>
              <a:t>	: too many lines to identify perfectly for us</a:t>
            </a:r>
          </a:p>
          <a:p>
            <a:pPr>
              <a:lnSpc>
                <a:spcPct val="80000"/>
              </a:lnSpc>
            </a:pPr>
            <a:r>
              <a:rPr lang="en-US" altLang="ja-JP" sz="2800" b="1" dirty="0">
                <a:latin typeface="Helvetica" charset="0"/>
                <a:ea typeface="ヒラギノ角ゴ Pro W3"/>
              </a:rPr>
              <a:t>	</a:t>
            </a:r>
            <a:r>
              <a:rPr lang="en-US" altLang="ja-JP" sz="2800" b="1" dirty="0" err="1">
                <a:latin typeface="Helvetica" charset="0"/>
                <a:ea typeface="ヒラギノ角ゴ Pro W3"/>
              </a:rPr>
              <a:t>eg</a:t>
            </a:r>
            <a:r>
              <a:rPr lang="en-US" altLang="ja-JP" sz="2800" b="1" dirty="0">
                <a:latin typeface="Helvetica" charset="0"/>
                <a:ea typeface="ヒラギノ角ゴ Pro W3"/>
              </a:rPr>
              <a:t>. </a:t>
            </a:r>
            <a:r>
              <a:rPr lang="en-US" altLang="ja-JP" sz="2800" b="1" dirty="0">
                <a:solidFill>
                  <a:srgbClr val="FF0000"/>
                </a:solidFill>
                <a:latin typeface="Helvetica" charset="0"/>
                <a:ea typeface="ヒラギノ角ゴ Pro W3"/>
              </a:rPr>
              <a:t>UTA</a:t>
            </a:r>
            <a:r>
              <a:rPr lang="en-US" altLang="ja-JP" sz="2800" b="1" dirty="0">
                <a:latin typeface="Helvetica" charset="0"/>
                <a:ea typeface="ヒラギノ角ゴ Pro W3"/>
              </a:rPr>
              <a:t> (un-resolved transition array</a:t>
            </a:r>
            <a:r>
              <a:rPr lang="en-US" altLang="ja-JP" sz="2800" b="1" dirty="0" smtClean="0">
                <a:latin typeface="Helvetica" charset="0"/>
                <a:ea typeface="ヒラギノ角ゴ Pro W3"/>
              </a:rPr>
              <a:t>)</a:t>
            </a:r>
            <a:endParaRPr lang="en-US" altLang="ja-JP" sz="2800" b="1" dirty="0">
              <a:latin typeface="Helvetica" charset="0"/>
              <a:ea typeface="ヒラギノ角ゴ Pro W3"/>
            </a:endParaRPr>
          </a:p>
        </p:txBody>
      </p:sp>
      <p:sp>
        <p:nvSpPr>
          <p:cNvPr id="3"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15</a:t>
            </a:fld>
            <a:endParaRPr lang="ja-JP" altLang="en-US" dirty="0"/>
          </a:p>
        </p:txBody>
      </p:sp>
    </p:spTree>
    <p:extLst>
      <p:ext uri="{BB962C8B-B14F-4D97-AF65-F5344CB8AC3E}">
        <p14:creationId xmlns:p14="http://schemas.microsoft.com/office/powerpoint/2010/main" val="12767673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32550" y="675320"/>
            <a:ext cx="5334000"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883" name="Text Box 3"/>
          <p:cNvSpPr txBox="1">
            <a:spLocks noChangeArrowheads="1"/>
          </p:cNvSpPr>
          <p:nvPr/>
        </p:nvSpPr>
        <p:spPr bwMode="auto">
          <a:xfrm>
            <a:off x="2112963" y="76200"/>
            <a:ext cx="5126037"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800" dirty="0">
                <a:latin typeface="Helvetica" charset="0"/>
                <a:ea typeface="ヒラギノ角ゴ Pro W3"/>
              </a:rPr>
              <a:t>Average transition wavelengths</a:t>
            </a:r>
          </a:p>
        </p:txBody>
      </p:sp>
      <p:sp>
        <p:nvSpPr>
          <p:cNvPr id="2" name="テキスト ボックス 1"/>
          <p:cNvSpPr txBox="1"/>
          <p:nvPr/>
        </p:nvSpPr>
        <p:spPr>
          <a:xfrm>
            <a:off x="88519" y="6006921"/>
            <a:ext cx="8898439" cy="830997"/>
          </a:xfrm>
          <a:prstGeom prst="rect">
            <a:avLst/>
          </a:prstGeom>
          <a:noFill/>
        </p:spPr>
        <p:txBody>
          <a:bodyPr wrap="none" rtlCol="0">
            <a:spAutoFit/>
          </a:bodyPr>
          <a:lstStyle/>
          <a:p>
            <a:pPr algn="r"/>
            <a:r>
              <a:rPr kumimoji="1" lang="en-US" altLang="ja-JP" sz="2400" b="1" dirty="0" smtClean="0">
                <a:solidFill>
                  <a:srgbClr val="FF0000"/>
                </a:solidFill>
                <a:latin typeface="Helvetica"/>
                <a:ea typeface="ヒラギノ角ゴ Pro W3"/>
                <a:cs typeface="Helvetica"/>
              </a:rPr>
              <a:t>Systematic discrepancy in 4d-4f = Configuration interaction</a:t>
            </a:r>
          </a:p>
          <a:p>
            <a:pPr algn="r"/>
            <a:r>
              <a:rPr kumimoji="1" lang="en-US" altLang="ja-JP" sz="2400" b="1" dirty="0" smtClean="0">
                <a:solidFill>
                  <a:srgbClr val="FF0000"/>
                </a:solidFill>
                <a:latin typeface="Helvetica"/>
                <a:ea typeface="ヒラギノ角ゴ Pro W3"/>
                <a:cs typeface="Helvetica"/>
              </a:rPr>
              <a:t> (F. Koike)</a:t>
            </a:r>
            <a:endParaRPr kumimoji="1" lang="ja-JP" altLang="en-US" sz="2400" b="1" dirty="0">
              <a:solidFill>
                <a:srgbClr val="FF0000"/>
              </a:solidFill>
              <a:latin typeface="Helvetica"/>
              <a:ea typeface="ヒラギノ角ゴ Pro W3"/>
              <a:cs typeface="Helvetica"/>
            </a:endParaRPr>
          </a:p>
        </p:txBody>
      </p:sp>
      <p:sp>
        <p:nvSpPr>
          <p:cNvPr id="5"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16</a:t>
            </a:fld>
            <a:endParaRPr lang="ja-JP" altLang="en-US" dirty="0"/>
          </a:p>
        </p:txBody>
      </p:sp>
    </p:spTree>
    <p:extLst>
      <p:ext uri="{BB962C8B-B14F-4D97-AF65-F5344CB8AC3E}">
        <p14:creationId xmlns:p14="http://schemas.microsoft.com/office/powerpoint/2010/main" val="2440233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15900" y="2514600"/>
            <a:ext cx="8732838"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ja-JP" sz="4800" b="1" dirty="0">
                <a:solidFill>
                  <a:srgbClr val="0000FF"/>
                </a:solidFill>
                <a:latin typeface="Helvetica" charset="0"/>
                <a:ea typeface="ヒラギノ角ゴ Pro W3"/>
              </a:rPr>
              <a:t>Experimental Results on </a:t>
            </a:r>
            <a:r>
              <a:rPr lang="en-US" altLang="ja-JP" sz="4800" b="1" dirty="0" err="1">
                <a:solidFill>
                  <a:srgbClr val="0000FF"/>
                </a:solidFill>
                <a:latin typeface="Helvetica" charset="0"/>
                <a:ea typeface="ヒラギノ角ゴ Pro W3"/>
              </a:rPr>
              <a:t>Sn</a:t>
            </a:r>
            <a:r>
              <a:rPr lang="en-US" altLang="ja-JP" sz="4800" b="1" baseline="30000" dirty="0" err="1">
                <a:solidFill>
                  <a:srgbClr val="0000FF"/>
                </a:solidFill>
                <a:latin typeface="Helvetica" charset="0"/>
                <a:ea typeface="ヒラギノ角ゴ Pro W3"/>
              </a:rPr>
              <a:t>q</a:t>
            </a:r>
            <a:r>
              <a:rPr lang="en-US" altLang="ja-JP" sz="4800" b="1" baseline="30000" dirty="0">
                <a:solidFill>
                  <a:srgbClr val="0000FF"/>
                </a:solidFill>
                <a:latin typeface="Helvetica" charset="0"/>
                <a:ea typeface="ヒラギノ角ゴ Pro W3"/>
              </a:rPr>
              <a:t>+</a:t>
            </a:r>
            <a:endParaRPr lang="en-US" altLang="ja-JP" sz="4800" b="1" dirty="0">
              <a:solidFill>
                <a:srgbClr val="0000FF"/>
              </a:solidFill>
              <a:latin typeface="Helvetica" charset="0"/>
              <a:ea typeface="ヒラギノ角ゴ Pro W3"/>
            </a:endParaRPr>
          </a:p>
          <a:p>
            <a:pPr algn="ctr"/>
            <a:r>
              <a:rPr lang="en-US" altLang="ja-JP" sz="4800" b="1" dirty="0">
                <a:solidFill>
                  <a:srgbClr val="0000FF"/>
                </a:solidFill>
                <a:latin typeface="Helvetica" charset="0"/>
                <a:ea typeface="ヒラギノ角ゴ Pro W3"/>
              </a:rPr>
              <a:t>( q = </a:t>
            </a:r>
            <a:r>
              <a:rPr lang="en-US" altLang="ja-JP" sz="4800" b="1" dirty="0" smtClean="0">
                <a:solidFill>
                  <a:srgbClr val="0000FF"/>
                </a:solidFill>
                <a:latin typeface="Helvetica" charset="0"/>
                <a:ea typeface="ヒラギノ角ゴ Pro W3"/>
              </a:rPr>
              <a:t>5 </a:t>
            </a:r>
            <a:r>
              <a:rPr lang="en-US" altLang="ja-JP" sz="4800" b="1" dirty="0">
                <a:solidFill>
                  <a:srgbClr val="0000FF"/>
                </a:solidFill>
                <a:latin typeface="Helvetica" charset="0"/>
                <a:ea typeface="ヒラギノ角ゴ Pro W3"/>
              </a:rPr>
              <a:t>- </a:t>
            </a:r>
            <a:r>
              <a:rPr lang="en-US" altLang="ja-JP" sz="4800" b="1" dirty="0" smtClean="0">
                <a:solidFill>
                  <a:srgbClr val="0000FF"/>
                </a:solidFill>
                <a:latin typeface="Helvetica" charset="0"/>
                <a:ea typeface="ヒラギノ角ゴ Pro W3"/>
              </a:rPr>
              <a:t>21 </a:t>
            </a:r>
            <a:r>
              <a:rPr lang="en-US" altLang="ja-JP" sz="4800" b="1" dirty="0">
                <a:solidFill>
                  <a:srgbClr val="0000FF"/>
                </a:solidFill>
                <a:latin typeface="Helvetica" charset="0"/>
                <a:ea typeface="ヒラギノ角ゴ Pro W3"/>
              </a:rPr>
              <a:t>)</a:t>
            </a:r>
          </a:p>
        </p:txBody>
      </p:sp>
      <p:sp>
        <p:nvSpPr>
          <p:cNvPr id="3"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17</a:t>
            </a:fld>
            <a:endParaRPr lang="ja-JP" altLang="en-US" dirty="0"/>
          </a:p>
        </p:txBody>
      </p:sp>
    </p:spTree>
    <p:extLst>
      <p:ext uri="{BB962C8B-B14F-4D97-AF65-F5344CB8AC3E}">
        <p14:creationId xmlns:p14="http://schemas.microsoft.com/office/powerpoint/2010/main" val="3116216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figure9.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1457" y="1579196"/>
            <a:ext cx="4447540" cy="4382770"/>
          </a:xfrm>
          <a:prstGeom prst="rect">
            <a:avLst/>
          </a:prstGeom>
        </p:spPr>
      </p:pic>
      <p:pic>
        <p:nvPicPr>
          <p:cNvPr id="5" name="図 4" descr="figure8.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2705" y="44173"/>
            <a:ext cx="4267200" cy="6772275"/>
          </a:xfrm>
          <a:prstGeom prst="rect">
            <a:avLst/>
          </a:prstGeom>
        </p:spPr>
      </p:pic>
      <p:sp>
        <p:nvSpPr>
          <p:cNvPr id="6" name="テキスト ボックス 5"/>
          <p:cNvSpPr txBox="1"/>
          <p:nvPr/>
        </p:nvSpPr>
        <p:spPr>
          <a:xfrm>
            <a:off x="4672500" y="6266059"/>
            <a:ext cx="4435679" cy="369332"/>
          </a:xfrm>
          <a:prstGeom prst="rect">
            <a:avLst/>
          </a:prstGeom>
          <a:noFill/>
        </p:spPr>
        <p:txBody>
          <a:bodyPr wrap="none" rtlCol="0">
            <a:spAutoFit/>
          </a:bodyPr>
          <a:lstStyle/>
          <a:p>
            <a:r>
              <a:rPr kumimoji="1" lang="en-US" altLang="ja-JP" dirty="0" smtClean="0">
                <a:latin typeface="Times New Roman"/>
                <a:ea typeface="ヒラギノ角ゴ Pro W3"/>
                <a:cs typeface="Times New Roman"/>
              </a:rPr>
              <a:t>H. </a:t>
            </a:r>
            <a:r>
              <a:rPr kumimoji="1" lang="en-US" altLang="ja-JP" dirty="0" err="1" smtClean="0">
                <a:latin typeface="Times New Roman"/>
                <a:ea typeface="ヒラギノ角ゴ Pro W3"/>
                <a:cs typeface="Times New Roman"/>
              </a:rPr>
              <a:t>Ohashi</a:t>
            </a:r>
            <a:r>
              <a:rPr kumimoji="1" lang="en-US" altLang="ja-JP" dirty="0" smtClean="0">
                <a:latin typeface="Times New Roman"/>
                <a:ea typeface="ヒラギノ角ゴ Pro W3"/>
                <a:cs typeface="Times New Roman"/>
              </a:rPr>
              <a:t> </a:t>
            </a:r>
            <a:r>
              <a:rPr kumimoji="1" lang="en-US" altLang="ja-JP" i="1" dirty="0" smtClean="0">
                <a:latin typeface="Times New Roman"/>
                <a:ea typeface="ヒラギノ角ゴ Pro W3"/>
                <a:cs typeface="Times New Roman"/>
              </a:rPr>
              <a:t>et al</a:t>
            </a:r>
            <a:r>
              <a:rPr kumimoji="1" lang="en-US" altLang="ja-JP" dirty="0" smtClean="0">
                <a:latin typeface="Times New Roman"/>
                <a:ea typeface="ヒラギノ角ゴ Pro W3"/>
                <a:cs typeface="Times New Roman"/>
              </a:rPr>
              <a:t>., J. Phys</a:t>
            </a:r>
            <a:r>
              <a:rPr lang="en-US" altLang="ja-JP" dirty="0" smtClean="0">
                <a:latin typeface="Times New Roman"/>
                <a:ea typeface="ヒラギノ角ゴ Pro W3"/>
                <a:cs typeface="Times New Roman"/>
              </a:rPr>
              <a:t>. B </a:t>
            </a:r>
            <a:r>
              <a:rPr lang="en-US" altLang="ja-JP" b="1" dirty="0" smtClean="0">
                <a:latin typeface="Times New Roman"/>
                <a:ea typeface="ヒラギノ角ゴ Pro W3"/>
                <a:cs typeface="Times New Roman"/>
              </a:rPr>
              <a:t>43</a:t>
            </a:r>
            <a:r>
              <a:rPr lang="en-US" altLang="ja-JP" dirty="0" smtClean="0">
                <a:latin typeface="Times New Roman"/>
                <a:ea typeface="ヒラギノ角ゴ Pro W3"/>
                <a:cs typeface="Times New Roman"/>
              </a:rPr>
              <a:t> (2010) 065204.</a:t>
            </a:r>
            <a:endParaRPr kumimoji="1" lang="ja-JP" altLang="en-US" dirty="0">
              <a:latin typeface="Times New Roman"/>
              <a:ea typeface="ヒラギノ角ゴ Pro W3"/>
              <a:cs typeface="Times New Roman"/>
            </a:endParaRPr>
          </a:p>
        </p:txBody>
      </p:sp>
      <p:sp>
        <p:nvSpPr>
          <p:cNvPr id="7" name="テキスト ボックス 6"/>
          <p:cNvSpPr txBox="1"/>
          <p:nvPr/>
        </p:nvSpPr>
        <p:spPr>
          <a:xfrm>
            <a:off x="6305818" y="364440"/>
            <a:ext cx="1146468" cy="646331"/>
          </a:xfrm>
          <a:prstGeom prst="rect">
            <a:avLst/>
          </a:prstGeom>
          <a:solidFill>
            <a:srgbClr val="FF0000"/>
          </a:solidFill>
        </p:spPr>
        <p:txBody>
          <a:bodyPr wrap="none" rtlCol="0">
            <a:spAutoFit/>
          </a:bodyPr>
          <a:lstStyle/>
          <a:p>
            <a:r>
              <a:rPr kumimoji="1" lang="en-US" altLang="ja-JP" sz="3600" b="1" dirty="0" err="1" smtClean="0">
                <a:solidFill>
                  <a:schemeClr val="bg1"/>
                </a:solidFill>
                <a:latin typeface="Helvetica"/>
                <a:ea typeface="ヒラギノ角ゴ Pro W3"/>
                <a:cs typeface="Helvetica"/>
              </a:rPr>
              <a:t>Sn</a:t>
            </a:r>
            <a:r>
              <a:rPr kumimoji="1" lang="en-US" altLang="ja-JP" sz="3600" b="1" baseline="30000" dirty="0" err="1" smtClean="0">
                <a:solidFill>
                  <a:schemeClr val="bg1"/>
                </a:solidFill>
                <a:latin typeface="Helvetica"/>
                <a:ea typeface="ヒラギノ角ゴ Pro W3"/>
                <a:cs typeface="Helvetica"/>
              </a:rPr>
              <a:t>q</a:t>
            </a:r>
            <a:r>
              <a:rPr kumimoji="1" lang="en-US" altLang="ja-JP" sz="3600" b="1" baseline="30000" dirty="0" smtClean="0">
                <a:solidFill>
                  <a:schemeClr val="bg1"/>
                </a:solidFill>
                <a:latin typeface="Helvetica"/>
                <a:ea typeface="ヒラギノ角ゴ Pro W3"/>
                <a:cs typeface="Helvetica"/>
              </a:rPr>
              <a:t>+</a:t>
            </a:r>
            <a:endParaRPr kumimoji="1" lang="ja-JP" altLang="en-US" sz="3600" b="1" baseline="30000" dirty="0">
              <a:solidFill>
                <a:schemeClr val="bg1"/>
              </a:solidFill>
              <a:latin typeface="Helvetica"/>
              <a:ea typeface="ヒラギノ角ゴ Pro W3"/>
              <a:cs typeface="Helvetica"/>
            </a:endParaRPr>
          </a:p>
        </p:txBody>
      </p:sp>
      <p:sp>
        <p:nvSpPr>
          <p:cNvPr id="9"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18</a:t>
            </a:fld>
            <a:endParaRPr lang="ja-JP" altLang="en-US" dirty="0"/>
          </a:p>
        </p:txBody>
      </p:sp>
    </p:spTree>
    <p:extLst>
      <p:ext uri="{BB962C8B-B14F-4D97-AF65-F5344CB8AC3E}">
        <p14:creationId xmlns:p14="http://schemas.microsoft.com/office/powerpoint/2010/main" val="21633587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510073" y="101849"/>
            <a:ext cx="8655273" cy="6657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nSpc>
                <a:spcPct val="120000"/>
              </a:lnSpc>
            </a:pPr>
            <a:r>
              <a:rPr lang="en-US" altLang="ja-JP" sz="2400" b="1" dirty="0" smtClean="0">
                <a:solidFill>
                  <a:srgbClr val="FF0000"/>
                </a:solidFill>
                <a:latin typeface="Times New Roman"/>
                <a:ea typeface="ヒラギノ角ゴ Pro W3"/>
                <a:cs typeface="Times New Roman"/>
              </a:rPr>
              <a:t>Collaborators in Industrial part :</a:t>
            </a:r>
          </a:p>
          <a:p>
            <a:pPr>
              <a:lnSpc>
                <a:spcPct val="120000"/>
              </a:lnSpc>
            </a:pPr>
            <a:r>
              <a:rPr lang="en-US" altLang="ja-JP" sz="2400" b="1" dirty="0" smtClean="0">
                <a:latin typeface="Times New Roman"/>
                <a:ea typeface="ヒラギノ角ゴ Pro W3"/>
                <a:cs typeface="Times New Roman"/>
              </a:rPr>
              <a:t>experiment :</a:t>
            </a:r>
            <a:endParaRPr lang="en-US" altLang="ja-JP" sz="2400" b="1" dirty="0">
              <a:latin typeface="Times New Roman"/>
              <a:ea typeface="ヒラギノ角ゴ Pro W3"/>
              <a:cs typeface="Times New Roman"/>
            </a:endParaRPr>
          </a:p>
          <a:p>
            <a:pPr>
              <a:lnSpc>
                <a:spcPct val="120000"/>
              </a:lnSpc>
            </a:pPr>
            <a:r>
              <a:rPr lang="en-US" altLang="ja-JP" sz="2400" b="1" dirty="0" smtClean="0">
                <a:solidFill>
                  <a:srgbClr val="0000FF"/>
                </a:solidFill>
                <a:latin typeface="Times New Roman"/>
                <a:ea typeface="ヒラギノ角ゴ Pro W3"/>
                <a:cs typeface="Times New Roman"/>
              </a:rPr>
              <a:t>	Dr. </a:t>
            </a:r>
            <a:r>
              <a:rPr lang="en-US" altLang="ja-JP" sz="2400" b="1" dirty="0" err="1" smtClean="0">
                <a:solidFill>
                  <a:srgbClr val="0000FF"/>
                </a:solidFill>
                <a:latin typeface="Times New Roman"/>
                <a:ea typeface="ヒラギノ角ゴ Pro W3"/>
                <a:cs typeface="Times New Roman"/>
              </a:rPr>
              <a:t>Hayato</a:t>
            </a:r>
            <a:r>
              <a:rPr lang="en-US" altLang="ja-JP" sz="2400" b="1" dirty="0" smtClean="0">
                <a:solidFill>
                  <a:srgbClr val="0000FF"/>
                </a:solidFill>
                <a:latin typeface="Times New Roman"/>
                <a:ea typeface="ヒラギノ角ゴ Pro W3"/>
                <a:cs typeface="Times New Roman"/>
              </a:rPr>
              <a:t> </a:t>
            </a:r>
            <a:r>
              <a:rPr lang="en-US" altLang="ja-JP" sz="2400" b="1" dirty="0" err="1">
                <a:solidFill>
                  <a:srgbClr val="0000FF"/>
                </a:solidFill>
                <a:latin typeface="Times New Roman"/>
                <a:ea typeface="ヒラギノ角ゴ Pro W3"/>
                <a:cs typeface="Times New Roman"/>
              </a:rPr>
              <a:t>Ohashi</a:t>
            </a:r>
            <a:r>
              <a:rPr lang="en-US" altLang="ja-JP" sz="2400" b="1" dirty="0">
                <a:solidFill>
                  <a:srgbClr val="0000FF"/>
                </a:solidFill>
                <a:latin typeface="Times New Roman"/>
                <a:ea typeface="ヒラギノ角ゴ Pro W3"/>
                <a:cs typeface="Times New Roman"/>
              </a:rPr>
              <a:t> (</a:t>
            </a:r>
            <a:r>
              <a:rPr lang="en-US" altLang="ja-JP" sz="2400" b="1" dirty="0" smtClean="0">
                <a:solidFill>
                  <a:srgbClr val="0000FF"/>
                </a:solidFill>
                <a:latin typeface="Times New Roman"/>
                <a:ea typeface="ヒラギノ角ゴ Pro W3"/>
                <a:cs typeface="Times New Roman"/>
              </a:rPr>
              <a:t>TMU →</a:t>
            </a:r>
            <a:r>
              <a:rPr lang="ja-JP" altLang="en-US" sz="2400" b="1" dirty="0" smtClean="0">
                <a:solidFill>
                  <a:srgbClr val="0000FF"/>
                </a:solidFill>
                <a:latin typeface="Times New Roman"/>
                <a:ea typeface="ヒラギノ角ゴ Pro W3"/>
                <a:cs typeface="Times New Roman"/>
              </a:rPr>
              <a:t>　</a:t>
            </a:r>
            <a:r>
              <a:rPr lang="en-US" altLang="ja-JP" sz="2400" b="1" dirty="0" smtClean="0">
                <a:solidFill>
                  <a:srgbClr val="0000FF"/>
                </a:solidFill>
                <a:latin typeface="Times New Roman"/>
                <a:ea typeface="ヒラギノ角ゴ Pro W3"/>
                <a:cs typeface="Times New Roman"/>
              </a:rPr>
              <a:t>Univ. Electro-Communication)</a:t>
            </a:r>
            <a:endParaRPr lang="en-US" altLang="ja-JP" sz="2400" b="1" dirty="0">
              <a:latin typeface="Times New Roman"/>
              <a:ea typeface="ヒラギノ角ゴ Pro W3"/>
              <a:cs typeface="Times New Roman"/>
            </a:endParaRPr>
          </a:p>
          <a:p>
            <a:pPr>
              <a:lnSpc>
                <a:spcPct val="120000"/>
              </a:lnSpc>
            </a:pPr>
            <a:r>
              <a:rPr lang="en-US" altLang="ja-JP" sz="2400" b="1" dirty="0" smtClean="0">
                <a:latin typeface="Times New Roman"/>
                <a:ea typeface="ヒラギノ角ゴ Pro W3"/>
                <a:cs typeface="Times New Roman"/>
              </a:rPr>
              <a:t>	Dr</a:t>
            </a:r>
            <a:r>
              <a:rPr lang="en-US" altLang="ja-JP" sz="2400" b="1" dirty="0">
                <a:latin typeface="Times New Roman"/>
                <a:ea typeface="ヒラギノ角ゴ Pro W3"/>
                <a:cs typeface="Times New Roman"/>
              </a:rPr>
              <a:t>. </a:t>
            </a:r>
            <a:r>
              <a:rPr lang="en-US" altLang="ja-JP" sz="2400" b="1" dirty="0" err="1">
                <a:latin typeface="Times New Roman"/>
                <a:ea typeface="ヒラギノ角ゴ Pro W3"/>
                <a:cs typeface="Times New Roman"/>
              </a:rPr>
              <a:t>Shinsuke</a:t>
            </a:r>
            <a:r>
              <a:rPr lang="en-US" altLang="ja-JP" sz="2400" b="1" dirty="0">
                <a:latin typeface="Times New Roman"/>
                <a:ea typeface="ヒラギノ角ゴ Pro W3"/>
                <a:cs typeface="Times New Roman"/>
              </a:rPr>
              <a:t> Fujioka (ILE, Osaka Univ.)</a:t>
            </a:r>
          </a:p>
          <a:p>
            <a:pPr>
              <a:lnSpc>
                <a:spcPct val="120000"/>
              </a:lnSpc>
            </a:pPr>
            <a:r>
              <a:rPr lang="en-US" altLang="ja-JP" sz="2400" b="1" dirty="0" smtClean="0">
                <a:latin typeface="Times New Roman"/>
                <a:ea typeface="ヒラギノ角ゴ Pro W3"/>
                <a:cs typeface="Times New Roman"/>
              </a:rPr>
              <a:t>	Prof</a:t>
            </a:r>
            <a:r>
              <a:rPr lang="en-US" altLang="ja-JP" sz="2400" b="1" dirty="0">
                <a:latin typeface="Times New Roman"/>
                <a:ea typeface="ヒラギノ角ゴ Pro W3"/>
                <a:cs typeface="Times New Roman"/>
              </a:rPr>
              <a:t>. Hiroaki Nishimura (ILE, Osaka Univ.</a:t>
            </a:r>
            <a:r>
              <a:rPr lang="en-US" altLang="ja-JP" sz="2400" b="1" dirty="0" smtClean="0">
                <a:latin typeface="Times New Roman"/>
                <a:ea typeface="ヒラギノ角ゴ Pro W3"/>
                <a:cs typeface="Times New Roman"/>
              </a:rPr>
              <a:t>)</a:t>
            </a:r>
          </a:p>
          <a:p>
            <a:pPr>
              <a:lnSpc>
                <a:spcPct val="120000"/>
              </a:lnSpc>
            </a:pPr>
            <a:r>
              <a:rPr lang="en-US" altLang="ja-JP" sz="2400" b="1" dirty="0" smtClean="0">
                <a:latin typeface="Times New Roman"/>
                <a:ea typeface="ヒラギノ角ゴ Pro W3"/>
                <a:cs typeface="Times New Roman"/>
              </a:rPr>
              <a:t>theory :</a:t>
            </a:r>
            <a:endParaRPr lang="en-US" altLang="ja-JP" sz="2400" b="1" dirty="0">
              <a:latin typeface="Times New Roman"/>
              <a:ea typeface="ヒラギノ角ゴ Pro W3"/>
              <a:cs typeface="Times New Roman"/>
            </a:endParaRPr>
          </a:p>
          <a:p>
            <a:pPr>
              <a:lnSpc>
                <a:spcPct val="120000"/>
              </a:lnSpc>
            </a:pPr>
            <a:r>
              <a:rPr lang="en-US" altLang="ja-JP" sz="2400" b="1" dirty="0" smtClean="0">
                <a:solidFill>
                  <a:srgbClr val="0000FF"/>
                </a:solidFill>
                <a:latin typeface="Times New Roman"/>
                <a:ea typeface="ヒラギノ角ゴ Pro W3"/>
                <a:cs typeface="Times New Roman"/>
              </a:rPr>
              <a:t>	Dr</a:t>
            </a:r>
            <a:r>
              <a:rPr lang="en-US" altLang="ja-JP" sz="2400" b="1" dirty="0">
                <a:solidFill>
                  <a:srgbClr val="0000FF"/>
                </a:solidFill>
                <a:latin typeface="Times New Roman"/>
                <a:ea typeface="ヒラギノ角ゴ Pro W3"/>
                <a:cs typeface="Times New Roman"/>
              </a:rPr>
              <a:t>. Akira Sasaki (APR, JAERI)</a:t>
            </a:r>
          </a:p>
          <a:p>
            <a:pPr>
              <a:lnSpc>
                <a:spcPct val="120000"/>
              </a:lnSpc>
            </a:pPr>
            <a:r>
              <a:rPr lang="en-US" altLang="ja-JP" sz="2400" b="1" dirty="0" smtClean="0">
                <a:latin typeface="Times New Roman"/>
                <a:ea typeface="ヒラギノ角ゴ Pro W3"/>
                <a:cs typeface="Times New Roman"/>
              </a:rPr>
              <a:t>	Prof</a:t>
            </a:r>
            <a:r>
              <a:rPr lang="en-US" altLang="ja-JP" sz="2400" b="1" dirty="0">
                <a:latin typeface="Times New Roman"/>
                <a:ea typeface="ヒラギノ角ゴ Pro W3"/>
                <a:cs typeface="Times New Roman"/>
              </a:rPr>
              <a:t>. </a:t>
            </a:r>
            <a:r>
              <a:rPr lang="en-US" altLang="ja-JP" sz="2400" b="1" dirty="0" err="1">
                <a:latin typeface="Times New Roman"/>
                <a:ea typeface="ヒラギノ角ゴ Pro W3"/>
                <a:cs typeface="Times New Roman"/>
              </a:rPr>
              <a:t>Fumihiro</a:t>
            </a:r>
            <a:r>
              <a:rPr lang="en-US" altLang="ja-JP" sz="2400" b="1" dirty="0">
                <a:latin typeface="Times New Roman"/>
                <a:ea typeface="ヒラギノ角ゴ Pro W3"/>
                <a:cs typeface="Times New Roman"/>
              </a:rPr>
              <a:t> Koike (</a:t>
            </a:r>
            <a:r>
              <a:rPr lang="en-US" altLang="ja-JP" sz="2400" b="1" dirty="0" err="1">
                <a:latin typeface="Times New Roman"/>
                <a:ea typeface="ヒラギノ角ゴ Pro W3"/>
                <a:cs typeface="Times New Roman"/>
              </a:rPr>
              <a:t>Kitasato</a:t>
            </a:r>
            <a:r>
              <a:rPr lang="en-US" altLang="ja-JP" sz="2400" b="1" dirty="0">
                <a:latin typeface="Times New Roman"/>
                <a:ea typeface="ヒラギノ角ゴ Pro W3"/>
                <a:cs typeface="Times New Roman"/>
              </a:rPr>
              <a:t> Univ.)</a:t>
            </a:r>
          </a:p>
          <a:p>
            <a:pPr>
              <a:lnSpc>
                <a:spcPct val="120000"/>
              </a:lnSpc>
            </a:pPr>
            <a:r>
              <a:rPr lang="en-US" altLang="ja-JP" sz="2400" b="1" dirty="0" smtClean="0">
                <a:latin typeface="Times New Roman"/>
                <a:ea typeface="ヒラギノ角ゴ Pro W3"/>
                <a:cs typeface="Times New Roman"/>
              </a:rPr>
              <a:t>	Prof</a:t>
            </a:r>
            <a:r>
              <a:rPr lang="en-US" altLang="ja-JP" sz="2400" b="1" dirty="0">
                <a:latin typeface="Times New Roman"/>
                <a:ea typeface="ヒラギノ角ゴ Pro W3"/>
                <a:cs typeface="Times New Roman"/>
              </a:rPr>
              <a:t>. </a:t>
            </a:r>
            <a:r>
              <a:rPr lang="en-US" altLang="ja-JP" sz="2400" b="1" dirty="0" err="1">
                <a:latin typeface="Times New Roman"/>
                <a:ea typeface="ヒラギノ角ゴ Pro W3"/>
                <a:cs typeface="Times New Roman"/>
              </a:rPr>
              <a:t>Katsunobu</a:t>
            </a:r>
            <a:r>
              <a:rPr lang="en-US" altLang="ja-JP" sz="2400" b="1" dirty="0">
                <a:latin typeface="Times New Roman"/>
                <a:ea typeface="ヒラギノ角ゴ Pro W3"/>
                <a:cs typeface="Times New Roman"/>
              </a:rPr>
              <a:t> Nishihara (ILE, Osaka Univ.)</a:t>
            </a:r>
          </a:p>
          <a:p>
            <a:pPr>
              <a:lnSpc>
                <a:spcPct val="120000"/>
              </a:lnSpc>
            </a:pPr>
            <a:r>
              <a:rPr lang="en-US" altLang="ja-JP" sz="2400" b="1" dirty="0">
                <a:latin typeface="Times New Roman"/>
                <a:ea typeface="ヒラギノ角ゴ Pro W3"/>
                <a:cs typeface="Times New Roman"/>
              </a:rPr>
              <a:t>	</a:t>
            </a:r>
            <a:r>
              <a:rPr lang="en-US" altLang="ja-JP" sz="2400" b="1" dirty="0">
                <a:solidFill>
                  <a:srgbClr val="0000FF"/>
                </a:solidFill>
                <a:latin typeface="Times New Roman"/>
                <a:ea typeface="ヒラギノ角ゴ Pro W3"/>
                <a:cs typeface="Times New Roman"/>
              </a:rPr>
              <a:t>Dr. Rebekah D’Arcy (University College Dublin)</a:t>
            </a:r>
          </a:p>
          <a:p>
            <a:pPr>
              <a:lnSpc>
                <a:spcPct val="120000"/>
              </a:lnSpc>
            </a:pPr>
            <a:r>
              <a:rPr lang="en-US" altLang="ja-JP" sz="2400" b="1" dirty="0" smtClean="0">
                <a:latin typeface="Times New Roman"/>
                <a:ea typeface="ヒラギノ角ゴ Pro W3"/>
                <a:cs typeface="Times New Roman"/>
              </a:rPr>
              <a:t>	Prof. Gerry O’Sullivan (University College Dublin)</a:t>
            </a:r>
          </a:p>
          <a:p>
            <a:pPr>
              <a:lnSpc>
                <a:spcPct val="120000"/>
              </a:lnSpc>
            </a:pPr>
            <a:endParaRPr lang="en-US" altLang="ja-JP" sz="2000" b="1" dirty="0">
              <a:latin typeface="Times New Roman"/>
              <a:ea typeface="ヒラギノ角ゴ Pro W3"/>
              <a:cs typeface="Times New Roman"/>
            </a:endParaRPr>
          </a:p>
          <a:p>
            <a:pPr>
              <a:lnSpc>
                <a:spcPct val="120000"/>
              </a:lnSpc>
            </a:pPr>
            <a:r>
              <a:rPr lang="en-US" altLang="ja-JP" b="1" dirty="0">
                <a:solidFill>
                  <a:srgbClr val="FF0000"/>
                </a:solidFill>
                <a:latin typeface="Times New Roman"/>
                <a:ea typeface="ヒラギノ角ゴ Pro W3"/>
                <a:cs typeface="Times New Roman"/>
              </a:rPr>
              <a:t>Acknowledgement :</a:t>
            </a:r>
            <a:endParaRPr lang="en-US" altLang="ja-JP" b="1" dirty="0">
              <a:latin typeface="Times New Roman"/>
              <a:ea typeface="ヒラギノ角ゴ Pro W3"/>
              <a:cs typeface="Times New Roman"/>
            </a:endParaRPr>
          </a:p>
          <a:p>
            <a:pPr>
              <a:lnSpc>
                <a:spcPct val="120000"/>
              </a:lnSpc>
            </a:pPr>
            <a:r>
              <a:rPr lang="en-US" altLang="ja-JP" b="1" dirty="0">
                <a:latin typeface="Times New Roman"/>
                <a:ea typeface="ヒラギノ角ゴ Pro W3"/>
                <a:cs typeface="Times New Roman"/>
              </a:rPr>
              <a:t>This work financially supported in part by MIXT (Ministry of Education, Culture, Sports, Science and Technology, Japan) under contact subject</a:t>
            </a:r>
          </a:p>
          <a:p>
            <a:pPr>
              <a:lnSpc>
                <a:spcPct val="120000"/>
              </a:lnSpc>
            </a:pPr>
            <a:r>
              <a:rPr lang="ja-JP" altLang="en-US" b="1" dirty="0">
                <a:latin typeface="Times New Roman"/>
                <a:ea typeface="ヒラギノ角ゴ Pro W3"/>
                <a:cs typeface="Times New Roman"/>
              </a:rPr>
              <a:t>“</a:t>
            </a:r>
            <a:r>
              <a:rPr lang="en-US" altLang="ja-JP" b="1" dirty="0">
                <a:latin typeface="Times New Roman"/>
                <a:ea typeface="ヒラギノ角ゴ Pro W3"/>
                <a:cs typeface="Times New Roman"/>
              </a:rPr>
              <a:t>Leading Project for EUV lithography source development</a:t>
            </a:r>
            <a:r>
              <a:rPr lang="ja-JP" altLang="en-US" b="1" dirty="0">
                <a:latin typeface="Times New Roman"/>
                <a:ea typeface="ヒラギノ角ゴ Pro W3"/>
                <a:cs typeface="Times New Roman"/>
              </a:rPr>
              <a:t>”</a:t>
            </a:r>
            <a:r>
              <a:rPr lang="en-US" altLang="ja-JP" b="1" dirty="0">
                <a:latin typeface="Times New Roman"/>
                <a:ea typeface="ヒラギノ角ゴ Pro W3"/>
                <a:cs typeface="Times New Roman"/>
              </a:rPr>
              <a:t>.</a:t>
            </a:r>
          </a:p>
        </p:txBody>
      </p:sp>
    </p:spTree>
    <p:extLst>
      <p:ext uri="{BB962C8B-B14F-4D97-AF65-F5344CB8AC3E}">
        <p14:creationId xmlns:p14="http://schemas.microsoft.com/office/powerpoint/2010/main" val="13819711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952"/>
            <a:ext cx="8228087" cy="776845"/>
          </a:xfrm>
        </p:spPr>
        <p:txBody>
          <a:bodyPr/>
          <a:lstStyle/>
          <a:p>
            <a:r>
              <a:rPr lang="en-US" altLang="ja-JP" sz="2800" b="1" dirty="0" smtClean="0">
                <a:solidFill>
                  <a:srgbClr val="FF0000"/>
                </a:solidFill>
                <a:latin typeface="Helvetica"/>
                <a:cs typeface="Helvetica"/>
              </a:rPr>
              <a:t>Activity of Atomic Physics Group in TMU</a:t>
            </a:r>
            <a:endParaRPr lang="ja-JP" altLang="en-US" sz="2800" b="1" dirty="0">
              <a:solidFill>
                <a:srgbClr val="FF0000"/>
              </a:solidFill>
              <a:latin typeface="Helvetica"/>
              <a:cs typeface="Helvetica"/>
            </a:endParaRPr>
          </a:p>
        </p:txBody>
      </p:sp>
      <p:cxnSp>
        <p:nvCxnSpPr>
          <p:cNvPr id="7" name="直線矢印コネクタ 6"/>
          <p:cNvCxnSpPr/>
          <p:nvPr/>
        </p:nvCxnSpPr>
        <p:spPr bwMode="auto">
          <a:xfrm>
            <a:off x="990600" y="3657600"/>
            <a:ext cx="7162800" cy="1588"/>
          </a:xfrm>
          <a:prstGeom prst="straightConnector1">
            <a:avLst/>
          </a:prstGeom>
          <a:solidFill>
            <a:schemeClr val="accent1"/>
          </a:solidFill>
          <a:ln w="38100" cap="flat" cmpd="sng" algn="ctr">
            <a:solidFill>
              <a:srgbClr val="FF0000"/>
            </a:solidFill>
            <a:prstDash val="solid"/>
            <a:round/>
            <a:headEnd type="arrow" w="med" len="med"/>
            <a:tailEnd type="arrow" w="med" len="med"/>
          </a:ln>
          <a:effectLst/>
        </p:spPr>
      </p:cxnSp>
      <p:cxnSp>
        <p:nvCxnSpPr>
          <p:cNvPr id="9" name="直線矢印コネクタ 8"/>
          <p:cNvCxnSpPr/>
          <p:nvPr/>
        </p:nvCxnSpPr>
        <p:spPr bwMode="auto">
          <a:xfrm rot="5400000">
            <a:off x="1790700" y="3771900"/>
            <a:ext cx="5562600" cy="1588"/>
          </a:xfrm>
          <a:prstGeom prst="straightConnector1">
            <a:avLst/>
          </a:prstGeom>
          <a:solidFill>
            <a:schemeClr val="accent1"/>
          </a:solidFill>
          <a:ln w="38100" cap="flat" cmpd="sng" algn="ctr">
            <a:solidFill>
              <a:srgbClr val="E70000"/>
            </a:solidFill>
            <a:prstDash val="solid"/>
            <a:round/>
            <a:headEnd type="arrow" w="med" len="med"/>
            <a:tailEnd type="arrow" w="med" len="med"/>
          </a:ln>
          <a:effectLst/>
        </p:spPr>
      </p:cxnSp>
      <p:sp>
        <p:nvSpPr>
          <p:cNvPr id="10" name="テキスト ボックス 9"/>
          <p:cNvSpPr txBox="1"/>
          <p:nvPr/>
        </p:nvSpPr>
        <p:spPr>
          <a:xfrm>
            <a:off x="197793" y="780797"/>
            <a:ext cx="4132821" cy="1077218"/>
          </a:xfrm>
          <a:prstGeom prst="rect">
            <a:avLst/>
          </a:prstGeom>
          <a:noFill/>
        </p:spPr>
        <p:txBody>
          <a:bodyPr wrap="square" rtlCol="0">
            <a:spAutoFit/>
          </a:bodyPr>
          <a:lstStyle/>
          <a:p>
            <a:r>
              <a:rPr kumimoji="1" lang="en-US" altLang="ja-JP" sz="3200" dirty="0" smtClean="0">
                <a:latin typeface="Helvetica"/>
                <a:ea typeface="ヒラギノ角ゴ Pro W3"/>
                <a:cs typeface="Helvetica"/>
              </a:rPr>
              <a:t>Electrostatic </a:t>
            </a:r>
            <a:r>
              <a:rPr lang="en-US" altLang="ja-JP" sz="3200" dirty="0" smtClean="0">
                <a:latin typeface="Helvetica"/>
                <a:ea typeface="ヒラギノ角ゴ Pro W3"/>
                <a:cs typeface="Helvetica"/>
              </a:rPr>
              <a:t>Ion Storage</a:t>
            </a:r>
            <a:r>
              <a:rPr lang="en-US" altLang="ja-JP" sz="3200" dirty="0">
                <a:latin typeface="Helvetica"/>
                <a:ea typeface="ヒラギノ角ゴ Pro W3"/>
                <a:cs typeface="Helvetica"/>
              </a:rPr>
              <a:t> </a:t>
            </a:r>
            <a:r>
              <a:rPr lang="en-US" altLang="ja-JP" sz="3200" dirty="0" smtClean="0">
                <a:latin typeface="Helvetica"/>
                <a:ea typeface="ヒラギノ角ゴ Pro W3"/>
                <a:cs typeface="Helvetica"/>
              </a:rPr>
              <a:t>R</a:t>
            </a:r>
            <a:r>
              <a:rPr kumimoji="1" lang="en-US" altLang="ja-JP" sz="3200" dirty="0" smtClean="0">
                <a:latin typeface="Helvetica"/>
                <a:ea typeface="ヒラギノ角ゴ Pro W3"/>
                <a:cs typeface="Helvetica"/>
              </a:rPr>
              <a:t>ing </a:t>
            </a:r>
            <a:r>
              <a:rPr lang="en-US" altLang="ja-JP" sz="3200" dirty="0" smtClean="0">
                <a:latin typeface="Helvetica"/>
                <a:ea typeface="ヒラギノ角ゴ Pro W3"/>
                <a:cs typeface="Helvetica"/>
              </a:rPr>
              <a:t>(E-ring)</a:t>
            </a:r>
          </a:p>
        </p:txBody>
      </p:sp>
      <p:sp>
        <p:nvSpPr>
          <p:cNvPr id="11" name="テキスト ボックス 10"/>
          <p:cNvSpPr txBox="1"/>
          <p:nvPr/>
        </p:nvSpPr>
        <p:spPr>
          <a:xfrm>
            <a:off x="232817" y="3973403"/>
            <a:ext cx="3856344" cy="1077218"/>
          </a:xfrm>
          <a:prstGeom prst="rect">
            <a:avLst/>
          </a:prstGeom>
          <a:noFill/>
        </p:spPr>
        <p:txBody>
          <a:bodyPr wrap="none" rtlCol="0">
            <a:spAutoFit/>
          </a:bodyPr>
          <a:lstStyle/>
          <a:p>
            <a:r>
              <a:rPr lang="en-US" altLang="ja-JP" sz="3200" dirty="0" smtClean="0">
                <a:latin typeface="Helvetica"/>
                <a:ea typeface="ヒラギノ角ゴ Pro W3"/>
                <a:cs typeface="Helvetica"/>
              </a:rPr>
              <a:t>Drift Tube</a:t>
            </a:r>
          </a:p>
          <a:p>
            <a:r>
              <a:rPr kumimoji="1" lang="en-US" altLang="ja-JP" sz="3200" dirty="0" smtClean="0">
                <a:latin typeface="Helvetica"/>
                <a:ea typeface="ヒラギノ角ゴ Pro W3"/>
                <a:cs typeface="Helvetica"/>
              </a:rPr>
              <a:t>(ion swarm at 4.3 K)</a:t>
            </a:r>
            <a:endParaRPr kumimoji="1" lang="ja-JP" altLang="en-US" sz="3200" dirty="0">
              <a:latin typeface="Helvetica"/>
              <a:ea typeface="ヒラギノ角ゴ Pro W3"/>
              <a:cs typeface="Helvetica"/>
            </a:endParaRPr>
          </a:p>
        </p:txBody>
      </p:sp>
      <p:sp>
        <p:nvSpPr>
          <p:cNvPr id="12" name="テキスト ボックス 11"/>
          <p:cNvSpPr txBox="1"/>
          <p:nvPr/>
        </p:nvSpPr>
        <p:spPr>
          <a:xfrm>
            <a:off x="5065936" y="801496"/>
            <a:ext cx="3960887" cy="1600200"/>
          </a:xfrm>
          <a:prstGeom prst="rect">
            <a:avLst/>
          </a:prstGeom>
          <a:noFill/>
        </p:spPr>
        <p:txBody>
          <a:bodyPr wrap="square" rtlCol="0">
            <a:spAutoFit/>
          </a:bodyPr>
          <a:lstStyle/>
          <a:p>
            <a:r>
              <a:rPr lang="en-US" altLang="ja-JP" sz="3200" dirty="0" smtClean="0">
                <a:solidFill>
                  <a:schemeClr val="bg1">
                    <a:lumMod val="65000"/>
                  </a:schemeClr>
                </a:solidFill>
                <a:latin typeface="Helvetica"/>
                <a:ea typeface="ヒラギノ角ゴ Pro W3"/>
                <a:cs typeface="Helvetica"/>
              </a:rPr>
              <a:t>RCE</a:t>
            </a:r>
          </a:p>
          <a:p>
            <a:r>
              <a:rPr kumimoji="1" lang="en-US" altLang="ja-JP" sz="3200" dirty="0" smtClean="0">
                <a:solidFill>
                  <a:schemeClr val="bg1">
                    <a:lumMod val="65000"/>
                  </a:schemeClr>
                </a:solidFill>
                <a:latin typeface="Helvetica"/>
                <a:ea typeface="ヒラギノ角ゴ Pro W3"/>
                <a:cs typeface="Helvetica"/>
              </a:rPr>
              <a:t>(resonant coherent excitation)</a:t>
            </a:r>
            <a:endParaRPr kumimoji="1" lang="ja-JP" altLang="en-US" sz="3200" dirty="0">
              <a:solidFill>
                <a:schemeClr val="bg1">
                  <a:lumMod val="65000"/>
                </a:schemeClr>
              </a:solidFill>
              <a:latin typeface="Helvetica"/>
              <a:ea typeface="ヒラギノ角ゴ Pro W3"/>
              <a:cs typeface="Helvetica"/>
            </a:endParaRPr>
          </a:p>
        </p:txBody>
      </p:sp>
      <p:sp>
        <p:nvSpPr>
          <p:cNvPr id="13" name="テキスト ボックス 12"/>
          <p:cNvSpPr txBox="1"/>
          <p:nvPr/>
        </p:nvSpPr>
        <p:spPr>
          <a:xfrm>
            <a:off x="5129974" y="3973403"/>
            <a:ext cx="3960887" cy="1077218"/>
          </a:xfrm>
          <a:prstGeom prst="rect">
            <a:avLst/>
          </a:prstGeom>
          <a:noFill/>
        </p:spPr>
        <p:txBody>
          <a:bodyPr wrap="square" rtlCol="0">
            <a:spAutoFit/>
          </a:bodyPr>
          <a:lstStyle/>
          <a:p>
            <a:r>
              <a:rPr lang="en-US" altLang="ja-JP" sz="3200" dirty="0" smtClean="0">
                <a:latin typeface="Helvetica"/>
                <a:ea typeface="ヒラギノ角ゴ Pro W3"/>
                <a:cs typeface="Helvetica"/>
              </a:rPr>
              <a:t>ECRIS</a:t>
            </a:r>
          </a:p>
          <a:p>
            <a:r>
              <a:rPr kumimoji="1" lang="en-US" altLang="ja-JP" sz="3200" dirty="0" smtClean="0">
                <a:latin typeface="Helvetica"/>
                <a:ea typeface="ヒラギノ角ゴ Pro W3"/>
                <a:cs typeface="Helvetica"/>
              </a:rPr>
              <a:t>(</a:t>
            </a:r>
            <a:r>
              <a:rPr lang="en-US" altLang="ja-JP" sz="3200" dirty="0" smtClean="0">
                <a:latin typeface="Helvetica"/>
                <a:ea typeface="ヒラギノ角ゴ Pro W3"/>
                <a:cs typeface="Helvetica"/>
              </a:rPr>
              <a:t>highly charged ions</a:t>
            </a:r>
            <a:r>
              <a:rPr kumimoji="1" lang="en-US" altLang="ja-JP" sz="3200" dirty="0" smtClean="0">
                <a:latin typeface="Helvetica"/>
                <a:ea typeface="ヒラギノ角ゴ Pro W3"/>
                <a:cs typeface="Helvetica"/>
              </a:rPr>
              <a:t>)</a:t>
            </a:r>
            <a:endParaRPr kumimoji="1" lang="ja-JP" altLang="en-US" sz="3200" dirty="0">
              <a:latin typeface="Helvetica"/>
              <a:ea typeface="ヒラギノ角ゴ Pro W3"/>
              <a:cs typeface="Helvetica"/>
            </a:endParaRPr>
          </a:p>
        </p:txBody>
      </p:sp>
      <p:sp>
        <p:nvSpPr>
          <p:cNvPr id="14" name="テキスト ボックス 13"/>
          <p:cNvSpPr txBox="1"/>
          <p:nvPr/>
        </p:nvSpPr>
        <p:spPr>
          <a:xfrm>
            <a:off x="5238193" y="2991156"/>
            <a:ext cx="915635" cy="523220"/>
          </a:xfrm>
          <a:prstGeom prst="rect">
            <a:avLst/>
          </a:prstGeom>
          <a:noFill/>
        </p:spPr>
        <p:txBody>
          <a:bodyPr wrap="none" rtlCol="0">
            <a:spAutoFit/>
          </a:bodyPr>
          <a:lstStyle/>
          <a:p>
            <a:r>
              <a:rPr kumimoji="1" lang="en-US" altLang="ja-JP" sz="2800" dirty="0" err="1" smtClean="0">
                <a:solidFill>
                  <a:srgbClr val="0000FF"/>
                </a:solidFill>
                <a:latin typeface="Helvetica"/>
                <a:ea typeface="ヒラギノ角ゴ Pro W3"/>
                <a:cs typeface="Helvetica"/>
              </a:rPr>
              <a:t>GeV</a:t>
            </a:r>
            <a:endParaRPr kumimoji="1" lang="ja-JP" altLang="en-US" sz="2800" dirty="0">
              <a:solidFill>
                <a:srgbClr val="0000FF"/>
              </a:solidFill>
              <a:latin typeface="Helvetica"/>
              <a:ea typeface="ヒラギノ角ゴ Pro W3"/>
              <a:cs typeface="Helvetica"/>
            </a:endParaRPr>
          </a:p>
        </p:txBody>
      </p:sp>
      <p:sp>
        <p:nvSpPr>
          <p:cNvPr id="15" name="テキスト ボックス 14"/>
          <p:cNvSpPr txBox="1"/>
          <p:nvPr/>
        </p:nvSpPr>
        <p:spPr>
          <a:xfrm>
            <a:off x="5280885" y="5579184"/>
            <a:ext cx="2044149" cy="523220"/>
          </a:xfrm>
          <a:prstGeom prst="rect">
            <a:avLst/>
          </a:prstGeom>
          <a:noFill/>
        </p:spPr>
        <p:txBody>
          <a:bodyPr wrap="none" rtlCol="0">
            <a:spAutoFit/>
          </a:bodyPr>
          <a:lstStyle/>
          <a:p>
            <a:r>
              <a:rPr lang="en-US" altLang="ja-JP" sz="2800" dirty="0" smtClean="0">
                <a:solidFill>
                  <a:srgbClr val="0000FF"/>
                </a:solidFill>
                <a:latin typeface="Helvetica"/>
                <a:ea typeface="ヒラギノ角ゴ Pro W3"/>
                <a:cs typeface="Helvetica"/>
              </a:rPr>
              <a:t>1 - 100 </a:t>
            </a:r>
            <a:r>
              <a:rPr lang="en-US" altLang="ja-JP" sz="2800" dirty="0" err="1" smtClean="0">
                <a:solidFill>
                  <a:srgbClr val="0000FF"/>
                </a:solidFill>
                <a:latin typeface="Helvetica"/>
                <a:ea typeface="ヒラギノ角ゴ Pro W3"/>
                <a:cs typeface="Helvetica"/>
              </a:rPr>
              <a:t>k</a:t>
            </a:r>
            <a:r>
              <a:rPr kumimoji="1" lang="en-US" altLang="ja-JP" sz="2800" dirty="0" err="1" smtClean="0">
                <a:solidFill>
                  <a:srgbClr val="0000FF"/>
                </a:solidFill>
                <a:latin typeface="Helvetica"/>
                <a:ea typeface="ヒラギノ角ゴ Pro W3"/>
                <a:cs typeface="Helvetica"/>
              </a:rPr>
              <a:t>eV</a:t>
            </a:r>
            <a:endParaRPr kumimoji="1" lang="ja-JP" altLang="en-US" sz="2800" dirty="0">
              <a:solidFill>
                <a:srgbClr val="0000FF"/>
              </a:solidFill>
              <a:latin typeface="Helvetica"/>
              <a:ea typeface="ヒラギノ角ゴ Pro W3"/>
              <a:cs typeface="Helvetica"/>
            </a:endParaRPr>
          </a:p>
        </p:txBody>
      </p:sp>
      <p:sp>
        <p:nvSpPr>
          <p:cNvPr id="16" name="テキスト ボックス 15"/>
          <p:cNvSpPr txBox="1"/>
          <p:nvPr/>
        </p:nvSpPr>
        <p:spPr>
          <a:xfrm>
            <a:off x="1066309" y="5569004"/>
            <a:ext cx="2454518" cy="523220"/>
          </a:xfrm>
          <a:prstGeom prst="rect">
            <a:avLst/>
          </a:prstGeom>
          <a:noFill/>
        </p:spPr>
        <p:txBody>
          <a:bodyPr wrap="none" rtlCol="0">
            <a:spAutoFit/>
          </a:bodyPr>
          <a:lstStyle/>
          <a:p>
            <a:r>
              <a:rPr lang="en-US" altLang="ja-JP" sz="2800" dirty="0" smtClean="0">
                <a:solidFill>
                  <a:srgbClr val="0000FF"/>
                </a:solidFill>
                <a:latin typeface="Helvetica"/>
                <a:ea typeface="ヒラギノ角ゴ Pro W3"/>
                <a:cs typeface="Helvetica"/>
              </a:rPr>
              <a:t>0.5 - 100 </a:t>
            </a:r>
            <a:r>
              <a:rPr lang="en-US" altLang="ja-JP" sz="2800" dirty="0" err="1" smtClean="0">
                <a:solidFill>
                  <a:srgbClr val="0000FF"/>
                </a:solidFill>
                <a:latin typeface="Helvetica"/>
                <a:ea typeface="ヒラギノ角ゴ Pro W3"/>
                <a:cs typeface="Helvetica"/>
              </a:rPr>
              <a:t>m</a:t>
            </a:r>
            <a:r>
              <a:rPr kumimoji="1" lang="en-US" altLang="ja-JP" sz="2800" dirty="0" err="1" smtClean="0">
                <a:solidFill>
                  <a:srgbClr val="0000FF"/>
                </a:solidFill>
                <a:latin typeface="Helvetica"/>
                <a:ea typeface="ヒラギノ角ゴ Pro W3"/>
                <a:cs typeface="Helvetica"/>
              </a:rPr>
              <a:t>eV</a:t>
            </a:r>
            <a:endParaRPr kumimoji="1" lang="ja-JP" altLang="en-US" sz="2800" dirty="0">
              <a:solidFill>
                <a:srgbClr val="0000FF"/>
              </a:solidFill>
              <a:latin typeface="Helvetica"/>
              <a:ea typeface="ヒラギノ角ゴ Pro W3"/>
              <a:cs typeface="Helvetica"/>
            </a:endParaRPr>
          </a:p>
        </p:txBody>
      </p:sp>
      <p:sp>
        <p:nvSpPr>
          <p:cNvPr id="17" name="テキスト ボックス 16"/>
          <p:cNvSpPr txBox="1"/>
          <p:nvPr/>
        </p:nvSpPr>
        <p:spPr>
          <a:xfrm>
            <a:off x="1065565" y="2980976"/>
            <a:ext cx="2044149" cy="523220"/>
          </a:xfrm>
          <a:prstGeom prst="rect">
            <a:avLst/>
          </a:prstGeom>
          <a:noFill/>
        </p:spPr>
        <p:txBody>
          <a:bodyPr wrap="none" rtlCol="0">
            <a:spAutoFit/>
          </a:bodyPr>
          <a:lstStyle/>
          <a:p>
            <a:r>
              <a:rPr lang="en-US" altLang="ja-JP" sz="2800" dirty="0" smtClean="0">
                <a:solidFill>
                  <a:srgbClr val="0000FF"/>
                </a:solidFill>
                <a:latin typeface="Helvetica"/>
                <a:ea typeface="ヒラギノ角ゴ Pro W3"/>
                <a:cs typeface="Helvetica"/>
              </a:rPr>
              <a:t>10 - 30 </a:t>
            </a:r>
            <a:r>
              <a:rPr lang="en-US" altLang="ja-JP" sz="2800" dirty="0" err="1" smtClean="0">
                <a:solidFill>
                  <a:srgbClr val="0000FF"/>
                </a:solidFill>
                <a:latin typeface="Helvetica"/>
                <a:ea typeface="ヒラギノ角ゴ Pro W3"/>
                <a:cs typeface="Helvetica"/>
              </a:rPr>
              <a:t>k</a:t>
            </a:r>
            <a:r>
              <a:rPr kumimoji="1" lang="en-US" altLang="ja-JP" sz="2800" dirty="0" err="1" smtClean="0">
                <a:solidFill>
                  <a:srgbClr val="0000FF"/>
                </a:solidFill>
                <a:latin typeface="Helvetica"/>
                <a:ea typeface="ヒラギノ角ゴ Pro W3"/>
                <a:cs typeface="Helvetica"/>
              </a:rPr>
              <a:t>eV</a:t>
            </a:r>
            <a:endParaRPr kumimoji="1" lang="ja-JP" altLang="en-US" sz="2800" dirty="0">
              <a:solidFill>
                <a:srgbClr val="0000FF"/>
              </a:solidFill>
              <a:latin typeface="Helvetica"/>
              <a:ea typeface="ヒラギノ角ゴ Pro W3"/>
              <a:cs typeface="Helvetica"/>
            </a:endParaRPr>
          </a:p>
        </p:txBody>
      </p:sp>
      <p:sp>
        <p:nvSpPr>
          <p:cNvPr id="19" name="スライド番号プレースホルダ 2"/>
          <p:cNvSpPr>
            <a:spLocks noGrp="1"/>
          </p:cNvSpPr>
          <p:nvPr>
            <p:ph type="sldNum" sz="quarter" idx="12"/>
          </p:nvPr>
        </p:nvSpPr>
        <p:spPr>
          <a:xfrm>
            <a:off x="6934200" y="6613529"/>
            <a:ext cx="2133600" cy="168275"/>
          </a:xfrm>
        </p:spPr>
        <p:txBody>
          <a:bodyPr/>
          <a:lstStyle/>
          <a:p>
            <a:fld id="{E99D909F-1801-2144-A7A1-AC96D3359BD1}" type="slidenum">
              <a:rPr lang="ja-JP" altLang="en-US" smtClean="0">
                <a:latin typeface="Helvetica"/>
                <a:cs typeface="Helvetica"/>
              </a:rPr>
              <a:pPr/>
              <a:t>2</a:t>
            </a:fld>
            <a:endParaRPr lang="ja-JP" altLang="en-US">
              <a:latin typeface="Helvetica"/>
              <a:cs typeface="Helvetica"/>
            </a:endParaRPr>
          </a:p>
        </p:txBody>
      </p:sp>
      <p:sp>
        <p:nvSpPr>
          <p:cNvPr id="3" name="テキスト ボックス 2"/>
          <p:cNvSpPr txBox="1"/>
          <p:nvPr/>
        </p:nvSpPr>
        <p:spPr>
          <a:xfrm>
            <a:off x="595949" y="1920928"/>
            <a:ext cx="3169758" cy="1015663"/>
          </a:xfrm>
          <a:prstGeom prst="rect">
            <a:avLst/>
          </a:prstGeom>
          <a:noFill/>
        </p:spPr>
        <p:txBody>
          <a:bodyPr wrap="none" rtlCol="0">
            <a:spAutoFit/>
          </a:bodyPr>
          <a:lstStyle/>
          <a:p>
            <a:r>
              <a:rPr kumimoji="1" lang="en-US" altLang="ja-JP" sz="2000" dirty="0" smtClean="0">
                <a:latin typeface="Times New Roman"/>
                <a:ea typeface="ヒラギノ角ゴ Pro W3"/>
                <a:cs typeface="Times New Roman"/>
              </a:rPr>
              <a:t>H. </a:t>
            </a:r>
            <a:r>
              <a:rPr kumimoji="1" lang="en-US" altLang="ja-JP" sz="2000" dirty="0" err="1" smtClean="0">
                <a:latin typeface="Times New Roman"/>
                <a:ea typeface="ヒラギノ角ゴ Pro W3"/>
                <a:cs typeface="Times New Roman"/>
              </a:rPr>
              <a:t>Shiromaru</a:t>
            </a:r>
            <a:r>
              <a:rPr kumimoji="1" lang="en-US" altLang="ja-JP" sz="2000" dirty="0" smtClean="0">
                <a:latin typeface="Times New Roman"/>
                <a:ea typeface="ヒラギノ角ゴ Pro W3"/>
                <a:cs typeface="Times New Roman"/>
              </a:rPr>
              <a:t>, J. Matsumoto,</a:t>
            </a:r>
          </a:p>
          <a:p>
            <a:r>
              <a:rPr lang="en-US" altLang="ja-JP" sz="2000" dirty="0" smtClean="0">
                <a:latin typeface="Times New Roman"/>
                <a:ea typeface="ヒラギノ角ゴ Pro W3"/>
                <a:cs typeface="Times New Roman"/>
              </a:rPr>
              <a:t>T. Azuma, </a:t>
            </a:r>
            <a:r>
              <a:rPr kumimoji="1" lang="en-US" altLang="ja-JP" sz="2000" dirty="0" smtClean="0">
                <a:latin typeface="Times New Roman"/>
                <a:ea typeface="ヒラギノ角ゴ Pro W3"/>
                <a:cs typeface="Times New Roman"/>
              </a:rPr>
              <a:t>T. </a:t>
            </a:r>
            <a:r>
              <a:rPr kumimoji="1" lang="en-US" altLang="ja-JP" sz="2000" dirty="0" err="1" smtClean="0">
                <a:latin typeface="Times New Roman"/>
                <a:ea typeface="ヒラギノ角ゴ Pro W3"/>
                <a:cs typeface="Times New Roman"/>
              </a:rPr>
              <a:t>Majima</a:t>
            </a:r>
            <a:r>
              <a:rPr kumimoji="1" lang="en-US" altLang="ja-JP" sz="2000" dirty="0" smtClean="0">
                <a:latin typeface="Times New Roman"/>
                <a:ea typeface="ヒラギノ角ゴ Pro W3"/>
                <a:cs typeface="Times New Roman"/>
              </a:rPr>
              <a:t>, </a:t>
            </a:r>
          </a:p>
          <a:p>
            <a:r>
              <a:rPr lang="en-US" altLang="ja-JP" sz="2000" dirty="0">
                <a:solidFill>
                  <a:srgbClr val="FF0000"/>
                </a:solidFill>
                <a:latin typeface="Times New Roman"/>
                <a:ea typeface="ヒラギノ角ゴ Pro W3"/>
                <a:cs typeface="Times New Roman"/>
              </a:rPr>
              <a:t>H. </a:t>
            </a:r>
            <a:r>
              <a:rPr lang="en-US" altLang="ja-JP" sz="2000" dirty="0" err="1" smtClean="0">
                <a:solidFill>
                  <a:srgbClr val="FF0000"/>
                </a:solidFill>
                <a:latin typeface="Times New Roman"/>
                <a:ea typeface="ヒラギノ角ゴ Pro W3"/>
                <a:cs typeface="Times New Roman"/>
              </a:rPr>
              <a:t>Tanuma</a:t>
            </a:r>
            <a:r>
              <a:rPr lang="en-US" altLang="ja-JP" sz="2000" dirty="0" smtClean="0">
                <a:latin typeface="Times New Roman"/>
                <a:ea typeface="ヒラギノ角ゴ Pro W3"/>
                <a:cs typeface="Times New Roman"/>
              </a:rPr>
              <a:t>, K. Hansen</a:t>
            </a:r>
            <a:endParaRPr kumimoji="1" lang="ja-JP" altLang="en-US" sz="2000" dirty="0">
              <a:latin typeface="Times New Roman"/>
              <a:ea typeface="ヒラギノ角ゴ Pro W3"/>
              <a:cs typeface="Times New Roman"/>
            </a:endParaRPr>
          </a:p>
        </p:txBody>
      </p:sp>
      <p:sp>
        <p:nvSpPr>
          <p:cNvPr id="20" name="テキスト ボックス 19"/>
          <p:cNvSpPr txBox="1"/>
          <p:nvPr/>
        </p:nvSpPr>
        <p:spPr>
          <a:xfrm>
            <a:off x="6038444" y="2401696"/>
            <a:ext cx="2195558" cy="400110"/>
          </a:xfrm>
          <a:prstGeom prst="rect">
            <a:avLst/>
          </a:prstGeom>
          <a:noFill/>
        </p:spPr>
        <p:txBody>
          <a:bodyPr wrap="none" rtlCol="0">
            <a:spAutoFit/>
          </a:bodyPr>
          <a:lstStyle/>
          <a:p>
            <a:r>
              <a:rPr lang="en-US" altLang="ja-JP" sz="2000" dirty="0" smtClean="0">
                <a:latin typeface="Times New Roman"/>
                <a:ea typeface="ヒラギノ角ゴ Pro W3"/>
                <a:cs typeface="Times New Roman"/>
              </a:rPr>
              <a:t>T. Azuma (RIKEN)</a:t>
            </a:r>
            <a:endParaRPr kumimoji="1" lang="en-US" altLang="ja-JP" sz="2000" dirty="0" smtClean="0">
              <a:latin typeface="Times New Roman"/>
              <a:ea typeface="ヒラギノ角ゴ Pro W3"/>
              <a:cs typeface="Times New Roman"/>
            </a:endParaRPr>
          </a:p>
        </p:txBody>
      </p:sp>
      <p:sp>
        <p:nvSpPr>
          <p:cNvPr id="21" name="テキスト ボックス 20"/>
          <p:cNvSpPr txBox="1"/>
          <p:nvPr/>
        </p:nvSpPr>
        <p:spPr>
          <a:xfrm>
            <a:off x="713352" y="5053146"/>
            <a:ext cx="1326004" cy="400110"/>
          </a:xfrm>
          <a:prstGeom prst="rect">
            <a:avLst/>
          </a:prstGeom>
          <a:noFill/>
        </p:spPr>
        <p:txBody>
          <a:bodyPr wrap="none" rtlCol="0">
            <a:spAutoFit/>
          </a:bodyPr>
          <a:lstStyle/>
          <a:p>
            <a:r>
              <a:rPr lang="en-US" altLang="ja-JP" sz="2000" dirty="0" smtClean="0">
                <a:solidFill>
                  <a:srgbClr val="FF0000"/>
                </a:solidFill>
                <a:latin typeface="Times New Roman"/>
                <a:ea typeface="ヒラギノ角ゴ Pro W3"/>
                <a:cs typeface="Times New Roman"/>
              </a:rPr>
              <a:t>H. </a:t>
            </a:r>
            <a:r>
              <a:rPr lang="en-US" altLang="ja-JP" sz="2000" dirty="0" err="1" smtClean="0">
                <a:solidFill>
                  <a:srgbClr val="FF0000"/>
                </a:solidFill>
                <a:latin typeface="Times New Roman"/>
                <a:ea typeface="ヒラギノ角ゴ Pro W3"/>
                <a:cs typeface="Times New Roman"/>
              </a:rPr>
              <a:t>Tanuma</a:t>
            </a:r>
            <a:endParaRPr kumimoji="1" lang="en-US" altLang="ja-JP" sz="2000" dirty="0" smtClean="0">
              <a:solidFill>
                <a:srgbClr val="FF0000"/>
              </a:solidFill>
              <a:latin typeface="Times New Roman"/>
              <a:ea typeface="ヒラギノ角ゴ Pro W3"/>
              <a:cs typeface="Times New Roman"/>
            </a:endParaRPr>
          </a:p>
        </p:txBody>
      </p:sp>
      <p:sp>
        <p:nvSpPr>
          <p:cNvPr id="22" name="テキスト ボックス 21"/>
          <p:cNvSpPr txBox="1"/>
          <p:nvPr/>
        </p:nvSpPr>
        <p:spPr>
          <a:xfrm>
            <a:off x="6141879" y="5053146"/>
            <a:ext cx="1326004" cy="400110"/>
          </a:xfrm>
          <a:prstGeom prst="rect">
            <a:avLst/>
          </a:prstGeom>
          <a:noFill/>
        </p:spPr>
        <p:txBody>
          <a:bodyPr wrap="none" rtlCol="0">
            <a:spAutoFit/>
          </a:bodyPr>
          <a:lstStyle/>
          <a:p>
            <a:r>
              <a:rPr lang="en-US" altLang="ja-JP" sz="2000" dirty="0" smtClean="0">
                <a:solidFill>
                  <a:srgbClr val="FF0000"/>
                </a:solidFill>
                <a:latin typeface="Times New Roman"/>
                <a:ea typeface="ヒラギノ角ゴ Pro W3"/>
                <a:cs typeface="Times New Roman"/>
              </a:rPr>
              <a:t>H. </a:t>
            </a:r>
            <a:r>
              <a:rPr lang="en-US" altLang="ja-JP" sz="2000" dirty="0" err="1" smtClean="0">
                <a:solidFill>
                  <a:srgbClr val="FF0000"/>
                </a:solidFill>
                <a:latin typeface="Times New Roman"/>
                <a:ea typeface="ヒラギノ角ゴ Pro W3"/>
                <a:cs typeface="Times New Roman"/>
              </a:rPr>
              <a:t>Tanuma</a:t>
            </a:r>
            <a:endParaRPr kumimoji="1" lang="en-US" altLang="ja-JP" sz="2000" dirty="0" smtClean="0">
              <a:solidFill>
                <a:srgbClr val="FF0000"/>
              </a:solidFill>
              <a:latin typeface="Times New Roman"/>
              <a:ea typeface="ヒラギノ角ゴ Pro W3"/>
              <a:cs typeface="Times New Roman"/>
            </a:endParaRPr>
          </a:p>
        </p:txBody>
      </p:sp>
      <p:sp>
        <p:nvSpPr>
          <p:cNvPr id="23" name="テキスト ボックス 22"/>
          <p:cNvSpPr txBox="1"/>
          <p:nvPr/>
        </p:nvSpPr>
        <p:spPr>
          <a:xfrm>
            <a:off x="324432" y="6142536"/>
            <a:ext cx="4015593" cy="707886"/>
          </a:xfrm>
          <a:prstGeom prst="rect">
            <a:avLst/>
          </a:prstGeom>
          <a:noFill/>
        </p:spPr>
        <p:txBody>
          <a:bodyPr wrap="none" rtlCol="0">
            <a:spAutoFit/>
          </a:bodyPr>
          <a:lstStyle/>
          <a:p>
            <a:r>
              <a:rPr lang="en-US" altLang="ja-JP" sz="2000" dirty="0" smtClean="0">
                <a:solidFill>
                  <a:srgbClr val="FF0000"/>
                </a:solidFill>
                <a:latin typeface="Times New Roman"/>
                <a:ea typeface="ヒラギノ角ゴ Pro W3"/>
                <a:cs typeface="Times New Roman"/>
              </a:rPr>
              <a:t>Ion Mobility Spectrometry:</a:t>
            </a:r>
          </a:p>
          <a:p>
            <a:r>
              <a:rPr lang="en-US" altLang="ja-JP" sz="2000" dirty="0" smtClean="0">
                <a:solidFill>
                  <a:srgbClr val="FF0000"/>
                </a:solidFill>
                <a:latin typeface="Times New Roman"/>
                <a:ea typeface="ヒラギノ角ゴ Pro W3"/>
                <a:cs typeface="Times New Roman"/>
              </a:rPr>
              <a:t>Detection of chemical </a:t>
            </a:r>
            <a:r>
              <a:rPr lang="en-US" altLang="ja-JP" sz="2000" dirty="0">
                <a:solidFill>
                  <a:srgbClr val="FF0000"/>
                </a:solidFill>
                <a:latin typeface="Times New Roman"/>
                <a:ea typeface="ヒラギノ角ゴ Pro W3"/>
                <a:cs typeface="Times New Roman"/>
              </a:rPr>
              <a:t>warfare </a:t>
            </a:r>
            <a:r>
              <a:rPr lang="en-US" altLang="ja-JP" sz="2000" dirty="0" smtClean="0">
                <a:solidFill>
                  <a:srgbClr val="FF0000"/>
                </a:solidFill>
                <a:latin typeface="Times New Roman"/>
                <a:ea typeface="ヒラギノ角ゴ Pro W3"/>
                <a:cs typeface="Times New Roman"/>
              </a:rPr>
              <a:t>agents  </a:t>
            </a:r>
            <a:endParaRPr kumimoji="1" lang="en-US" altLang="ja-JP" sz="2000" dirty="0" smtClean="0">
              <a:solidFill>
                <a:srgbClr val="FF0000"/>
              </a:solidFill>
              <a:latin typeface="Times New Roman"/>
              <a:ea typeface="ヒラギノ角ゴ Pro W3"/>
              <a:cs typeface="Times New Roman"/>
            </a:endParaRPr>
          </a:p>
        </p:txBody>
      </p:sp>
    </p:spTree>
    <p:extLst>
      <p:ext uri="{BB962C8B-B14F-4D97-AF65-F5344CB8AC3E}">
        <p14:creationId xmlns:p14="http://schemas.microsoft.com/office/powerpoint/2010/main" val="30198160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EF1E52F6-3EB8-1943-8B8B-10640D72B724}" type="slidenum">
              <a:rPr lang="ja-JP" altLang="en-US" smtClean="0"/>
              <a:pPr/>
              <a:t>20</a:t>
            </a:fld>
            <a:endParaRPr lang="ja-JP" altLang="en-US" dirty="0"/>
          </a:p>
        </p:txBody>
      </p:sp>
      <p:pic>
        <p:nvPicPr>
          <p:cNvPr id="2" name="図 1" descr="solar_wind.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5571" y="3938112"/>
            <a:ext cx="3644900" cy="2705100"/>
          </a:xfrm>
          <a:prstGeom prst="rect">
            <a:avLst/>
          </a:prstGeom>
        </p:spPr>
      </p:pic>
      <p:pic>
        <p:nvPicPr>
          <p:cNvPr id="4" name="図 3" descr="r3000eq.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09751" y="3606800"/>
            <a:ext cx="3251200" cy="3251200"/>
          </a:xfrm>
          <a:prstGeom prst="rect">
            <a:avLst/>
          </a:prstGeom>
        </p:spPr>
      </p:pic>
      <p:sp>
        <p:nvSpPr>
          <p:cNvPr id="9" name="テキスト ボックス 8"/>
          <p:cNvSpPr txBox="1"/>
          <p:nvPr/>
        </p:nvSpPr>
        <p:spPr>
          <a:xfrm>
            <a:off x="381000" y="152400"/>
            <a:ext cx="8277700" cy="3792833"/>
          </a:xfrm>
          <a:prstGeom prst="rect">
            <a:avLst/>
          </a:prstGeom>
          <a:noFill/>
        </p:spPr>
        <p:txBody>
          <a:bodyPr wrap="none" rtlCol="0">
            <a:spAutoFit/>
          </a:bodyPr>
          <a:lstStyle/>
          <a:p>
            <a:pPr>
              <a:lnSpc>
                <a:spcPct val="90000"/>
              </a:lnSpc>
              <a:spcAft>
                <a:spcPts val="1200"/>
              </a:spcAft>
            </a:pPr>
            <a:r>
              <a:rPr lang="en-US" altLang="ja-JP" sz="3200" b="1" dirty="0" smtClean="0">
                <a:latin typeface="Bookman Old Style"/>
                <a:ea typeface="ヒラギノ角ゴ Pro W3"/>
                <a:cs typeface="Bookman Old Style"/>
              </a:rPr>
              <a:t>Solar Wind </a:t>
            </a:r>
            <a:r>
              <a:rPr lang="en-US" altLang="ja-JP" sz="3200" dirty="0" smtClean="0">
                <a:latin typeface="Bookman Old Style"/>
                <a:ea typeface="ヒラギノ角ゴ Pro W3"/>
                <a:cs typeface="Bookman Old Style"/>
              </a:rPr>
              <a:t>= extremely thin plasma </a:t>
            </a:r>
            <a:r>
              <a:rPr lang="en-US" altLang="ja-JP" sz="3200" b="1" dirty="0" smtClean="0">
                <a:latin typeface="Bookman Old Style"/>
                <a:ea typeface="ヒラギノ角ゴ Pro W3"/>
                <a:cs typeface="Bookman Old Style"/>
              </a:rPr>
              <a:t>	</a:t>
            </a:r>
          </a:p>
          <a:p>
            <a:pPr>
              <a:lnSpc>
                <a:spcPct val="90000"/>
              </a:lnSpc>
              <a:spcAft>
                <a:spcPts val="1200"/>
              </a:spcAft>
            </a:pPr>
            <a:r>
              <a:rPr lang="en-US" altLang="ja-JP" sz="2800" dirty="0" smtClean="0">
                <a:solidFill>
                  <a:srgbClr val="0000FF"/>
                </a:solidFill>
                <a:latin typeface="Bookman Old Style"/>
                <a:ea typeface="ヒラギノ角ゴ Pro W3"/>
                <a:cs typeface="Bookman Old Style"/>
              </a:rPr>
              <a:t>- Negative 	: 	</a:t>
            </a:r>
            <a:r>
              <a:rPr lang="en-US" altLang="ja-JP" sz="2800" dirty="0" err="1" smtClean="0">
                <a:solidFill>
                  <a:srgbClr val="0000FF"/>
                </a:solidFill>
                <a:latin typeface="Bookman Old Style"/>
                <a:ea typeface="ヒラギノ角ゴ Pro W3"/>
                <a:cs typeface="Bookman Old Style"/>
              </a:rPr>
              <a:t>e</a:t>
            </a:r>
            <a:r>
              <a:rPr lang="en-US" altLang="ja-JP" sz="2800" baseline="30000" dirty="0" smtClean="0">
                <a:solidFill>
                  <a:srgbClr val="0000FF"/>
                </a:solidFill>
                <a:latin typeface="Bookman Old Style"/>
                <a:ea typeface="ヒラギノ角ゴ Pro W3"/>
                <a:cs typeface="Bookman Old Style"/>
              </a:rPr>
              <a:t>-</a:t>
            </a:r>
            <a:r>
              <a:rPr lang="en-US" altLang="ja-JP" sz="2800" dirty="0" smtClean="0">
                <a:solidFill>
                  <a:srgbClr val="0000FF"/>
                </a:solidFill>
                <a:latin typeface="Bookman Old Style"/>
                <a:ea typeface="ヒラギノ角ゴ Pro W3"/>
                <a:cs typeface="Bookman Old Style"/>
              </a:rPr>
              <a:t>		~ 10 cm</a:t>
            </a:r>
            <a:r>
              <a:rPr lang="en-US" altLang="ja-JP" sz="2800" baseline="30000" dirty="0" smtClean="0">
                <a:solidFill>
                  <a:srgbClr val="0000FF"/>
                </a:solidFill>
                <a:latin typeface="Bookman Old Style"/>
                <a:ea typeface="ヒラギノ角ゴ Pro W3"/>
                <a:cs typeface="Bookman Old Style"/>
              </a:rPr>
              <a:t>-3 </a:t>
            </a:r>
            <a:r>
              <a:rPr lang="en-US" altLang="ja-JP" sz="2400" dirty="0" smtClean="0">
                <a:solidFill>
                  <a:srgbClr val="0000FF"/>
                </a:solidFill>
                <a:latin typeface="Bookman Old Style"/>
                <a:ea typeface="ヒラギノ角ゴ Pro W3"/>
                <a:cs typeface="Bookman Old Style"/>
              </a:rPr>
              <a:t>around the Earth</a:t>
            </a:r>
            <a:endParaRPr lang="en-US" altLang="ja-JP" sz="2400" b="1" dirty="0" smtClean="0">
              <a:solidFill>
                <a:srgbClr val="0000FF"/>
              </a:solidFill>
              <a:latin typeface="Bookman Old Style"/>
              <a:ea typeface="ヒラギノ角ゴ Pro W3"/>
              <a:cs typeface="Bookman Old Style"/>
            </a:endParaRPr>
          </a:p>
          <a:p>
            <a:pPr>
              <a:lnSpc>
                <a:spcPct val="90000"/>
              </a:lnSpc>
              <a:spcAft>
                <a:spcPts val="1200"/>
              </a:spcAft>
            </a:pPr>
            <a:r>
              <a:rPr lang="en-US" altLang="ja-JP" sz="2800" dirty="0" smtClean="0">
                <a:solidFill>
                  <a:srgbClr val="FF0000"/>
                </a:solidFill>
                <a:latin typeface="Bookman Old Style"/>
                <a:ea typeface="ヒラギノ角ゴ Pro W3"/>
                <a:cs typeface="Bookman Old Style"/>
              </a:rPr>
              <a:t>- Positive 	:	</a:t>
            </a:r>
            <a:r>
              <a:rPr kumimoji="1" lang="en-US" altLang="ja-JP" sz="2800" dirty="0" smtClean="0">
                <a:solidFill>
                  <a:srgbClr val="FF0000"/>
                </a:solidFill>
                <a:latin typeface="Bookman Old Style"/>
                <a:ea typeface="ヒラギノ角ゴ Pro W3"/>
                <a:cs typeface="Bookman Old Style"/>
              </a:rPr>
              <a:t>H</a:t>
            </a:r>
            <a:r>
              <a:rPr kumimoji="1" lang="en-US" altLang="ja-JP" sz="2800" baseline="30000" dirty="0" smtClean="0">
                <a:solidFill>
                  <a:srgbClr val="FF0000"/>
                </a:solidFill>
                <a:latin typeface="Bookman Old Style"/>
                <a:ea typeface="ヒラギノ角ゴ Pro W3"/>
                <a:cs typeface="Bookman Old Style"/>
              </a:rPr>
              <a:t>+</a:t>
            </a:r>
            <a:r>
              <a:rPr lang="en-US" altLang="ja-JP" sz="2800" dirty="0" smtClean="0">
                <a:solidFill>
                  <a:srgbClr val="FF0000"/>
                </a:solidFill>
                <a:latin typeface="Bookman Old Style"/>
                <a:ea typeface="ヒラギノ角ゴ Pro W3"/>
                <a:cs typeface="Bookman Old Style"/>
              </a:rPr>
              <a:t>		~ </a:t>
            </a:r>
            <a:r>
              <a:rPr kumimoji="1" lang="en-US" altLang="ja-JP" sz="2800" dirty="0" smtClean="0">
                <a:solidFill>
                  <a:srgbClr val="FF0000"/>
                </a:solidFill>
                <a:latin typeface="Bookman Old Style"/>
                <a:ea typeface="ヒラギノ角ゴ Pro W3"/>
                <a:cs typeface="Bookman Old Style"/>
              </a:rPr>
              <a:t>95%</a:t>
            </a:r>
          </a:p>
          <a:p>
            <a:pPr>
              <a:lnSpc>
                <a:spcPct val="90000"/>
              </a:lnSpc>
              <a:spcAft>
                <a:spcPts val="1200"/>
              </a:spcAft>
            </a:pPr>
            <a:r>
              <a:rPr lang="en-US" altLang="ja-JP" sz="2800" dirty="0" smtClean="0">
                <a:solidFill>
                  <a:srgbClr val="FF0000"/>
                </a:solidFill>
                <a:latin typeface="Bookman Old Style"/>
                <a:ea typeface="ヒラギノ角ゴ Pro W3"/>
                <a:cs typeface="Bookman Old Style"/>
              </a:rPr>
              <a:t>					</a:t>
            </a:r>
            <a:r>
              <a:rPr kumimoji="1" lang="en-US" altLang="ja-JP" sz="2800" dirty="0" smtClean="0">
                <a:solidFill>
                  <a:srgbClr val="FF0000"/>
                </a:solidFill>
                <a:latin typeface="Bookman Old Style"/>
                <a:ea typeface="ヒラギノ角ゴ Pro W3"/>
                <a:cs typeface="Bookman Old Style"/>
              </a:rPr>
              <a:t>He</a:t>
            </a:r>
            <a:r>
              <a:rPr kumimoji="1" lang="en-US" altLang="ja-JP" sz="2800" baseline="30000" dirty="0" smtClean="0">
                <a:solidFill>
                  <a:srgbClr val="FF0000"/>
                </a:solidFill>
                <a:latin typeface="Bookman Old Style"/>
                <a:ea typeface="ヒラギノ角ゴ Pro W3"/>
                <a:cs typeface="Bookman Old Style"/>
              </a:rPr>
              <a:t>2+</a:t>
            </a:r>
            <a:r>
              <a:rPr lang="en-US" altLang="ja-JP" sz="2800" dirty="0" smtClean="0">
                <a:solidFill>
                  <a:srgbClr val="FF0000"/>
                </a:solidFill>
                <a:latin typeface="Bookman Old Style"/>
                <a:ea typeface="ヒラギノ角ゴ Pro W3"/>
                <a:cs typeface="Bookman Old Style"/>
              </a:rPr>
              <a:t>	~ 4%</a:t>
            </a:r>
            <a:endParaRPr kumimoji="1" lang="en-US" altLang="ja-JP" sz="2800" dirty="0" smtClean="0">
              <a:solidFill>
                <a:srgbClr val="FF0000"/>
              </a:solidFill>
              <a:latin typeface="Bookman Old Style"/>
              <a:ea typeface="ヒラギノ角ゴ Pro W3"/>
              <a:cs typeface="Bookman Old Style"/>
            </a:endParaRPr>
          </a:p>
          <a:p>
            <a:pPr>
              <a:lnSpc>
                <a:spcPct val="90000"/>
              </a:lnSpc>
              <a:spcAft>
                <a:spcPts val="1200"/>
              </a:spcAft>
            </a:pPr>
            <a:r>
              <a:rPr kumimoji="1" lang="en-US" altLang="ja-JP" sz="2800" b="1" dirty="0" smtClean="0">
                <a:solidFill>
                  <a:srgbClr val="FF0000"/>
                </a:solidFill>
                <a:latin typeface="Bookman Old Style"/>
                <a:ea typeface="ヒラギノ角ゴ Pro W3"/>
                <a:cs typeface="Bookman Old Style"/>
              </a:rPr>
              <a:t>					</a:t>
            </a:r>
            <a:r>
              <a:rPr kumimoji="1" lang="en-US" altLang="ja-JP" sz="2800" dirty="0" err="1" smtClean="0">
                <a:solidFill>
                  <a:srgbClr val="FF0000"/>
                </a:solidFill>
                <a:latin typeface="Bookman Old Style"/>
                <a:ea typeface="ヒラギノ角ゴ Pro W3"/>
                <a:cs typeface="Bookman Old Style"/>
              </a:rPr>
              <a:t>C</a:t>
            </a:r>
            <a:r>
              <a:rPr kumimoji="1" lang="en-US" altLang="ja-JP" sz="2800" i="1" baseline="30000" dirty="0" err="1" smtClean="0">
                <a:solidFill>
                  <a:srgbClr val="FF0000"/>
                </a:solidFill>
                <a:latin typeface="Bookman Old Style"/>
                <a:ea typeface="ヒラギノ角ゴ Pro W3"/>
                <a:cs typeface="Bookman Old Style"/>
              </a:rPr>
              <a:t>q</a:t>
            </a:r>
            <a:r>
              <a:rPr kumimoji="1" lang="en-US" altLang="ja-JP" sz="2800" baseline="30000" dirty="0" smtClean="0">
                <a:solidFill>
                  <a:srgbClr val="FF0000"/>
                </a:solidFill>
                <a:latin typeface="Bookman Old Style"/>
                <a:ea typeface="ヒラギノ角ゴ Pro W3"/>
                <a:cs typeface="Bookman Old Style"/>
              </a:rPr>
              <a:t>+</a:t>
            </a:r>
            <a:r>
              <a:rPr kumimoji="1" lang="en-US" altLang="ja-JP" sz="2800" dirty="0" smtClean="0">
                <a:solidFill>
                  <a:srgbClr val="FF0000"/>
                </a:solidFill>
                <a:latin typeface="Bookman Old Style"/>
                <a:ea typeface="ヒラギノ角ゴ Pro W3"/>
                <a:cs typeface="Bookman Old Style"/>
              </a:rPr>
              <a:t>, </a:t>
            </a:r>
            <a:r>
              <a:rPr kumimoji="1" lang="en-US" altLang="ja-JP" sz="2800" dirty="0" err="1" smtClean="0">
                <a:solidFill>
                  <a:srgbClr val="FF0000"/>
                </a:solidFill>
                <a:latin typeface="Bookman Old Style"/>
                <a:ea typeface="ヒラギノ角ゴ Pro W3"/>
                <a:cs typeface="Bookman Old Style"/>
              </a:rPr>
              <a:t>O</a:t>
            </a:r>
            <a:r>
              <a:rPr kumimoji="1" lang="en-US" altLang="ja-JP" sz="2800" i="1" baseline="30000" dirty="0" err="1" smtClean="0">
                <a:solidFill>
                  <a:srgbClr val="FF0000"/>
                </a:solidFill>
                <a:latin typeface="Bookman Old Style"/>
                <a:ea typeface="ヒラギノ角ゴ Pro W3"/>
                <a:cs typeface="Bookman Old Style"/>
              </a:rPr>
              <a:t>q</a:t>
            </a:r>
            <a:r>
              <a:rPr kumimoji="1" lang="en-US" altLang="ja-JP" sz="2800" baseline="30000" dirty="0" smtClean="0">
                <a:solidFill>
                  <a:srgbClr val="FF0000"/>
                </a:solidFill>
                <a:latin typeface="Bookman Old Style"/>
                <a:ea typeface="ヒラギノ角ゴ Pro W3"/>
                <a:cs typeface="Bookman Old Style"/>
              </a:rPr>
              <a:t>+</a:t>
            </a:r>
            <a:r>
              <a:rPr kumimoji="1" lang="en-US" altLang="ja-JP" sz="2800" dirty="0" smtClean="0">
                <a:solidFill>
                  <a:srgbClr val="FF0000"/>
                </a:solidFill>
                <a:latin typeface="Bookman Old Style"/>
                <a:ea typeface="ヒラギノ角ゴ Pro W3"/>
                <a:cs typeface="Bookman Old Style"/>
              </a:rPr>
              <a:t>, </a:t>
            </a:r>
            <a:r>
              <a:rPr lang="en-US" altLang="ja-JP" sz="2800" dirty="0" err="1" smtClean="0">
                <a:solidFill>
                  <a:srgbClr val="FF0000"/>
                </a:solidFill>
                <a:latin typeface="Bookman Old Style"/>
                <a:ea typeface="ヒラギノ角ゴ Pro W3"/>
                <a:cs typeface="Bookman Old Style"/>
              </a:rPr>
              <a:t>Ne</a:t>
            </a:r>
            <a:r>
              <a:rPr kumimoji="1" lang="en-US" altLang="ja-JP" sz="2800" i="1" baseline="30000" dirty="0" err="1" smtClean="0">
                <a:solidFill>
                  <a:srgbClr val="FF0000"/>
                </a:solidFill>
                <a:latin typeface="Bookman Old Style"/>
                <a:ea typeface="ヒラギノ角ゴ Pro W3"/>
                <a:cs typeface="Bookman Old Style"/>
              </a:rPr>
              <a:t>q</a:t>
            </a:r>
            <a:r>
              <a:rPr kumimoji="1" lang="en-US" altLang="ja-JP" sz="2800" baseline="30000" dirty="0" smtClean="0">
                <a:solidFill>
                  <a:srgbClr val="FF0000"/>
                </a:solidFill>
                <a:latin typeface="Bookman Old Style"/>
                <a:ea typeface="ヒラギノ角ゴ Pro W3"/>
                <a:cs typeface="Bookman Old Style"/>
              </a:rPr>
              <a:t>+</a:t>
            </a:r>
            <a:r>
              <a:rPr kumimoji="1" lang="en-US" altLang="ja-JP" sz="2800" dirty="0" smtClean="0">
                <a:solidFill>
                  <a:srgbClr val="FF0000"/>
                </a:solidFill>
                <a:latin typeface="Bookman Old Style"/>
                <a:ea typeface="ヒラギノ角ゴ Pro W3"/>
                <a:cs typeface="Bookman Old Style"/>
              </a:rPr>
              <a:t>, </a:t>
            </a:r>
            <a:r>
              <a:rPr kumimoji="1" lang="en-US" altLang="ja-JP" sz="2800" dirty="0" err="1" smtClean="0">
                <a:solidFill>
                  <a:srgbClr val="FF0000"/>
                </a:solidFill>
                <a:latin typeface="Bookman Old Style"/>
                <a:ea typeface="ヒラギノ角ゴ Pro W3"/>
                <a:cs typeface="Bookman Old Style"/>
              </a:rPr>
              <a:t>Mg</a:t>
            </a:r>
            <a:r>
              <a:rPr kumimoji="1" lang="en-US" altLang="ja-JP" sz="2800" i="1" baseline="30000" dirty="0" err="1" smtClean="0">
                <a:solidFill>
                  <a:srgbClr val="FF0000"/>
                </a:solidFill>
                <a:latin typeface="Bookman Old Style"/>
                <a:ea typeface="ヒラギノ角ゴ Pro W3"/>
                <a:cs typeface="Bookman Old Style"/>
              </a:rPr>
              <a:t>q</a:t>
            </a:r>
            <a:r>
              <a:rPr kumimoji="1" lang="en-US" altLang="ja-JP" sz="2800" baseline="30000" dirty="0" smtClean="0">
                <a:solidFill>
                  <a:srgbClr val="FF0000"/>
                </a:solidFill>
                <a:latin typeface="Bookman Old Style"/>
                <a:ea typeface="ヒラギノ角ゴ Pro W3"/>
                <a:cs typeface="Bookman Old Style"/>
              </a:rPr>
              <a:t>+</a:t>
            </a:r>
            <a:r>
              <a:rPr kumimoji="1" lang="en-US" altLang="ja-JP" sz="2800" dirty="0" smtClean="0">
                <a:solidFill>
                  <a:srgbClr val="FF0000"/>
                </a:solidFill>
                <a:latin typeface="Bookman Old Style"/>
                <a:ea typeface="ヒラギノ角ゴ Pro W3"/>
                <a:cs typeface="Bookman Old Style"/>
              </a:rPr>
              <a:t>, </a:t>
            </a:r>
            <a:r>
              <a:rPr kumimoji="1" lang="en-US" altLang="ja-JP" sz="2800" dirty="0" err="1" smtClean="0">
                <a:solidFill>
                  <a:srgbClr val="FF0000"/>
                </a:solidFill>
                <a:latin typeface="Bookman Old Style"/>
                <a:ea typeface="ヒラギノ角ゴ Pro W3"/>
                <a:cs typeface="Bookman Old Style"/>
              </a:rPr>
              <a:t>Si</a:t>
            </a:r>
            <a:r>
              <a:rPr kumimoji="1" lang="en-US" altLang="ja-JP" sz="2800" i="1" baseline="30000" dirty="0" err="1" smtClean="0">
                <a:solidFill>
                  <a:srgbClr val="FF0000"/>
                </a:solidFill>
                <a:latin typeface="Bookman Old Style"/>
                <a:ea typeface="ヒラギノ角ゴ Pro W3"/>
                <a:cs typeface="Bookman Old Style"/>
              </a:rPr>
              <a:t>q</a:t>
            </a:r>
            <a:r>
              <a:rPr kumimoji="1" lang="en-US" altLang="ja-JP" sz="2800" dirty="0" smtClean="0">
                <a:solidFill>
                  <a:srgbClr val="FF0000"/>
                </a:solidFill>
                <a:latin typeface="Bookman Old Style"/>
                <a:ea typeface="ヒラギノ角ゴ Pro W3"/>
                <a:cs typeface="Bookman Old Style"/>
              </a:rPr>
              <a:t>+, </a:t>
            </a:r>
            <a:r>
              <a:rPr kumimoji="1" lang="en-US" altLang="ja-JP" sz="2800" dirty="0" err="1" smtClean="0">
                <a:solidFill>
                  <a:srgbClr val="FF0000"/>
                </a:solidFill>
                <a:latin typeface="Bookman Old Style"/>
                <a:ea typeface="ヒラギノ角ゴ Pro W3"/>
                <a:cs typeface="Bookman Old Style"/>
              </a:rPr>
              <a:t>S</a:t>
            </a:r>
            <a:r>
              <a:rPr lang="en-US" altLang="ja-JP" sz="2800" i="1" baseline="30000" dirty="0" err="1" smtClean="0">
                <a:solidFill>
                  <a:srgbClr val="FF0000"/>
                </a:solidFill>
                <a:latin typeface="Bookman Old Style"/>
                <a:ea typeface="ヒラギノ角ゴ Pro W3"/>
                <a:cs typeface="Bookman Old Style"/>
              </a:rPr>
              <a:t>q</a:t>
            </a:r>
            <a:r>
              <a:rPr lang="en-US" altLang="ja-JP" sz="2800" baseline="30000" dirty="0" smtClean="0">
                <a:solidFill>
                  <a:srgbClr val="FF0000"/>
                </a:solidFill>
                <a:latin typeface="Bookman Old Style"/>
                <a:ea typeface="ヒラギノ角ゴ Pro W3"/>
                <a:cs typeface="Bookman Old Style"/>
              </a:rPr>
              <a:t>+</a:t>
            </a:r>
            <a:r>
              <a:rPr lang="en-US" altLang="ja-JP" sz="2800" dirty="0" smtClean="0">
                <a:solidFill>
                  <a:srgbClr val="FF0000"/>
                </a:solidFill>
                <a:latin typeface="Bookman Old Style"/>
                <a:ea typeface="ヒラギノ角ゴ Pro W3"/>
                <a:cs typeface="Bookman Old Style"/>
              </a:rPr>
              <a:t> </a:t>
            </a:r>
            <a:r>
              <a:rPr kumimoji="1" lang="en-US" altLang="ja-JP" sz="2800" i="1" dirty="0" smtClean="0">
                <a:solidFill>
                  <a:srgbClr val="FF0000"/>
                </a:solidFill>
                <a:latin typeface="Bookman Old Style"/>
                <a:ea typeface="ヒラギノ角ゴ Pro W3"/>
                <a:cs typeface="Bookman Old Style"/>
              </a:rPr>
              <a:t>etc.</a:t>
            </a:r>
          </a:p>
          <a:p>
            <a:pPr>
              <a:lnSpc>
                <a:spcPct val="90000"/>
              </a:lnSpc>
              <a:spcAft>
                <a:spcPts val="1200"/>
              </a:spcAft>
            </a:pPr>
            <a:r>
              <a:rPr lang="en-US" altLang="ja-JP" sz="2800" dirty="0" smtClean="0">
                <a:latin typeface="Bookman Old Style"/>
                <a:ea typeface="ヒラギノ角ゴ Pro W3"/>
                <a:cs typeface="Bookman Old Style"/>
              </a:rPr>
              <a:t>- Velocity	:	200-400 km/s, 700-900 km/s</a:t>
            </a:r>
          </a:p>
          <a:p>
            <a:pPr>
              <a:lnSpc>
                <a:spcPct val="90000"/>
              </a:lnSpc>
              <a:spcAft>
                <a:spcPts val="1200"/>
              </a:spcAft>
            </a:pPr>
            <a:r>
              <a:rPr kumimoji="1" lang="en-US" altLang="ja-JP" sz="2800" dirty="0" smtClean="0">
                <a:latin typeface="Bookman Old Style"/>
                <a:ea typeface="ヒラギノ角ゴ Pro W3"/>
                <a:cs typeface="Bookman Old Style"/>
              </a:rPr>
              <a:t>					(0.21 - 4.2 </a:t>
            </a:r>
            <a:r>
              <a:rPr kumimoji="1" lang="en-US" altLang="ja-JP" sz="2800" dirty="0" err="1" smtClean="0">
                <a:latin typeface="Bookman Old Style"/>
                <a:ea typeface="ヒラギノ角ゴ Pro W3"/>
                <a:cs typeface="Bookman Old Style"/>
              </a:rPr>
              <a:t>keV</a:t>
            </a:r>
            <a:r>
              <a:rPr kumimoji="1" lang="en-US" altLang="ja-JP" sz="2800" dirty="0" smtClean="0">
                <a:latin typeface="Bookman Old Style"/>
                <a:ea typeface="ヒラギノ角ゴ Pro W3"/>
                <a:cs typeface="Bookman Old Style"/>
              </a:rPr>
              <a:t>/u)</a:t>
            </a:r>
            <a:endParaRPr kumimoji="1" lang="ja-JP" altLang="en-US" sz="2800" dirty="0">
              <a:latin typeface="Bookman Old Style"/>
              <a:ea typeface="ヒラギノ角ゴ Pro W3"/>
              <a:cs typeface="Bookman Old Style"/>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EF1E52F6-3EB8-1943-8B8B-10640D72B724}" type="slidenum">
              <a:rPr lang="ja-JP" altLang="en-US" smtClean="0"/>
              <a:pPr/>
              <a:t>21</a:t>
            </a:fld>
            <a:endParaRPr lang="ja-JP" altLang="en-US"/>
          </a:p>
        </p:txBody>
      </p:sp>
      <p:pic>
        <p:nvPicPr>
          <p:cNvPr id="4" name="図 3"/>
          <p:cNvPicPr>
            <a:picLocks noChangeAspect="1"/>
          </p:cNvPicPr>
          <p:nvPr/>
        </p:nvPicPr>
        <p:blipFill>
          <a:blip r:embed="rId2"/>
          <a:stretch>
            <a:fillRect/>
          </a:stretch>
        </p:blipFill>
        <p:spPr>
          <a:xfrm>
            <a:off x="0" y="1752601"/>
            <a:ext cx="4281805" cy="4854575"/>
          </a:xfrm>
          <a:prstGeom prst="rect">
            <a:avLst/>
          </a:prstGeom>
        </p:spPr>
      </p:pic>
      <p:pic>
        <p:nvPicPr>
          <p:cNvPr id="5" name="図 4"/>
          <p:cNvPicPr>
            <a:picLocks noChangeAspect="1"/>
          </p:cNvPicPr>
          <p:nvPr/>
        </p:nvPicPr>
        <p:blipFill>
          <a:blip r:embed="rId3"/>
          <a:stretch>
            <a:fillRect/>
          </a:stretch>
        </p:blipFill>
        <p:spPr>
          <a:xfrm>
            <a:off x="4708525" y="1777258"/>
            <a:ext cx="4435475" cy="4791710"/>
          </a:xfrm>
          <a:prstGeom prst="rect">
            <a:avLst/>
          </a:prstGeom>
        </p:spPr>
      </p:pic>
      <p:pic>
        <p:nvPicPr>
          <p:cNvPr id="6" name="図 5"/>
          <p:cNvPicPr>
            <a:picLocks noChangeAspect="1"/>
          </p:cNvPicPr>
          <p:nvPr/>
        </p:nvPicPr>
        <p:blipFill>
          <a:blip r:embed="rId4"/>
          <a:stretch>
            <a:fillRect/>
          </a:stretch>
        </p:blipFill>
        <p:spPr>
          <a:xfrm>
            <a:off x="1219200" y="106680"/>
            <a:ext cx="6621780" cy="1417320"/>
          </a:xfrm>
          <a:prstGeom prst="rect">
            <a:avLst/>
          </a:prstGeom>
        </p:spPr>
      </p:pic>
      <p:sp>
        <p:nvSpPr>
          <p:cNvPr id="7" name="正方形/長方形 6"/>
          <p:cNvSpPr/>
          <p:nvPr/>
        </p:nvSpPr>
        <p:spPr>
          <a:xfrm>
            <a:off x="2810933" y="2108199"/>
            <a:ext cx="360000" cy="288000"/>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ea typeface="ヒラギノ角ゴ Pro W3"/>
            </a:endParaRPr>
          </a:p>
        </p:txBody>
      </p:sp>
      <p:sp>
        <p:nvSpPr>
          <p:cNvPr id="8" name="正方形/長方形 7"/>
          <p:cNvSpPr/>
          <p:nvPr/>
        </p:nvSpPr>
        <p:spPr>
          <a:xfrm>
            <a:off x="4902200" y="1947332"/>
            <a:ext cx="4013199" cy="872068"/>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ea typeface="ヒラギノ角ゴ Pro W3"/>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rosat_075kev.gif"/>
          <p:cNvPicPr>
            <a:picLocks noChangeAspect="1"/>
          </p:cNvPicPr>
          <p:nvPr/>
        </p:nvPicPr>
        <p:blipFill>
          <a:blip r:embed="rId2"/>
          <a:stretch>
            <a:fillRect/>
          </a:stretch>
        </p:blipFill>
        <p:spPr>
          <a:xfrm>
            <a:off x="1201640" y="282863"/>
            <a:ext cx="6858000" cy="4800600"/>
          </a:xfrm>
          <a:prstGeom prst="rect">
            <a:avLst/>
          </a:prstGeom>
        </p:spPr>
      </p:pic>
      <p:sp>
        <p:nvSpPr>
          <p:cNvPr id="5" name="テキスト ボックス 4"/>
          <p:cNvSpPr txBox="1"/>
          <p:nvPr/>
        </p:nvSpPr>
        <p:spPr>
          <a:xfrm>
            <a:off x="595638" y="5490524"/>
            <a:ext cx="8086953" cy="1015663"/>
          </a:xfrm>
          <a:prstGeom prst="rect">
            <a:avLst/>
          </a:prstGeom>
          <a:noFill/>
        </p:spPr>
        <p:txBody>
          <a:bodyPr wrap="square" rtlCol="0">
            <a:spAutoFit/>
          </a:bodyPr>
          <a:lstStyle/>
          <a:p>
            <a:r>
              <a:rPr lang="en-US" altLang="ja-JP" sz="2000" dirty="0" smtClean="0">
                <a:latin typeface="Helvetica"/>
                <a:ea typeface="ヒラギノ角ゴ Pro W3"/>
                <a:cs typeface="Helvetica"/>
              </a:rPr>
              <a:t>3/4 </a:t>
            </a:r>
            <a:r>
              <a:rPr lang="en-US" altLang="ja-JP" sz="2000" dirty="0" err="1" smtClean="0">
                <a:latin typeface="Helvetica"/>
                <a:ea typeface="ヒラギノ角ゴ Pro W3"/>
                <a:cs typeface="Helvetica"/>
              </a:rPr>
              <a:t>keV</a:t>
            </a:r>
            <a:r>
              <a:rPr lang="en-US" altLang="ja-JP" sz="2000" dirty="0" smtClean="0">
                <a:latin typeface="Helvetica"/>
                <a:ea typeface="ヒラギノ角ゴ Pro W3"/>
                <a:cs typeface="Helvetica"/>
              </a:rPr>
              <a:t> diffuse background map from the ROSAT all-sky survey. </a:t>
            </a:r>
          </a:p>
          <a:p>
            <a:r>
              <a:rPr lang="en-US" altLang="ja-JP" sz="2000" dirty="0" smtClean="0">
                <a:latin typeface="Helvetica"/>
                <a:ea typeface="ヒラギノ角ゴ Pro W3"/>
                <a:cs typeface="Helvetica"/>
              </a:rPr>
              <a:t>At 3/4 </a:t>
            </a:r>
            <a:r>
              <a:rPr lang="en-US" altLang="ja-JP" sz="2000" dirty="0" err="1" smtClean="0">
                <a:latin typeface="Helvetica"/>
                <a:ea typeface="ヒラギノ角ゴ Pro W3"/>
                <a:cs typeface="Helvetica"/>
              </a:rPr>
              <a:t>keV</a:t>
            </a:r>
            <a:r>
              <a:rPr lang="en-US" altLang="ja-JP" sz="2000" dirty="0" smtClean="0">
                <a:latin typeface="Helvetica"/>
                <a:ea typeface="ヒラギノ角ゴ Pro W3"/>
                <a:cs typeface="Helvetica"/>
              </a:rPr>
              <a:t>, the sky is dominated by the relatively smooth </a:t>
            </a:r>
            <a:r>
              <a:rPr lang="en-US" altLang="ja-JP" sz="2000" dirty="0" err="1" smtClean="0">
                <a:latin typeface="Helvetica"/>
                <a:ea typeface="ヒラギノ角ゴ Pro W3"/>
                <a:cs typeface="Helvetica"/>
              </a:rPr>
              <a:t>extragalatic</a:t>
            </a:r>
            <a:r>
              <a:rPr lang="en-US" altLang="ja-JP" sz="2000" dirty="0" smtClean="0">
                <a:latin typeface="Helvetica"/>
                <a:ea typeface="ヒラギノ角ゴ Pro W3"/>
                <a:cs typeface="Helvetica"/>
              </a:rPr>
              <a:t> background and a limited number of bright extended Galactic object.  </a:t>
            </a:r>
            <a:endParaRPr kumimoji="1" lang="ja-JP" altLang="en-US" sz="2000" dirty="0">
              <a:latin typeface="Helvetica"/>
              <a:ea typeface="ヒラギノ角ゴ Pro W3"/>
              <a:cs typeface="Helvetica"/>
            </a:endParaRPr>
          </a:p>
        </p:txBody>
      </p:sp>
      <p:sp>
        <p:nvSpPr>
          <p:cNvPr id="6"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22</a:t>
            </a:fld>
            <a:endParaRPr lang="ja-JP" alt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459"/>
            <a:ext cx="8229600" cy="1143000"/>
          </a:xfrm>
        </p:spPr>
        <p:txBody>
          <a:bodyPr>
            <a:normAutofit/>
          </a:bodyPr>
          <a:lstStyle/>
          <a:p>
            <a:r>
              <a:rPr lang="en-US" altLang="ja-JP" sz="4000" dirty="0" smtClean="0">
                <a:latin typeface="Helvetica"/>
                <a:cs typeface="Helvetica"/>
              </a:rPr>
              <a:t>Background soft X-ray by </a:t>
            </a:r>
            <a:r>
              <a:rPr lang="en-US" altLang="ja-JP" sz="4000" dirty="0" err="1" smtClean="0">
                <a:latin typeface="Helvetica"/>
                <a:cs typeface="Helvetica"/>
              </a:rPr>
              <a:t>Suzaku</a:t>
            </a:r>
            <a:endParaRPr lang="ja-JP" altLang="en-US" sz="4000" dirty="0">
              <a:latin typeface="Helvetica"/>
              <a:cs typeface="Helvetica"/>
            </a:endParaRPr>
          </a:p>
        </p:txBody>
      </p:sp>
      <p:sp>
        <p:nvSpPr>
          <p:cNvPr id="30"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23</a:t>
            </a:fld>
            <a:endParaRPr lang="ja-JP" altLang="en-US" dirty="0"/>
          </a:p>
        </p:txBody>
      </p:sp>
      <p:pic>
        <p:nvPicPr>
          <p:cNvPr id="31" name="Picture 2"/>
          <p:cNvPicPr>
            <a:picLocks noChangeAspect="1" noChangeArrowheads="1"/>
          </p:cNvPicPr>
          <p:nvPr/>
        </p:nvPicPr>
        <p:blipFill>
          <a:blip r:embed="rId2" cstate="print"/>
          <a:srcRect/>
          <a:stretch>
            <a:fillRect/>
          </a:stretch>
        </p:blipFill>
        <p:spPr bwMode="auto">
          <a:xfrm>
            <a:off x="96265" y="1106050"/>
            <a:ext cx="8949690" cy="4800600"/>
          </a:xfrm>
          <a:prstGeom prst="rect">
            <a:avLst/>
          </a:prstGeom>
          <a:noFill/>
          <a:ln w="9525">
            <a:noFill/>
            <a:miter lim="800000"/>
            <a:headEnd/>
            <a:tailEnd/>
          </a:ln>
        </p:spPr>
      </p:pic>
      <p:sp>
        <p:nvSpPr>
          <p:cNvPr id="3" name="テキスト ボックス 2"/>
          <p:cNvSpPr txBox="1"/>
          <p:nvPr/>
        </p:nvSpPr>
        <p:spPr>
          <a:xfrm>
            <a:off x="1290845" y="6419273"/>
            <a:ext cx="6908562" cy="369332"/>
          </a:xfrm>
          <a:prstGeom prst="rect">
            <a:avLst/>
          </a:prstGeom>
          <a:noFill/>
        </p:spPr>
        <p:txBody>
          <a:bodyPr wrap="none" rtlCol="0">
            <a:spAutoFit/>
          </a:bodyPr>
          <a:lstStyle/>
          <a:p>
            <a:r>
              <a:rPr kumimoji="1" lang="en-US" altLang="ja-JP" dirty="0" smtClean="0">
                <a:latin typeface="Helvetica"/>
                <a:ea typeface="ヒラギノ角ゴ Pro W3"/>
                <a:cs typeface="Helvetica"/>
              </a:rPr>
              <a:t>R. Fujimoto </a:t>
            </a:r>
            <a:r>
              <a:rPr kumimoji="1" lang="en-US" altLang="ja-JP" i="1" dirty="0" smtClean="0">
                <a:latin typeface="Helvetica"/>
                <a:ea typeface="ヒラギノ角ゴ Pro W3"/>
                <a:cs typeface="Helvetica"/>
              </a:rPr>
              <a:t>et al.</a:t>
            </a:r>
            <a:r>
              <a:rPr kumimoji="1" lang="en-US" altLang="ja-JP" dirty="0" smtClean="0">
                <a:latin typeface="Helvetica"/>
                <a:ea typeface="ヒラギノ角ゴ Pro W3"/>
                <a:cs typeface="Helvetica"/>
              </a:rPr>
              <a:t>, </a:t>
            </a:r>
            <a:r>
              <a:rPr lang="da-DK" altLang="ja-JP" dirty="0" err="1">
                <a:latin typeface="Helvetica"/>
                <a:ea typeface="ヒラギノ角ゴ Pro W3"/>
                <a:cs typeface="Helvetica"/>
              </a:rPr>
              <a:t>Publ</a:t>
            </a:r>
            <a:r>
              <a:rPr lang="da-DK" altLang="ja-JP" dirty="0">
                <a:latin typeface="Helvetica"/>
                <a:ea typeface="ヒラギノ角ゴ Pro W3"/>
                <a:cs typeface="Helvetica"/>
              </a:rPr>
              <a:t>. </a:t>
            </a:r>
            <a:r>
              <a:rPr lang="da-DK" altLang="ja-JP" dirty="0" err="1">
                <a:latin typeface="Helvetica"/>
                <a:ea typeface="ヒラギノ角ゴ Pro W3"/>
                <a:cs typeface="Helvetica"/>
              </a:rPr>
              <a:t>Astron</a:t>
            </a:r>
            <a:r>
              <a:rPr lang="da-DK" altLang="ja-JP" dirty="0">
                <a:latin typeface="Helvetica"/>
                <a:ea typeface="ヒラギノ角ゴ Pro W3"/>
                <a:cs typeface="Helvetica"/>
              </a:rPr>
              <a:t>. Soc. Japan </a:t>
            </a:r>
            <a:r>
              <a:rPr lang="da-DK" altLang="ja-JP" u="sng" dirty="0" smtClean="0">
                <a:latin typeface="Helvetica"/>
                <a:ea typeface="ヒラギノ角ゴ Pro W3"/>
                <a:cs typeface="Helvetica"/>
              </a:rPr>
              <a:t>59</a:t>
            </a:r>
            <a:r>
              <a:rPr lang="da-DK" altLang="ja-JP" dirty="0" smtClean="0">
                <a:latin typeface="Helvetica"/>
                <a:ea typeface="ヒラギノ角ゴ Pro W3"/>
                <a:cs typeface="Helvetica"/>
              </a:rPr>
              <a:t> (2007) S133</a:t>
            </a:r>
            <a:r>
              <a:rPr lang="da-DK" altLang="ja-JP" dirty="0">
                <a:latin typeface="Helvetica"/>
                <a:ea typeface="ヒラギノ角ゴ Pro W3"/>
                <a:cs typeface="Helvetica"/>
              </a:rPr>
              <a:t>–</a:t>
            </a:r>
            <a:r>
              <a:rPr lang="da-DK" altLang="ja-JP" dirty="0" smtClean="0">
                <a:latin typeface="Helvetica"/>
                <a:ea typeface="ヒラギノ角ゴ Pro W3"/>
                <a:cs typeface="Helvetica"/>
              </a:rPr>
              <a:t>S140</a:t>
            </a:r>
            <a:r>
              <a:rPr lang="da-DK" altLang="ja-JP" dirty="0">
                <a:latin typeface="Helvetica"/>
                <a:ea typeface="ヒラギノ角ゴ Pro W3"/>
                <a:cs typeface="Helvetica"/>
              </a:rPr>
              <a:t>.</a:t>
            </a:r>
            <a:endParaRPr kumimoji="1" lang="ja-JP" altLang="en-US" dirty="0">
              <a:latin typeface="Helvetica"/>
              <a:ea typeface="ヒラギノ角ゴ Pro W3"/>
              <a:cs typeface="Helvetica"/>
            </a:endParaRPr>
          </a:p>
        </p:txBody>
      </p:sp>
      <p:cxnSp>
        <p:nvCxnSpPr>
          <p:cNvPr id="32" name="直線矢印コネクタ 31"/>
          <p:cNvCxnSpPr/>
          <p:nvPr/>
        </p:nvCxnSpPr>
        <p:spPr>
          <a:xfrm>
            <a:off x="5053332" y="2554455"/>
            <a:ext cx="0" cy="1080000"/>
          </a:xfrm>
          <a:prstGeom prst="straightConnector1">
            <a:avLst/>
          </a:prstGeom>
          <a:ln w="34925">
            <a:solidFill>
              <a:srgbClr val="0000FF"/>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4580687" y="2337948"/>
            <a:ext cx="0" cy="1080000"/>
          </a:xfrm>
          <a:prstGeom prst="straightConnector1">
            <a:avLst/>
          </a:prstGeom>
          <a:ln w="3492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2794801" y="3425486"/>
            <a:ext cx="2239615" cy="707886"/>
          </a:xfrm>
          <a:prstGeom prst="rect">
            <a:avLst/>
          </a:prstGeom>
          <a:noFill/>
        </p:spPr>
        <p:txBody>
          <a:bodyPr wrap="square" rtlCol="0">
            <a:spAutoFit/>
          </a:bodyPr>
          <a:lstStyle/>
          <a:p>
            <a:pPr algn="ctr"/>
            <a:r>
              <a:rPr kumimoji="1" lang="en-US" altLang="ja-JP" sz="2000" b="1" dirty="0" smtClean="0">
                <a:solidFill>
                  <a:srgbClr val="FF0000"/>
                </a:solidFill>
                <a:latin typeface="Helvetica"/>
                <a:ea typeface="HG丸ｺﾞｼｯｸM-PRO" pitchFamily="50" charset="-128"/>
                <a:cs typeface="Helvetica"/>
              </a:rPr>
              <a:t>O</a:t>
            </a:r>
            <a:r>
              <a:rPr kumimoji="1" lang="en-US" altLang="ja-JP" sz="2000" b="1" baseline="30000" dirty="0" smtClean="0">
                <a:solidFill>
                  <a:srgbClr val="FF0000"/>
                </a:solidFill>
                <a:latin typeface="Helvetica"/>
                <a:ea typeface="HG丸ｺﾞｼｯｸM-PRO" pitchFamily="50" charset="-128"/>
                <a:cs typeface="Helvetica"/>
              </a:rPr>
              <a:t>6+</a:t>
            </a:r>
            <a:r>
              <a:rPr kumimoji="1" lang="en-US" altLang="ja-JP" sz="2000" b="1" dirty="0" smtClean="0">
                <a:solidFill>
                  <a:srgbClr val="FF0000"/>
                </a:solidFill>
                <a:latin typeface="Helvetica"/>
                <a:ea typeface="HG丸ｺﾞｼｯｸM-PRO" pitchFamily="50" charset="-128"/>
                <a:cs typeface="Helvetica"/>
              </a:rPr>
              <a:t>(1s</a:t>
            </a:r>
            <a:r>
              <a:rPr kumimoji="1" lang="en-US" altLang="ja-JP" sz="2000" b="1" baseline="30000" dirty="0" smtClean="0">
                <a:solidFill>
                  <a:srgbClr val="FF0000"/>
                </a:solidFill>
                <a:latin typeface="Helvetica"/>
                <a:ea typeface="HG丸ｺﾞｼｯｸM-PRO" pitchFamily="50" charset="-128"/>
                <a:cs typeface="Helvetica"/>
              </a:rPr>
              <a:t>2</a:t>
            </a:r>
            <a:r>
              <a:rPr kumimoji="1" lang="en-US" altLang="ja-JP" sz="2000" b="1" dirty="0" smtClean="0">
                <a:solidFill>
                  <a:srgbClr val="FF0000"/>
                </a:solidFill>
                <a:latin typeface="Helvetica"/>
                <a:ea typeface="HG丸ｺﾞｼｯｸM-PRO" pitchFamily="50" charset="-128"/>
                <a:cs typeface="Helvetica"/>
              </a:rPr>
              <a:t>-1s2p)</a:t>
            </a:r>
          </a:p>
          <a:p>
            <a:pPr algn="ctr"/>
            <a:r>
              <a:rPr kumimoji="1" lang="en-US" altLang="ja-JP" sz="2000" b="1" dirty="0" smtClean="0">
                <a:solidFill>
                  <a:srgbClr val="FF0000"/>
                </a:solidFill>
                <a:latin typeface="Helvetica"/>
                <a:ea typeface="HG丸ｺﾞｼｯｸM-PRO" pitchFamily="50" charset="-128"/>
                <a:cs typeface="Helvetica"/>
              </a:rPr>
              <a:t>574 </a:t>
            </a:r>
            <a:r>
              <a:rPr kumimoji="1" lang="en-US" altLang="ja-JP" sz="2000" b="1" dirty="0" err="1" smtClean="0">
                <a:solidFill>
                  <a:srgbClr val="FF0000"/>
                </a:solidFill>
                <a:latin typeface="Helvetica"/>
                <a:ea typeface="HG丸ｺﾞｼｯｸM-PRO" pitchFamily="50" charset="-128"/>
                <a:cs typeface="Helvetica"/>
              </a:rPr>
              <a:t>eV</a:t>
            </a:r>
            <a:endParaRPr kumimoji="1" lang="ja-JP" altLang="en-US" sz="2000" b="1" dirty="0">
              <a:solidFill>
                <a:srgbClr val="FF0000"/>
              </a:solidFill>
              <a:latin typeface="Helvetica"/>
              <a:ea typeface="HG丸ｺﾞｼｯｸM-PRO" pitchFamily="50" charset="-128"/>
              <a:cs typeface="Helvetica"/>
            </a:endParaRPr>
          </a:p>
        </p:txBody>
      </p:sp>
      <p:sp>
        <p:nvSpPr>
          <p:cNvPr id="35" name="テキスト ボックス 34"/>
          <p:cNvSpPr txBox="1"/>
          <p:nvPr/>
        </p:nvSpPr>
        <p:spPr>
          <a:xfrm>
            <a:off x="4706468" y="3703107"/>
            <a:ext cx="1800200" cy="707886"/>
          </a:xfrm>
          <a:prstGeom prst="rect">
            <a:avLst/>
          </a:prstGeom>
          <a:noFill/>
        </p:spPr>
        <p:txBody>
          <a:bodyPr wrap="square" rtlCol="0">
            <a:spAutoFit/>
          </a:bodyPr>
          <a:lstStyle/>
          <a:p>
            <a:pPr algn="ctr"/>
            <a:r>
              <a:rPr kumimoji="1" lang="en-US" altLang="ja-JP" sz="2000" b="1" dirty="0" smtClean="0">
                <a:solidFill>
                  <a:srgbClr val="0000FF"/>
                </a:solidFill>
                <a:latin typeface="Helvetica"/>
                <a:ea typeface="HG丸ｺﾞｼｯｸM-PRO" pitchFamily="50" charset="-128"/>
                <a:cs typeface="Helvetica"/>
              </a:rPr>
              <a:t>O</a:t>
            </a:r>
            <a:r>
              <a:rPr kumimoji="1" lang="en-US" altLang="ja-JP" sz="2000" b="1" baseline="30000" dirty="0" smtClean="0">
                <a:solidFill>
                  <a:srgbClr val="0000FF"/>
                </a:solidFill>
                <a:latin typeface="Helvetica"/>
                <a:ea typeface="HG丸ｺﾞｼｯｸM-PRO" pitchFamily="50" charset="-128"/>
                <a:cs typeface="Helvetica"/>
              </a:rPr>
              <a:t>7+</a:t>
            </a:r>
            <a:r>
              <a:rPr kumimoji="1" lang="en-US" altLang="ja-JP" sz="2000" b="1" dirty="0" smtClean="0">
                <a:solidFill>
                  <a:srgbClr val="0000FF"/>
                </a:solidFill>
                <a:latin typeface="Helvetica"/>
                <a:ea typeface="HG丸ｺﾞｼｯｸM-PRO" pitchFamily="50" charset="-128"/>
                <a:cs typeface="Helvetica"/>
              </a:rPr>
              <a:t>(1s-2p)</a:t>
            </a:r>
          </a:p>
          <a:p>
            <a:pPr algn="ctr"/>
            <a:r>
              <a:rPr kumimoji="1" lang="en-US" altLang="ja-JP" sz="2000" b="1" dirty="0" smtClean="0">
                <a:solidFill>
                  <a:srgbClr val="0000FF"/>
                </a:solidFill>
                <a:latin typeface="Helvetica"/>
                <a:ea typeface="HG丸ｺﾞｼｯｸM-PRO" pitchFamily="50" charset="-128"/>
                <a:cs typeface="Helvetica"/>
              </a:rPr>
              <a:t>654 </a:t>
            </a:r>
            <a:r>
              <a:rPr kumimoji="1" lang="en-US" altLang="ja-JP" sz="2000" b="1" dirty="0" err="1" smtClean="0">
                <a:solidFill>
                  <a:srgbClr val="0000FF"/>
                </a:solidFill>
                <a:latin typeface="Helvetica"/>
                <a:ea typeface="HG丸ｺﾞｼｯｸM-PRO" pitchFamily="50" charset="-128"/>
                <a:cs typeface="Helvetica"/>
              </a:rPr>
              <a:t>eV</a:t>
            </a:r>
            <a:endParaRPr kumimoji="1" lang="ja-JP" altLang="en-US" sz="2000" b="1" dirty="0">
              <a:solidFill>
                <a:srgbClr val="0000FF"/>
              </a:solidFill>
              <a:latin typeface="Helvetica"/>
              <a:ea typeface="HG丸ｺﾞｼｯｸM-PRO" pitchFamily="50" charset="-128"/>
              <a:cs typeface="Helvetica"/>
            </a:endParaRPr>
          </a:p>
        </p:txBody>
      </p:sp>
      <p:sp>
        <p:nvSpPr>
          <p:cNvPr id="10" name="テキスト ボックス 9"/>
          <p:cNvSpPr txBox="1"/>
          <p:nvPr/>
        </p:nvSpPr>
        <p:spPr>
          <a:xfrm>
            <a:off x="5228476" y="5941424"/>
            <a:ext cx="3518912" cy="461665"/>
          </a:xfrm>
          <a:prstGeom prst="rect">
            <a:avLst/>
          </a:prstGeom>
          <a:noFill/>
          <a:ln w="19050" cap="flat" cmpd="sng" algn="ctr">
            <a:solidFill>
              <a:srgbClr val="0000FF"/>
            </a:solidFill>
            <a:prstDash val="solid"/>
            <a:round/>
            <a:headEnd type="none" w="med" len="med"/>
            <a:tailEnd type="none" w="med" len="med"/>
          </a:ln>
        </p:spPr>
        <p:txBody>
          <a:bodyPr wrap="none" rtlCol="0">
            <a:spAutoFit/>
          </a:bodyPr>
          <a:lstStyle/>
          <a:p>
            <a:r>
              <a:rPr lang="en-US" altLang="ja-JP" sz="2400" dirty="0" smtClean="0">
                <a:solidFill>
                  <a:srgbClr val="0000FF"/>
                </a:solidFill>
                <a:latin typeface="Helvetica"/>
                <a:ea typeface="ヒラギノ角ゴ Pro W3"/>
                <a:cs typeface="Helvetica"/>
              </a:rPr>
              <a:t>Low</a:t>
            </a:r>
            <a:r>
              <a:rPr kumimoji="1" lang="en-US" altLang="ja-JP" sz="2400" dirty="0" smtClean="0">
                <a:solidFill>
                  <a:srgbClr val="0000FF"/>
                </a:solidFill>
                <a:latin typeface="Helvetica"/>
                <a:ea typeface="ヒラギノ角ゴ Pro W3"/>
                <a:cs typeface="Helvetica"/>
              </a:rPr>
              <a:t> resolution </a:t>
            </a:r>
            <a:r>
              <a:rPr lang="en-US" altLang="ja-JP" sz="2400" dirty="0">
                <a:solidFill>
                  <a:srgbClr val="0000FF"/>
                </a:solidFill>
                <a:latin typeface="Helvetica"/>
                <a:ea typeface="ヒラギノ角ゴ Pro W3"/>
                <a:cs typeface="Helvetica"/>
              </a:rPr>
              <a:t>~</a:t>
            </a:r>
            <a:r>
              <a:rPr kumimoji="1" lang="en-US" altLang="ja-JP" sz="2400" dirty="0" smtClean="0">
                <a:solidFill>
                  <a:srgbClr val="0000FF"/>
                </a:solidFill>
                <a:latin typeface="Helvetica"/>
                <a:ea typeface="ヒラギノ角ゴ Pro W3"/>
                <a:cs typeface="Helvetica"/>
              </a:rPr>
              <a:t> </a:t>
            </a:r>
            <a:r>
              <a:rPr lang="en-US" altLang="ja-JP" sz="2400" dirty="0" smtClean="0">
                <a:solidFill>
                  <a:srgbClr val="0000FF"/>
                </a:solidFill>
                <a:latin typeface="Helvetica"/>
                <a:ea typeface="ヒラギノ角ゴ Pro W3"/>
                <a:cs typeface="Helvetica"/>
              </a:rPr>
              <a:t>100</a:t>
            </a:r>
            <a:r>
              <a:rPr kumimoji="1" lang="en-US" altLang="ja-JP" sz="2400" dirty="0" smtClean="0">
                <a:solidFill>
                  <a:srgbClr val="0000FF"/>
                </a:solidFill>
                <a:latin typeface="Helvetica"/>
                <a:ea typeface="ヒラギノ角ゴ Pro W3"/>
                <a:cs typeface="Helvetica"/>
              </a:rPr>
              <a:t> </a:t>
            </a:r>
            <a:r>
              <a:rPr kumimoji="1" lang="en-US" altLang="ja-JP" sz="2400" dirty="0" err="1" smtClean="0">
                <a:solidFill>
                  <a:srgbClr val="0000FF"/>
                </a:solidFill>
                <a:latin typeface="Helvetica"/>
                <a:ea typeface="ヒラギノ角ゴ Pro W3"/>
                <a:cs typeface="Helvetica"/>
              </a:rPr>
              <a:t>eV</a:t>
            </a:r>
            <a:endParaRPr kumimoji="1" lang="en-US" altLang="ja-JP" sz="2400" dirty="0" smtClean="0">
              <a:solidFill>
                <a:srgbClr val="0000FF"/>
              </a:solidFill>
              <a:latin typeface="Helvetica"/>
              <a:ea typeface="ヒラギノ角ゴ Pro W3"/>
              <a:cs typeface="Helvetica"/>
            </a:endParaRPr>
          </a:p>
        </p:txBody>
      </p:sp>
    </p:spTree>
    <p:extLst>
      <p:ext uri="{BB962C8B-B14F-4D97-AF65-F5344CB8AC3E}">
        <p14:creationId xmlns:p14="http://schemas.microsoft.com/office/powerpoint/2010/main" val="9439892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952"/>
            <a:ext cx="8229600" cy="1143000"/>
          </a:xfrm>
        </p:spPr>
        <p:txBody>
          <a:bodyPr/>
          <a:lstStyle/>
          <a:p>
            <a:r>
              <a:rPr lang="en-US" altLang="ja-JP" dirty="0" smtClean="0">
                <a:latin typeface="Helvetica"/>
                <a:cs typeface="Helvetica"/>
              </a:rPr>
              <a:t>New experimental setup (1)</a:t>
            </a:r>
            <a:endParaRPr lang="ja-JP" altLang="en-US" dirty="0"/>
          </a:p>
        </p:txBody>
      </p:sp>
      <p:sp>
        <p:nvSpPr>
          <p:cNvPr id="8"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24</a:t>
            </a:fld>
            <a:endParaRPr lang="ja-JP" altLang="en-US" dirty="0"/>
          </a:p>
        </p:txBody>
      </p:sp>
      <p:pic>
        <p:nvPicPr>
          <p:cNvPr id="10" name="Picture 1"/>
          <p:cNvPicPr>
            <a:picLocks noChangeAspect="1" noChangeArrowheads="1"/>
          </p:cNvPicPr>
          <p:nvPr/>
        </p:nvPicPr>
        <p:blipFill>
          <a:blip r:embed="rId2" cstate="print"/>
          <a:srcRect/>
          <a:stretch>
            <a:fillRect/>
          </a:stretch>
        </p:blipFill>
        <p:spPr bwMode="auto">
          <a:xfrm>
            <a:off x="288543" y="1340768"/>
            <a:ext cx="5728692" cy="5114904"/>
          </a:xfrm>
          <a:prstGeom prst="rect">
            <a:avLst/>
          </a:prstGeom>
          <a:noFill/>
          <a:ln w="9525">
            <a:noFill/>
            <a:miter lim="800000"/>
            <a:headEnd/>
            <a:tailEnd/>
          </a:ln>
        </p:spPr>
      </p:pic>
      <p:sp>
        <p:nvSpPr>
          <p:cNvPr id="11" name="テキスト ボックス 10"/>
          <p:cNvSpPr txBox="1"/>
          <p:nvPr/>
        </p:nvSpPr>
        <p:spPr>
          <a:xfrm>
            <a:off x="1437675" y="3263640"/>
            <a:ext cx="2736304" cy="830997"/>
          </a:xfrm>
          <a:prstGeom prst="rect">
            <a:avLst/>
          </a:prstGeom>
          <a:noFill/>
        </p:spPr>
        <p:txBody>
          <a:bodyPr wrap="square" rtlCol="0">
            <a:spAutoFit/>
          </a:bodyPr>
          <a:lstStyle/>
          <a:p>
            <a:pPr algn="ctr"/>
            <a:r>
              <a:rPr kumimoji="1" lang="en-US" altLang="ja-JP" sz="2400" b="1" dirty="0" smtClean="0">
                <a:solidFill>
                  <a:srgbClr val="0000FF"/>
                </a:solidFill>
                <a:latin typeface="Helvetica"/>
                <a:ea typeface="HG丸ｺﾞｼｯｸM-PRO" pitchFamily="50" charset="-128"/>
                <a:cs typeface="Helvetica"/>
              </a:rPr>
              <a:t>Switching</a:t>
            </a:r>
          </a:p>
          <a:p>
            <a:pPr algn="ctr"/>
            <a:r>
              <a:rPr lang="en-US" altLang="ja-JP" sz="2400" b="1" dirty="0" smtClean="0">
                <a:solidFill>
                  <a:srgbClr val="0000FF"/>
                </a:solidFill>
                <a:latin typeface="Helvetica"/>
                <a:ea typeface="HG丸ｺﾞｼｯｸM-PRO" pitchFamily="50" charset="-128"/>
                <a:cs typeface="Helvetica"/>
              </a:rPr>
              <a:t>Magnet</a:t>
            </a:r>
            <a:endParaRPr kumimoji="1" lang="ja-JP" altLang="en-US" sz="2400" b="1" dirty="0">
              <a:solidFill>
                <a:srgbClr val="0000FF"/>
              </a:solidFill>
              <a:latin typeface="Helvetica"/>
              <a:ea typeface="HG丸ｺﾞｼｯｸM-PRO" pitchFamily="50" charset="-128"/>
              <a:cs typeface="Helvetica"/>
            </a:endParaRPr>
          </a:p>
        </p:txBody>
      </p:sp>
      <p:sp>
        <p:nvSpPr>
          <p:cNvPr id="12" name="テキスト ボックス 11"/>
          <p:cNvSpPr txBox="1"/>
          <p:nvPr/>
        </p:nvSpPr>
        <p:spPr>
          <a:xfrm>
            <a:off x="-42057" y="2461216"/>
            <a:ext cx="2736304" cy="830997"/>
          </a:xfrm>
          <a:prstGeom prst="rect">
            <a:avLst/>
          </a:prstGeom>
          <a:noFill/>
        </p:spPr>
        <p:txBody>
          <a:bodyPr wrap="square" rtlCol="0">
            <a:spAutoFit/>
          </a:bodyPr>
          <a:lstStyle/>
          <a:p>
            <a:pPr algn="ctr"/>
            <a:r>
              <a:rPr kumimoji="1" lang="en-US" altLang="ja-JP" sz="2400" b="1" dirty="0" smtClean="0">
                <a:solidFill>
                  <a:srgbClr val="FF0000"/>
                </a:solidFill>
                <a:latin typeface="Helvetica"/>
                <a:ea typeface="HG丸ｺﾞｼｯｸM-PRO" pitchFamily="50" charset="-128"/>
                <a:cs typeface="Helvetica"/>
              </a:rPr>
              <a:t>14.25 GHz</a:t>
            </a:r>
          </a:p>
          <a:p>
            <a:pPr algn="ctr"/>
            <a:r>
              <a:rPr lang="en-US" altLang="ja-JP" sz="2400" b="1" dirty="0" smtClean="0">
                <a:solidFill>
                  <a:srgbClr val="FF0000"/>
                </a:solidFill>
                <a:latin typeface="Helvetica"/>
                <a:ea typeface="HG丸ｺﾞｼｯｸM-PRO" pitchFamily="50" charset="-128"/>
                <a:cs typeface="Helvetica"/>
              </a:rPr>
              <a:t>ECR Ion Source</a:t>
            </a:r>
            <a:endParaRPr kumimoji="1" lang="ja-JP" altLang="en-US" sz="2400" b="1" dirty="0">
              <a:solidFill>
                <a:srgbClr val="FF0000"/>
              </a:solidFill>
              <a:latin typeface="Helvetica"/>
              <a:ea typeface="HG丸ｺﾞｼｯｸM-PRO" pitchFamily="50" charset="-128"/>
              <a:cs typeface="Helvetica"/>
            </a:endParaRPr>
          </a:p>
        </p:txBody>
      </p:sp>
      <p:sp>
        <p:nvSpPr>
          <p:cNvPr id="13" name="テキスト ボックス 12"/>
          <p:cNvSpPr txBox="1"/>
          <p:nvPr/>
        </p:nvSpPr>
        <p:spPr>
          <a:xfrm>
            <a:off x="5245988" y="1950890"/>
            <a:ext cx="1838300" cy="830997"/>
          </a:xfrm>
          <a:prstGeom prst="rect">
            <a:avLst/>
          </a:prstGeom>
          <a:noFill/>
        </p:spPr>
        <p:txBody>
          <a:bodyPr wrap="square" rtlCol="0">
            <a:spAutoFit/>
          </a:bodyPr>
          <a:lstStyle/>
          <a:p>
            <a:pPr algn="ctr"/>
            <a:r>
              <a:rPr kumimoji="1" lang="en-US" altLang="ja-JP" sz="2400" b="1" dirty="0" smtClean="0">
                <a:solidFill>
                  <a:srgbClr val="008000"/>
                </a:solidFill>
                <a:latin typeface="Helvetica"/>
                <a:ea typeface="HG丸ｺﾞｼｯｸM-PRO" pitchFamily="50" charset="-128"/>
                <a:cs typeface="Helvetica"/>
              </a:rPr>
              <a:t>Analyzing </a:t>
            </a:r>
          </a:p>
          <a:p>
            <a:pPr algn="ctr"/>
            <a:r>
              <a:rPr lang="en-US" altLang="ja-JP" sz="2400" b="1" dirty="0" smtClean="0">
                <a:solidFill>
                  <a:srgbClr val="008000"/>
                </a:solidFill>
                <a:latin typeface="Helvetica"/>
                <a:ea typeface="HG丸ｺﾞｼｯｸM-PRO" pitchFamily="50" charset="-128"/>
                <a:cs typeface="Helvetica"/>
              </a:rPr>
              <a:t>Magnet</a:t>
            </a:r>
            <a:endParaRPr kumimoji="1" lang="ja-JP" altLang="en-US" sz="2400" b="1" dirty="0">
              <a:solidFill>
                <a:srgbClr val="008000"/>
              </a:solidFill>
              <a:latin typeface="Helvetica"/>
              <a:ea typeface="HG丸ｺﾞｼｯｸM-PRO" pitchFamily="50" charset="-128"/>
              <a:cs typeface="Helvetica"/>
            </a:endParaRPr>
          </a:p>
        </p:txBody>
      </p:sp>
      <p:pic>
        <p:nvPicPr>
          <p:cNvPr id="1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5224021" y="3701298"/>
            <a:ext cx="3586357" cy="1944216"/>
          </a:xfrm>
          <a:prstGeom prst="rect">
            <a:avLst/>
          </a:prstGeom>
          <a:noFill/>
          <a:ln w="92075">
            <a:noFill/>
            <a:miter lim="800000"/>
            <a:headEnd/>
            <a:tailEnd/>
          </a:ln>
        </p:spPr>
      </p:pic>
      <p:sp>
        <p:nvSpPr>
          <p:cNvPr id="16" name="テキスト ボックス 15"/>
          <p:cNvSpPr txBox="1"/>
          <p:nvPr/>
        </p:nvSpPr>
        <p:spPr>
          <a:xfrm>
            <a:off x="5479701" y="5651738"/>
            <a:ext cx="3096344" cy="1015663"/>
          </a:xfrm>
          <a:prstGeom prst="rect">
            <a:avLst/>
          </a:prstGeom>
          <a:noFill/>
          <a:ln w="63500">
            <a:noFill/>
          </a:ln>
        </p:spPr>
        <p:txBody>
          <a:bodyPr wrap="square" rtlCol="0">
            <a:spAutoFit/>
          </a:bodyPr>
          <a:lstStyle/>
          <a:p>
            <a:pPr algn="ctr"/>
            <a:r>
              <a:rPr kumimoji="1" lang="en-US" altLang="ja-JP" sz="2000" b="1" dirty="0" smtClean="0">
                <a:solidFill>
                  <a:srgbClr val="0000FF"/>
                </a:solidFill>
                <a:latin typeface="Helvetica"/>
                <a:ea typeface="HG丸ｺﾞｼｯｸM-PRO" pitchFamily="50" charset="-128"/>
                <a:cs typeface="Helvetica"/>
              </a:rPr>
              <a:t>Window-less</a:t>
            </a:r>
          </a:p>
          <a:p>
            <a:pPr algn="ctr"/>
            <a:r>
              <a:rPr kumimoji="1" lang="en-US" altLang="ja-JP" sz="2000" b="1" dirty="0" smtClean="0">
                <a:solidFill>
                  <a:srgbClr val="0000FF"/>
                </a:solidFill>
                <a:latin typeface="Helvetica"/>
                <a:ea typeface="HG丸ｺﾞｼｯｸM-PRO" pitchFamily="50" charset="-128"/>
                <a:cs typeface="Helvetica"/>
              </a:rPr>
              <a:t>Silicon Drift Detector</a:t>
            </a:r>
          </a:p>
          <a:p>
            <a:pPr algn="ctr"/>
            <a:r>
              <a:rPr lang="en-US" altLang="ja-JP" sz="2000" b="1" dirty="0" smtClean="0">
                <a:solidFill>
                  <a:srgbClr val="0000FF"/>
                </a:solidFill>
                <a:latin typeface="Helvetica"/>
                <a:ea typeface="HG丸ｺﾞｼｯｸM-PRO" pitchFamily="50" charset="-128"/>
                <a:cs typeface="Helvetica"/>
              </a:rPr>
              <a:t>(SDD)</a:t>
            </a:r>
            <a:endParaRPr kumimoji="1" lang="en-US" altLang="ja-JP" sz="2000" b="1" dirty="0" smtClean="0">
              <a:solidFill>
                <a:srgbClr val="0000FF"/>
              </a:solidFill>
              <a:latin typeface="Helvetica"/>
              <a:ea typeface="HG丸ｺﾞｼｯｸM-PRO" pitchFamily="50" charset="-128"/>
              <a:cs typeface="Helvetica"/>
            </a:endParaRPr>
          </a:p>
        </p:txBody>
      </p:sp>
      <p:cxnSp>
        <p:nvCxnSpPr>
          <p:cNvPr id="18" name="直線矢印コネクタ 17"/>
          <p:cNvCxnSpPr/>
          <p:nvPr/>
        </p:nvCxnSpPr>
        <p:spPr>
          <a:xfrm flipH="1">
            <a:off x="4738764" y="5346599"/>
            <a:ext cx="495930" cy="533592"/>
          </a:xfrm>
          <a:prstGeom prst="straightConnector1">
            <a:avLst/>
          </a:prstGeom>
          <a:ln w="5080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63344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cstate="print"/>
          <a:srcRect/>
          <a:stretch>
            <a:fillRect/>
          </a:stretch>
        </p:blipFill>
        <p:spPr bwMode="auto">
          <a:xfrm>
            <a:off x="126008" y="1015216"/>
            <a:ext cx="8162925" cy="4981575"/>
          </a:xfrm>
          <a:prstGeom prst="rect">
            <a:avLst/>
          </a:prstGeom>
          <a:solidFill>
            <a:schemeClr val="accent6">
              <a:lumMod val="60000"/>
              <a:lumOff val="40000"/>
              <a:alpha val="61000"/>
            </a:schemeClr>
          </a:solidFill>
          <a:ln w="9525">
            <a:noFill/>
            <a:miter lim="800000"/>
            <a:headEnd/>
            <a:tailEnd/>
          </a:ln>
        </p:spPr>
      </p:pic>
      <p:sp>
        <p:nvSpPr>
          <p:cNvPr id="2" name="タイトル 1"/>
          <p:cNvSpPr>
            <a:spLocks noGrp="1"/>
          </p:cNvSpPr>
          <p:nvPr>
            <p:ph type="title"/>
          </p:nvPr>
        </p:nvSpPr>
        <p:spPr>
          <a:xfrm>
            <a:off x="457200" y="3952"/>
            <a:ext cx="8229600" cy="1143000"/>
          </a:xfrm>
        </p:spPr>
        <p:txBody>
          <a:bodyPr/>
          <a:lstStyle/>
          <a:p>
            <a:r>
              <a:rPr lang="en-US" altLang="ja-JP" dirty="0" smtClean="0">
                <a:latin typeface="Helvetica"/>
                <a:cs typeface="Helvetica"/>
              </a:rPr>
              <a:t>New experimental setup (2)</a:t>
            </a:r>
            <a:endParaRPr lang="ja-JP" altLang="en-US" dirty="0"/>
          </a:p>
        </p:txBody>
      </p:sp>
      <p:sp>
        <p:nvSpPr>
          <p:cNvPr id="8"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25</a:t>
            </a:fld>
            <a:endParaRPr lang="ja-JP" altLang="en-US" dirty="0"/>
          </a:p>
        </p:txBody>
      </p:sp>
      <p:sp>
        <p:nvSpPr>
          <p:cNvPr id="18" name="テキスト ボックス 17"/>
          <p:cNvSpPr txBox="1"/>
          <p:nvPr/>
        </p:nvSpPr>
        <p:spPr>
          <a:xfrm>
            <a:off x="2341715" y="6184521"/>
            <a:ext cx="4003085" cy="523220"/>
          </a:xfrm>
          <a:prstGeom prst="rect">
            <a:avLst/>
          </a:prstGeom>
          <a:noFill/>
        </p:spPr>
        <p:txBody>
          <a:bodyPr wrap="square" rtlCol="0">
            <a:spAutoFit/>
          </a:bodyPr>
          <a:lstStyle/>
          <a:p>
            <a:pPr algn="ctr"/>
            <a:r>
              <a:rPr kumimoji="1" lang="en-US" altLang="ja-JP" sz="2800" b="1" dirty="0" smtClean="0">
                <a:latin typeface="Helvetica"/>
                <a:ea typeface="HG丸ｺﾞｼｯｸM-PRO" pitchFamily="50" charset="-128"/>
                <a:cs typeface="Helvetica"/>
              </a:rPr>
              <a:t>Magic Angle = 54.736°</a:t>
            </a:r>
          </a:p>
        </p:txBody>
      </p:sp>
      <p:cxnSp>
        <p:nvCxnSpPr>
          <p:cNvPr id="4" name="直線矢印コネクタ 3"/>
          <p:cNvCxnSpPr/>
          <p:nvPr/>
        </p:nvCxnSpPr>
        <p:spPr>
          <a:xfrm flipH="1">
            <a:off x="4194446" y="3464643"/>
            <a:ext cx="92010" cy="2719878"/>
          </a:xfrm>
          <a:prstGeom prst="straightConnector1">
            <a:avLst/>
          </a:prstGeom>
          <a:ln w="4445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p:nvPr/>
        </p:nvCxnSpPr>
        <p:spPr>
          <a:xfrm flipH="1">
            <a:off x="211940" y="1904058"/>
            <a:ext cx="7514379" cy="3418870"/>
          </a:xfrm>
          <a:prstGeom prst="straightConnector1">
            <a:avLst/>
          </a:prstGeom>
          <a:ln w="38100">
            <a:solidFill>
              <a:srgbClr val="FF0000"/>
            </a:solidFill>
            <a:tailEnd type="arrow"/>
          </a:ln>
          <a:scene3d>
            <a:camera prst="orthographicFront">
              <a:rot lat="0" lon="0" rev="0"/>
            </a:camera>
            <a:lightRig rig="threePt" dir="t"/>
          </a:scene3d>
          <a:sp3d>
            <a:bevelT w="12700" h="107950"/>
          </a:sp3d>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7438508" y="1442393"/>
            <a:ext cx="1569961" cy="461665"/>
          </a:xfrm>
          <a:prstGeom prst="rect">
            <a:avLst/>
          </a:prstGeom>
          <a:noFill/>
        </p:spPr>
        <p:txBody>
          <a:bodyPr wrap="none" rtlCol="0">
            <a:spAutoFit/>
          </a:bodyPr>
          <a:lstStyle/>
          <a:p>
            <a:r>
              <a:rPr kumimoji="1" lang="en-US" altLang="ja-JP" sz="2400" b="1" dirty="0" smtClean="0">
                <a:solidFill>
                  <a:srgbClr val="FF0000"/>
                </a:solidFill>
                <a:latin typeface="Helvetica"/>
                <a:ea typeface="ヒラギノ角ゴ Pro W3"/>
                <a:cs typeface="Helvetica"/>
              </a:rPr>
              <a:t>Ion Beam</a:t>
            </a:r>
            <a:endParaRPr kumimoji="1" lang="ja-JP" altLang="en-US" sz="2400" b="1" dirty="0">
              <a:solidFill>
                <a:srgbClr val="FF0000"/>
              </a:solidFill>
              <a:latin typeface="Helvetica"/>
              <a:ea typeface="ヒラギノ角ゴ Pro W3"/>
              <a:cs typeface="Helvetica"/>
            </a:endParaRPr>
          </a:p>
        </p:txBody>
      </p:sp>
      <p:sp>
        <p:nvSpPr>
          <p:cNvPr id="9" name="テキスト ボックス 8"/>
          <p:cNvSpPr txBox="1"/>
          <p:nvPr/>
        </p:nvSpPr>
        <p:spPr>
          <a:xfrm>
            <a:off x="2294918" y="2160185"/>
            <a:ext cx="2134118" cy="461665"/>
          </a:xfrm>
          <a:prstGeom prst="rect">
            <a:avLst/>
          </a:prstGeom>
          <a:noFill/>
        </p:spPr>
        <p:txBody>
          <a:bodyPr wrap="none" rtlCol="0">
            <a:spAutoFit/>
          </a:bodyPr>
          <a:lstStyle/>
          <a:p>
            <a:r>
              <a:rPr kumimoji="1" lang="en-US" altLang="ja-JP" sz="2400" b="1" dirty="0" smtClean="0">
                <a:solidFill>
                  <a:srgbClr val="0000FF"/>
                </a:solidFill>
                <a:latin typeface="Helvetica"/>
                <a:ea typeface="ヒラギノ角ゴ Pro W3"/>
                <a:cs typeface="Helvetica"/>
              </a:rPr>
              <a:t>Collision Cell</a:t>
            </a:r>
            <a:endParaRPr kumimoji="1" lang="ja-JP" altLang="en-US" sz="2400" b="1" dirty="0">
              <a:solidFill>
                <a:srgbClr val="0000FF"/>
              </a:solidFill>
              <a:latin typeface="Helvetica"/>
              <a:ea typeface="ヒラギノ角ゴ Pro W3"/>
              <a:cs typeface="Helvetica"/>
            </a:endParaRPr>
          </a:p>
        </p:txBody>
      </p:sp>
      <p:sp>
        <p:nvSpPr>
          <p:cNvPr id="20" name="テキスト ボックス 19"/>
          <p:cNvSpPr txBox="1"/>
          <p:nvPr/>
        </p:nvSpPr>
        <p:spPr>
          <a:xfrm>
            <a:off x="2651605" y="5226880"/>
            <a:ext cx="1433205" cy="830997"/>
          </a:xfrm>
          <a:prstGeom prst="rect">
            <a:avLst/>
          </a:prstGeom>
          <a:noFill/>
        </p:spPr>
        <p:txBody>
          <a:bodyPr wrap="none" rtlCol="0">
            <a:spAutoFit/>
          </a:bodyPr>
          <a:lstStyle/>
          <a:p>
            <a:pPr algn="ctr"/>
            <a:r>
              <a:rPr lang="en-US" altLang="ja-JP" sz="2400" b="1" dirty="0" smtClean="0">
                <a:solidFill>
                  <a:srgbClr val="FF0000"/>
                </a:solidFill>
                <a:latin typeface="Helvetica"/>
                <a:ea typeface="ヒラギノ角ゴ Pro W3"/>
                <a:cs typeface="Helvetica"/>
              </a:rPr>
              <a:t>target</a:t>
            </a:r>
          </a:p>
          <a:p>
            <a:pPr algn="ctr"/>
            <a:r>
              <a:rPr lang="en-US" altLang="ja-JP" sz="2400" b="1" dirty="0" smtClean="0">
                <a:solidFill>
                  <a:srgbClr val="FF0000"/>
                </a:solidFill>
                <a:latin typeface="Helvetica"/>
                <a:ea typeface="ヒラギノ角ゴ Pro W3"/>
                <a:cs typeface="Helvetica"/>
              </a:rPr>
              <a:t>gas </a:t>
            </a:r>
            <a:r>
              <a:rPr kumimoji="1" lang="en-US" altLang="ja-JP" sz="2400" b="1" dirty="0" smtClean="0">
                <a:solidFill>
                  <a:srgbClr val="FF0000"/>
                </a:solidFill>
                <a:latin typeface="Helvetica"/>
                <a:ea typeface="ヒラギノ角ゴ Pro W3"/>
                <a:cs typeface="Helvetica"/>
              </a:rPr>
              <a:t>inlet</a:t>
            </a:r>
            <a:endParaRPr kumimoji="1" lang="ja-JP" altLang="en-US" sz="2400" b="1" dirty="0">
              <a:solidFill>
                <a:srgbClr val="FF0000"/>
              </a:solidFill>
              <a:latin typeface="Helvetica"/>
              <a:ea typeface="ヒラギノ角ゴ Pro W3"/>
              <a:cs typeface="Helvetica"/>
            </a:endParaRPr>
          </a:p>
        </p:txBody>
      </p:sp>
      <p:sp>
        <p:nvSpPr>
          <p:cNvPr id="21" name="テキスト ボックス 20"/>
          <p:cNvSpPr txBox="1"/>
          <p:nvPr/>
        </p:nvSpPr>
        <p:spPr>
          <a:xfrm>
            <a:off x="5091442" y="4963081"/>
            <a:ext cx="2322871" cy="830997"/>
          </a:xfrm>
          <a:prstGeom prst="rect">
            <a:avLst/>
          </a:prstGeom>
          <a:noFill/>
        </p:spPr>
        <p:txBody>
          <a:bodyPr wrap="none" rtlCol="0">
            <a:spAutoFit/>
          </a:bodyPr>
          <a:lstStyle/>
          <a:p>
            <a:pPr algn="ctr"/>
            <a:r>
              <a:rPr lang="en-US" altLang="ja-JP" sz="2400" b="1" dirty="0" smtClean="0">
                <a:solidFill>
                  <a:srgbClr val="FF0000"/>
                </a:solidFill>
                <a:latin typeface="Helvetica"/>
                <a:ea typeface="ヒラギノ角ゴ Pro W3"/>
                <a:cs typeface="Helvetica"/>
              </a:rPr>
              <a:t>to capacitance</a:t>
            </a:r>
          </a:p>
          <a:p>
            <a:pPr algn="ctr"/>
            <a:r>
              <a:rPr lang="en-US" altLang="ja-JP" sz="2400" b="1" dirty="0" smtClean="0">
                <a:solidFill>
                  <a:srgbClr val="FF0000"/>
                </a:solidFill>
                <a:latin typeface="Helvetica"/>
                <a:ea typeface="ヒラギノ角ゴ Pro W3"/>
                <a:cs typeface="Helvetica"/>
              </a:rPr>
              <a:t>manometer</a:t>
            </a:r>
            <a:endParaRPr kumimoji="1" lang="ja-JP" altLang="en-US" sz="2400" b="1" dirty="0">
              <a:solidFill>
                <a:srgbClr val="FF0000"/>
              </a:solidFill>
              <a:latin typeface="Helvetica"/>
              <a:ea typeface="ヒラギノ角ゴ Pro W3"/>
              <a:cs typeface="Helvetica"/>
            </a:endParaRPr>
          </a:p>
        </p:txBody>
      </p:sp>
      <p:cxnSp>
        <p:nvCxnSpPr>
          <p:cNvPr id="23" name="直線矢印コネクタ 22"/>
          <p:cNvCxnSpPr/>
          <p:nvPr/>
        </p:nvCxnSpPr>
        <p:spPr>
          <a:xfrm flipV="1">
            <a:off x="3543400" y="4930396"/>
            <a:ext cx="405570" cy="403204"/>
          </a:xfrm>
          <a:prstGeom prst="straightConnector1">
            <a:avLst/>
          </a:prstGeom>
          <a:ln>
            <a:solidFill>
              <a:srgbClr val="FF0000"/>
            </a:solidFill>
            <a:prstDash val="sysDot"/>
            <a:tailEnd type="arrow"/>
          </a:ln>
          <a:effectLst/>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p:nvPr/>
        </p:nvCxnSpPr>
        <p:spPr>
          <a:xfrm flipH="1" flipV="1">
            <a:off x="4634089" y="4679592"/>
            <a:ext cx="494529" cy="547288"/>
          </a:xfrm>
          <a:prstGeom prst="straightConnector1">
            <a:avLst/>
          </a:prstGeom>
          <a:ln>
            <a:solidFill>
              <a:srgbClr val="FF0000"/>
            </a:solidFill>
            <a:prstDash val="sysDot"/>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009598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23846"/>
            <a:ext cx="8229600" cy="2123658"/>
          </a:xfrm>
        </p:spPr>
        <p:txBody>
          <a:bodyPr>
            <a:spAutoFit/>
          </a:bodyPr>
          <a:lstStyle/>
          <a:p>
            <a:r>
              <a:rPr lang="en-US" altLang="ja-JP" dirty="0" smtClean="0">
                <a:latin typeface="Helvetica"/>
                <a:cs typeface="Helvetica"/>
              </a:rPr>
              <a:t>Experimental spectra</a:t>
            </a:r>
            <a:br>
              <a:rPr lang="en-US" altLang="ja-JP" dirty="0" smtClean="0">
                <a:latin typeface="Helvetica"/>
                <a:cs typeface="Helvetica"/>
              </a:rPr>
            </a:br>
            <a:r>
              <a:rPr lang="en-US" altLang="ja-JP" dirty="0" smtClean="0">
                <a:latin typeface="Helvetica"/>
                <a:cs typeface="Helvetica"/>
              </a:rPr>
              <a:t>in collisions of </a:t>
            </a:r>
            <a:r>
              <a:rPr lang="en-US" altLang="ja-JP" dirty="0" smtClean="0">
                <a:solidFill>
                  <a:srgbClr val="0000FF"/>
                </a:solidFill>
                <a:latin typeface="Helvetica"/>
                <a:cs typeface="Helvetica"/>
              </a:rPr>
              <a:t>O</a:t>
            </a:r>
            <a:r>
              <a:rPr lang="en-US" altLang="ja-JP" baseline="30000" dirty="0" smtClean="0">
                <a:solidFill>
                  <a:srgbClr val="0000FF"/>
                </a:solidFill>
                <a:latin typeface="Helvetica"/>
                <a:cs typeface="Helvetica"/>
              </a:rPr>
              <a:t>8+</a:t>
            </a:r>
            <a:r>
              <a:rPr lang="en-US" altLang="ja-JP" dirty="0" smtClean="0">
                <a:solidFill>
                  <a:srgbClr val="0000FF"/>
                </a:solidFill>
                <a:latin typeface="Helvetica"/>
                <a:cs typeface="Helvetica"/>
              </a:rPr>
              <a:t> </a:t>
            </a:r>
            <a:r>
              <a:rPr lang="en-US" altLang="ja-JP" dirty="0" smtClean="0">
                <a:solidFill>
                  <a:srgbClr val="0000FF"/>
                </a:solidFill>
                <a:latin typeface="Helvetica"/>
                <a:cs typeface="Helvetica"/>
              </a:rPr>
              <a:t>ions</a:t>
            </a:r>
            <a:r>
              <a:rPr lang="en-US" altLang="ja-JP" dirty="0" smtClean="0">
                <a:latin typeface="Helvetica"/>
                <a:cs typeface="Helvetica"/>
              </a:rPr>
              <a:t/>
            </a:r>
            <a:br>
              <a:rPr lang="en-US" altLang="ja-JP" dirty="0" smtClean="0">
                <a:latin typeface="Helvetica"/>
                <a:cs typeface="Helvetica"/>
              </a:rPr>
            </a:br>
            <a:r>
              <a:rPr lang="en-US" altLang="ja-JP" dirty="0" smtClean="0">
                <a:latin typeface="Helvetica"/>
                <a:cs typeface="Helvetica"/>
              </a:rPr>
              <a:t>with H</a:t>
            </a:r>
            <a:r>
              <a:rPr lang="en-US" altLang="ja-JP" baseline="-25000" dirty="0" smtClean="0">
                <a:latin typeface="Helvetica"/>
                <a:cs typeface="Helvetica"/>
              </a:rPr>
              <a:t>2</a:t>
            </a:r>
            <a:r>
              <a:rPr lang="en-US" altLang="ja-JP" dirty="0" smtClean="0">
                <a:latin typeface="Helvetica"/>
                <a:cs typeface="Helvetica"/>
              </a:rPr>
              <a:t> and He</a:t>
            </a:r>
            <a:endParaRPr lang="ja-JP" altLang="en-US" dirty="0"/>
          </a:p>
        </p:txBody>
      </p:sp>
      <p:sp>
        <p:nvSpPr>
          <p:cNvPr id="3"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26</a:t>
            </a:fld>
            <a:endParaRPr lang="ja-JP" alt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363"/>
            <a:ext cx="8229600" cy="1143000"/>
          </a:xfrm>
        </p:spPr>
        <p:txBody>
          <a:bodyPr/>
          <a:lstStyle/>
          <a:p>
            <a:r>
              <a:rPr lang="en-US" altLang="ja-JP" dirty="0" smtClean="0">
                <a:latin typeface="Helvetica"/>
                <a:cs typeface="Helvetica"/>
              </a:rPr>
              <a:t>O</a:t>
            </a:r>
            <a:r>
              <a:rPr lang="en-US" altLang="ja-JP" baseline="30000" dirty="0" smtClean="0">
                <a:latin typeface="Helvetica"/>
                <a:cs typeface="Helvetica"/>
              </a:rPr>
              <a:t>8+</a:t>
            </a:r>
            <a:r>
              <a:rPr lang="en-US" altLang="ja-JP" dirty="0" smtClean="0">
                <a:latin typeface="Helvetica"/>
                <a:cs typeface="Helvetica"/>
              </a:rPr>
              <a:t> - </a:t>
            </a:r>
            <a:r>
              <a:rPr lang="en-US" altLang="ja-JP" dirty="0" smtClean="0">
                <a:solidFill>
                  <a:srgbClr val="0000FF"/>
                </a:solidFill>
                <a:latin typeface="Helvetica"/>
                <a:cs typeface="Helvetica"/>
              </a:rPr>
              <a:t>He / </a:t>
            </a:r>
            <a:r>
              <a:rPr lang="en-US" altLang="ja-JP" dirty="0" smtClean="0">
                <a:solidFill>
                  <a:srgbClr val="FF0000"/>
                </a:solidFill>
                <a:latin typeface="Helvetica"/>
                <a:cs typeface="Helvetica"/>
              </a:rPr>
              <a:t>H</a:t>
            </a:r>
            <a:r>
              <a:rPr lang="en-US" altLang="ja-JP" baseline="-25000" dirty="0" smtClean="0">
                <a:solidFill>
                  <a:srgbClr val="FF0000"/>
                </a:solidFill>
                <a:latin typeface="Helvetica"/>
                <a:cs typeface="Helvetica"/>
              </a:rPr>
              <a:t>2</a:t>
            </a:r>
            <a:r>
              <a:rPr lang="en-US" altLang="ja-JP" dirty="0" smtClean="0">
                <a:solidFill>
                  <a:srgbClr val="0000FF"/>
                </a:solidFill>
                <a:latin typeface="Helvetica"/>
                <a:cs typeface="Helvetica"/>
              </a:rPr>
              <a:t> </a:t>
            </a:r>
            <a:r>
              <a:rPr lang="en-US" altLang="ja-JP" dirty="0" smtClean="0">
                <a:solidFill>
                  <a:srgbClr val="000000"/>
                </a:solidFill>
                <a:latin typeface="Helvetica"/>
                <a:cs typeface="Helvetica"/>
              </a:rPr>
              <a:t>collisions</a:t>
            </a:r>
            <a:endParaRPr lang="ja-JP" altLang="en-US" dirty="0">
              <a:solidFill>
                <a:srgbClr val="000000"/>
              </a:solidFill>
            </a:endParaRPr>
          </a:p>
        </p:txBody>
      </p:sp>
      <p:sp>
        <p:nvSpPr>
          <p:cNvPr id="6" name="テキスト ボックス 5"/>
          <p:cNvSpPr txBox="1"/>
          <p:nvPr/>
        </p:nvSpPr>
        <p:spPr>
          <a:xfrm>
            <a:off x="853994" y="5470848"/>
            <a:ext cx="7682320" cy="461665"/>
          </a:xfrm>
          <a:prstGeom prst="rect">
            <a:avLst/>
          </a:prstGeom>
          <a:noFill/>
        </p:spPr>
        <p:txBody>
          <a:bodyPr wrap="square" rtlCol="0">
            <a:spAutoFit/>
          </a:bodyPr>
          <a:lstStyle/>
          <a:p>
            <a:pPr>
              <a:spcAft>
                <a:spcPts val="600"/>
              </a:spcAft>
            </a:pPr>
            <a:r>
              <a:rPr lang="en-US" altLang="ja-JP" sz="2400" dirty="0" smtClean="0">
                <a:latin typeface="Helvetica"/>
                <a:ea typeface="ヒラギノ角ゴ Pro W3"/>
                <a:cs typeface="Helvetica"/>
              </a:rPr>
              <a:t>1s-</a:t>
            </a:r>
            <a:r>
              <a:rPr lang="en-US" altLang="ja-JP" sz="2400" dirty="0" smtClean="0">
                <a:solidFill>
                  <a:srgbClr val="0000FF"/>
                </a:solidFill>
                <a:latin typeface="Helvetica"/>
                <a:ea typeface="ヒラギノ角ゴ Pro W3"/>
                <a:cs typeface="Helvetica"/>
              </a:rPr>
              <a:t>np</a:t>
            </a:r>
            <a:r>
              <a:rPr lang="en-US" altLang="ja-JP" sz="2400" dirty="0" smtClean="0">
                <a:latin typeface="Helvetica"/>
                <a:ea typeface="ヒラギノ角ゴ Pro W3"/>
                <a:cs typeface="Helvetica"/>
              </a:rPr>
              <a:t> transitions of O</a:t>
            </a:r>
            <a:r>
              <a:rPr lang="en-US" altLang="ja-JP" sz="2400" baseline="30000" dirty="0" smtClean="0">
                <a:latin typeface="Helvetica"/>
                <a:ea typeface="ヒラギノ角ゴ Pro W3"/>
                <a:cs typeface="Helvetica"/>
              </a:rPr>
              <a:t>7+</a:t>
            </a:r>
            <a:r>
              <a:rPr lang="en-US" altLang="ja-JP" sz="2400" dirty="0" smtClean="0">
                <a:latin typeface="Helvetica"/>
                <a:ea typeface="ヒラギノ角ゴ Pro W3"/>
                <a:cs typeface="Helvetica"/>
              </a:rPr>
              <a:t>, and 1s</a:t>
            </a:r>
            <a:r>
              <a:rPr lang="en-US" altLang="ja-JP" sz="2400" baseline="30000" dirty="0" smtClean="0">
                <a:latin typeface="Helvetica"/>
                <a:ea typeface="ヒラギノ角ゴ Pro W3"/>
                <a:cs typeface="Helvetica"/>
              </a:rPr>
              <a:t>2</a:t>
            </a:r>
            <a:r>
              <a:rPr lang="en-US" altLang="ja-JP" sz="2400" dirty="0" smtClean="0">
                <a:latin typeface="Helvetica"/>
                <a:ea typeface="ヒラギノ角ゴ Pro W3"/>
                <a:cs typeface="Helvetica"/>
              </a:rPr>
              <a:t>-1s2p transition of O</a:t>
            </a:r>
            <a:r>
              <a:rPr lang="en-US" altLang="ja-JP" sz="2400" baseline="30000" dirty="0" smtClean="0">
                <a:latin typeface="Helvetica"/>
                <a:ea typeface="ヒラギノ角ゴ Pro W3"/>
                <a:cs typeface="Helvetica"/>
              </a:rPr>
              <a:t>6+</a:t>
            </a:r>
            <a:endParaRPr kumimoji="1" lang="ja-JP" altLang="en-US" sz="2400" dirty="0">
              <a:solidFill>
                <a:srgbClr val="FF0000"/>
              </a:solidFill>
              <a:latin typeface="Helvetica"/>
              <a:ea typeface="ヒラギノ角ゴ Pro W3"/>
              <a:cs typeface="Helvetica"/>
            </a:endParaRPr>
          </a:p>
        </p:txBody>
      </p:sp>
      <p:sp>
        <p:nvSpPr>
          <p:cNvPr id="7" name="テキスト ボックス 6"/>
          <p:cNvSpPr txBox="1"/>
          <p:nvPr/>
        </p:nvSpPr>
        <p:spPr>
          <a:xfrm>
            <a:off x="1246320" y="6201481"/>
            <a:ext cx="2201294" cy="523220"/>
          </a:xfrm>
          <a:prstGeom prst="rect">
            <a:avLst/>
          </a:prstGeom>
          <a:noFill/>
        </p:spPr>
        <p:txBody>
          <a:bodyPr wrap="none" rtlCol="0">
            <a:spAutoFit/>
          </a:bodyPr>
          <a:lstStyle/>
          <a:p>
            <a:r>
              <a:rPr kumimoji="1" lang="en-US" altLang="ja-JP" sz="2800" dirty="0" smtClean="0">
                <a:solidFill>
                  <a:srgbClr val="0000FF"/>
                </a:solidFill>
                <a:latin typeface="Helvetica"/>
                <a:ea typeface="ヒラギノ角ゴ Pro W3"/>
                <a:cs typeface="Helvetica"/>
              </a:rPr>
              <a:t>2p</a:t>
            </a:r>
            <a:r>
              <a:rPr kumimoji="1" lang="en-US" altLang="ja-JP" sz="2800" dirty="0" smtClean="0">
                <a:latin typeface="Helvetica"/>
                <a:ea typeface="ヒラギノ角ゴ Pro W3"/>
                <a:cs typeface="Helvetica"/>
              </a:rPr>
              <a:t> &gt; </a:t>
            </a:r>
            <a:r>
              <a:rPr kumimoji="1" lang="en-US" altLang="ja-JP" sz="2800" dirty="0" smtClean="0">
                <a:solidFill>
                  <a:srgbClr val="FF0000"/>
                </a:solidFill>
                <a:latin typeface="Helvetica"/>
                <a:ea typeface="ヒラギノ角ゴ Pro W3"/>
                <a:cs typeface="Helvetica"/>
              </a:rPr>
              <a:t>4p</a:t>
            </a:r>
            <a:r>
              <a:rPr kumimoji="1" lang="en-US" altLang="ja-JP" sz="2800" dirty="0" smtClean="0">
                <a:latin typeface="Helvetica"/>
                <a:ea typeface="ヒラギノ角ゴ Pro W3"/>
                <a:cs typeface="Helvetica"/>
              </a:rPr>
              <a:t> &gt; </a:t>
            </a:r>
            <a:r>
              <a:rPr kumimoji="1" lang="en-US" altLang="ja-JP" sz="2800" dirty="0" smtClean="0">
                <a:solidFill>
                  <a:srgbClr val="008000"/>
                </a:solidFill>
                <a:latin typeface="Helvetica"/>
                <a:ea typeface="ヒラギノ角ゴ Pro W3"/>
                <a:cs typeface="Helvetica"/>
              </a:rPr>
              <a:t>3p</a:t>
            </a:r>
            <a:endParaRPr kumimoji="1" lang="ja-JP" altLang="en-US" sz="2800" dirty="0">
              <a:solidFill>
                <a:srgbClr val="008000"/>
              </a:solidFill>
              <a:latin typeface="Helvetica"/>
              <a:ea typeface="ヒラギノ角ゴ Pro W3"/>
              <a:cs typeface="Helvetica"/>
            </a:endParaRPr>
          </a:p>
        </p:txBody>
      </p:sp>
      <p:sp>
        <p:nvSpPr>
          <p:cNvPr id="8" name="テキスト ボックス 7"/>
          <p:cNvSpPr txBox="1"/>
          <p:nvPr/>
        </p:nvSpPr>
        <p:spPr>
          <a:xfrm>
            <a:off x="5627910" y="6205933"/>
            <a:ext cx="2201294" cy="523220"/>
          </a:xfrm>
          <a:prstGeom prst="rect">
            <a:avLst/>
          </a:prstGeom>
          <a:noFill/>
        </p:spPr>
        <p:txBody>
          <a:bodyPr wrap="none" rtlCol="0">
            <a:spAutoFit/>
          </a:bodyPr>
          <a:lstStyle/>
          <a:p>
            <a:r>
              <a:rPr kumimoji="1" lang="en-US" altLang="ja-JP" sz="2800" dirty="0" smtClean="0">
                <a:solidFill>
                  <a:srgbClr val="0000FF"/>
                </a:solidFill>
                <a:latin typeface="Helvetica"/>
                <a:ea typeface="ヒラギノ角ゴ Pro W3"/>
                <a:cs typeface="Helvetica"/>
              </a:rPr>
              <a:t>2p</a:t>
            </a:r>
            <a:r>
              <a:rPr kumimoji="1" lang="en-US" altLang="ja-JP" sz="2800" dirty="0" smtClean="0">
                <a:latin typeface="Helvetica"/>
                <a:ea typeface="ヒラギノ角ゴ Pro W3"/>
                <a:cs typeface="Helvetica"/>
              </a:rPr>
              <a:t> &gt; </a:t>
            </a:r>
            <a:r>
              <a:rPr kumimoji="1" lang="en-US" altLang="ja-JP" sz="2800" dirty="0" smtClean="0">
                <a:solidFill>
                  <a:srgbClr val="008000"/>
                </a:solidFill>
                <a:latin typeface="Helvetica"/>
                <a:ea typeface="ヒラギノ角ゴ Pro W3"/>
                <a:cs typeface="Helvetica"/>
              </a:rPr>
              <a:t>3p </a:t>
            </a:r>
            <a:r>
              <a:rPr lang="en-US" altLang="ja-JP" sz="2800" dirty="0">
                <a:latin typeface="Helvetica"/>
                <a:ea typeface="ヒラギノ角ゴ Pro W3"/>
                <a:cs typeface="Helvetica"/>
              </a:rPr>
              <a:t>&gt; </a:t>
            </a:r>
            <a:r>
              <a:rPr lang="en-US" altLang="ja-JP" sz="2800" dirty="0" smtClean="0">
                <a:solidFill>
                  <a:srgbClr val="FF0000"/>
                </a:solidFill>
                <a:latin typeface="Helvetica"/>
                <a:ea typeface="ヒラギノ角ゴ Pro W3"/>
                <a:cs typeface="Helvetica"/>
              </a:rPr>
              <a:t>4p</a:t>
            </a:r>
            <a:endParaRPr kumimoji="1" lang="ja-JP" altLang="en-US" sz="2800" dirty="0">
              <a:latin typeface="Helvetica"/>
              <a:ea typeface="ヒラギノ角ゴ Pro W3"/>
              <a:cs typeface="Helvetica"/>
            </a:endParaRPr>
          </a:p>
        </p:txBody>
      </p:sp>
      <p:sp>
        <p:nvSpPr>
          <p:cNvPr id="9"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27</a:t>
            </a:fld>
            <a:endParaRPr lang="ja-JP" altLang="en-US" dirty="0"/>
          </a:p>
        </p:txBody>
      </p:sp>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766924"/>
            <a:ext cx="4581604" cy="3351589"/>
          </a:xfrm>
          <a:prstGeom prst="rect">
            <a:avLst/>
          </a:prstGeom>
        </p:spPr>
      </p:pic>
      <p:pic>
        <p:nvPicPr>
          <p:cNvPr id="10" name="図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2396" y="1780851"/>
            <a:ext cx="4581604" cy="3351589"/>
          </a:xfrm>
          <a:prstGeom prst="rect">
            <a:avLst/>
          </a:prstGeom>
        </p:spPr>
      </p:pic>
    </p:spTree>
    <p:extLst>
      <p:ext uri="{BB962C8B-B14F-4D97-AF65-F5344CB8AC3E}">
        <p14:creationId xmlns:p14="http://schemas.microsoft.com/office/powerpoint/2010/main" val="20719064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75391"/>
            <a:ext cx="8229600" cy="2139566"/>
          </a:xfrm>
        </p:spPr>
        <p:txBody>
          <a:bodyPr>
            <a:noAutofit/>
          </a:bodyPr>
          <a:lstStyle/>
          <a:p>
            <a:r>
              <a:rPr lang="en-US" altLang="ja-JP" dirty="0" smtClean="0">
                <a:latin typeface="Helvetica"/>
                <a:cs typeface="Helvetica"/>
              </a:rPr>
              <a:t>Comparison with theoretical calculations</a:t>
            </a:r>
            <a:br>
              <a:rPr lang="en-US" altLang="ja-JP" dirty="0" smtClean="0">
                <a:latin typeface="Helvetica"/>
                <a:cs typeface="Helvetica"/>
              </a:rPr>
            </a:br>
            <a:r>
              <a:rPr lang="en-US" altLang="ja-JP" sz="2800" dirty="0">
                <a:latin typeface="Helvetica"/>
                <a:cs typeface="Helvetica"/>
              </a:rPr>
              <a:t/>
            </a:r>
            <a:br>
              <a:rPr lang="en-US" altLang="ja-JP" sz="2800" dirty="0">
                <a:latin typeface="Helvetica"/>
                <a:cs typeface="Helvetica"/>
              </a:rPr>
            </a:br>
            <a:r>
              <a:rPr lang="en-US" altLang="ja-JP" sz="2800" dirty="0" smtClean="0">
                <a:solidFill>
                  <a:srgbClr val="FF0000"/>
                </a:solidFill>
                <a:latin typeface="Helvetica"/>
                <a:cs typeface="Helvetica"/>
              </a:rPr>
              <a:t>Atomic Orbital Close Coupling calculation</a:t>
            </a:r>
            <a:br>
              <a:rPr lang="en-US" altLang="ja-JP" sz="2800" dirty="0" smtClean="0">
                <a:solidFill>
                  <a:srgbClr val="FF0000"/>
                </a:solidFill>
                <a:latin typeface="Helvetica"/>
                <a:cs typeface="Helvetica"/>
              </a:rPr>
            </a:br>
            <a:r>
              <a:rPr lang="en-US" altLang="ja-JP" sz="2800" dirty="0" smtClean="0">
                <a:solidFill>
                  <a:srgbClr val="FF0000"/>
                </a:solidFill>
                <a:latin typeface="Helvetica"/>
                <a:cs typeface="Helvetica"/>
              </a:rPr>
              <a:t>by L. Liu &amp; J. Wang</a:t>
            </a:r>
            <a:endParaRPr lang="ja-JP" altLang="en-US" sz="2800" dirty="0">
              <a:solidFill>
                <a:srgbClr val="FF0000"/>
              </a:solidFill>
            </a:endParaRPr>
          </a:p>
        </p:txBody>
      </p:sp>
      <p:sp>
        <p:nvSpPr>
          <p:cNvPr id="3"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28</a:t>
            </a:fld>
            <a:endParaRPr lang="ja-JP" alt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952"/>
            <a:ext cx="8229600" cy="1143000"/>
          </a:xfrm>
        </p:spPr>
        <p:txBody>
          <a:bodyPr/>
          <a:lstStyle/>
          <a:p>
            <a:r>
              <a:rPr lang="en-US" altLang="ja-JP" dirty="0" smtClean="0">
                <a:latin typeface="Helvetica"/>
                <a:cs typeface="Helvetica"/>
              </a:rPr>
              <a:t>Partial cross sections</a:t>
            </a:r>
            <a:endParaRPr lang="ja-JP" altLang="en-US" dirty="0"/>
          </a:p>
        </p:txBody>
      </p:sp>
      <p:pic>
        <p:nvPicPr>
          <p:cNvPr id="4" name="図 3"/>
          <p:cNvPicPr>
            <a:picLocks noChangeAspect="1"/>
          </p:cNvPicPr>
          <p:nvPr/>
        </p:nvPicPr>
        <p:blipFill>
          <a:blip r:embed="rId2"/>
          <a:stretch>
            <a:fillRect/>
          </a:stretch>
        </p:blipFill>
        <p:spPr>
          <a:xfrm>
            <a:off x="-22425" y="1156388"/>
            <a:ext cx="4596130" cy="4418330"/>
          </a:xfrm>
          <a:prstGeom prst="rect">
            <a:avLst/>
          </a:prstGeom>
        </p:spPr>
      </p:pic>
      <p:pic>
        <p:nvPicPr>
          <p:cNvPr id="5" name="図 4"/>
          <p:cNvPicPr>
            <a:picLocks noChangeAspect="1"/>
          </p:cNvPicPr>
          <p:nvPr/>
        </p:nvPicPr>
        <p:blipFill>
          <a:blip r:embed="rId3"/>
          <a:stretch>
            <a:fillRect/>
          </a:stretch>
        </p:blipFill>
        <p:spPr>
          <a:xfrm>
            <a:off x="4560835" y="1137338"/>
            <a:ext cx="4596130" cy="4445000"/>
          </a:xfrm>
          <a:prstGeom prst="rect">
            <a:avLst/>
          </a:prstGeom>
        </p:spPr>
      </p:pic>
      <p:sp>
        <p:nvSpPr>
          <p:cNvPr id="6"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29</a:t>
            </a:fld>
            <a:endParaRPr lang="ja-JP" altLang="en-US" dirty="0"/>
          </a:p>
        </p:txBody>
      </p:sp>
      <p:sp>
        <p:nvSpPr>
          <p:cNvPr id="3" name="テキスト ボックス 2"/>
          <p:cNvSpPr txBox="1"/>
          <p:nvPr/>
        </p:nvSpPr>
        <p:spPr>
          <a:xfrm>
            <a:off x="501629" y="5933548"/>
            <a:ext cx="7668736" cy="523220"/>
          </a:xfrm>
          <a:prstGeom prst="rect">
            <a:avLst/>
          </a:prstGeom>
          <a:noFill/>
        </p:spPr>
        <p:txBody>
          <a:bodyPr wrap="none" rtlCol="0">
            <a:spAutoFit/>
          </a:bodyPr>
          <a:lstStyle/>
          <a:p>
            <a:r>
              <a:rPr kumimoji="1" lang="en-US" altLang="ja-JP" sz="2800" dirty="0" smtClean="0">
                <a:latin typeface="Helvetica"/>
                <a:ea typeface="ヒラギノ角ゴ Pro W3"/>
                <a:cs typeface="Helvetica"/>
              </a:rPr>
              <a:t>Dominant capture level :  </a:t>
            </a:r>
            <a:r>
              <a:rPr kumimoji="1" lang="en-US" altLang="ja-JP" sz="2800" dirty="0" smtClean="0">
                <a:solidFill>
                  <a:srgbClr val="FF0000"/>
                </a:solidFill>
                <a:latin typeface="Helvetica"/>
                <a:ea typeface="ヒラギノ角ゴ Pro W3"/>
                <a:cs typeface="Helvetica"/>
              </a:rPr>
              <a:t>n = 5 (H</a:t>
            </a:r>
            <a:r>
              <a:rPr kumimoji="1" lang="en-US" altLang="ja-JP" sz="2800" baseline="-25000" dirty="0" smtClean="0">
                <a:solidFill>
                  <a:srgbClr val="FF0000"/>
                </a:solidFill>
                <a:latin typeface="Helvetica"/>
                <a:ea typeface="ヒラギノ角ゴ Pro W3"/>
                <a:cs typeface="Helvetica"/>
              </a:rPr>
              <a:t>2</a:t>
            </a:r>
            <a:r>
              <a:rPr kumimoji="1" lang="en-US" altLang="ja-JP" sz="2800" dirty="0" smtClean="0">
                <a:solidFill>
                  <a:srgbClr val="FF0000"/>
                </a:solidFill>
                <a:latin typeface="Helvetica"/>
                <a:ea typeface="ヒラギノ角ゴ Pro W3"/>
                <a:cs typeface="Helvetica"/>
              </a:rPr>
              <a:t>)</a:t>
            </a:r>
            <a:r>
              <a:rPr kumimoji="1" lang="en-US" altLang="ja-JP" sz="2800" dirty="0" smtClean="0">
                <a:latin typeface="Helvetica"/>
                <a:ea typeface="ヒラギノ角ゴ Pro W3"/>
                <a:cs typeface="Helvetica"/>
              </a:rPr>
              <a:t>, </a:t>
            </a:r>
            <a:r>
              <a:rPr kumimoji="1" lang="en-US" altLang="ja-JP" sz="2800" dirty="0" smtClean="0">
                <a:solidFill>
                  <a:srgbClr val="0000FF"/>
                </a:solidFill>
                <a:latin typeface="Helvetica"/>
                <a:ea typeface="ヒラギノ角ゴ Pro W3"/>
                <a:cs typeface="Helvetica"/>
              </a:rPr>
              <a:t>n = 4 (He)</a:t>
            </a:r>
            <a:endParaRPr kumimoji="1" lang="ja-JP" altLang="en-US" sz="2800" dirty="0">
              <a:solidFill>
                <a:srgbClr val="0000FF"/>
              </a:solidFill>
              <a:latin typeface="Helvetica"/>
              <a:ea typeface="ヒラギノ角ゴ Pro W3"/>
              <a:cs typeface="Helvetica"/>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952"/>
            <a:ext cx="8229600" cy="1143000"/>
          </a:xfrm>
        </p:spPr>
        <p:txBody>
          <a:bodyPr/>
          <a:lstStyle/>
          <a:p>
            <a:r>
              <a:rPr lang="en-US" altLang="ja-JP" b="1" dirty="0" smtClean="0">
                <a:latin typeface="Helvetica"/>
                <a:cs typeface="Helvetica"/>
              </a:rPr>
              <a:t>Contents of this talk</a:t>
            </a:r>
            <a:endParaRPr lang="ja-JP" altLang="en-US" b="1" dirty="0">
              <a:latin typeface="Helvetica"/>
              <a:cs typeface="Helvetica"/>
            </a:endParaRPr>
          </a:p>
        </p:txBody>
      </p:sp>
      <p:sp>
        <p:nvSpPr>
          <p:cNvPr id="3" name="コンテンツ プレースホルダ 2"/>
          <p:cNvSpPr>
            <a:spLocks noGrp="1"/>
          </p:cNvSpPr>
          <p:nvPr>
            <p:ph idx="1"/>
          </p:nvPr>
        </p:nvSpPr>
        <p:spPr>
          <a:xfrm>
            <a:off x="553257" y="1290712"/>
            <a:ext cx="8229600" cy="5330446"/>
          </a:xfrm>
        </p:spPr>
        <p:txBody>
          <a:bodyPr>
            <a:normAutofit/>
          </a:bodyPr>
          <a:lstStyle/>
          <a:p>
            <a:pPr>
              <a:spcAft>
                <a:spcPts val="600"/>
              </a:spcAft>
            </a:pPr>
            <a:r>
              <a:rPr lang="en-US" altLang="ja-JP" b="1" dirty="0" smtClean="0">
                <a:solidFill>
                  <a:srgbClr val="0000FF"/>
                </a:solidFill>
                <a:latin typeface="Helvetica"/>
                <a:cs typeface="Helvetica"/>
              </a:rPr>
              <a:t>Charge Exchange Spectroscopy</a:t>
            </a:r>
          </a:p>
          <a:p>
            <a:pPr>
              <a:spcAft>
                <a:spcPts val="600"/>
              </a:spcAft>
            </a:pPr>
            <a:r>
              <a:rPr lang="en-US" altLang="ja-JP" b="1" dirty="0" smtClean="0">
                <a:solidFill>
                  <a:srgbClr val="FF0000"/>
                </a:solidFill>
                <a:latin typeface="Helvetica"/>
                <a:cs typeface="Helvetica"/>
              </a:rPr>
              <a:t>Industrial part :</a:t>
            </a:r>
          </a:p>
          <a:p>
            <a:pPr marL="0" indent="0">
              <a:spcAft>
                <a:spcPts val="600"/>
              </a:spcAft>
              <a:buNone/>
            </a:pPr>
            <a:r>
              <a:rPr lang="en-US" altLang="ja-JP" dirty="0">
                <a:latin typeface="Helvetica"/>
                <a:cs typeface="Helvetica"/>
              </a:rPr>
              <a:t>		</a:t>
            </a:r>
            <a:r>
              <a:rPr lang="en-US" altLang="ja-JP" dirty="0" smtClean="0">
                <a:latin typeface="Helvetica"/>
                <a:cs typeface="Helvetica"/>
              </a:rPr>
              <a:t>EUV lithography</a:t>
            </a:r>
          </a:p>
          <a:p>
            <a:pPr marL="0" indent="0">
              <a:spcAft>
                <a:spcPts val="600"/>
              </a:spcAft>
              <a:buNone/>
            </a:pPr>
            <a:r>
              <a:rPr lang="en-US" altLang="ja-JP" dirty="0" smtClean="0">
                <a:latin typeface="Helvetica"/>
                <a:cs typeface="Helvetica"/>
              </a:rPr>
              <a:t>		</a:t>
            </a:r>
            <a:r>
              <a:rPr lang="en-US" altLang="ja-JP" dirty="0" err="1" smtClean="0">
                <a:latin typeface="Helvetica"/>
                <a:cs typeface="Helvetica"/>
              </a:rPr>
              <a:t>Xe</a:t>
            </a:r>
            <a:r>
              <a:rPr lang="en-US" altLang="ja-JP" dirty="0" smtClean="0">
                <a:latin typeface="Helvetica"/>
                <a:cs typeface="Helvetica"/>
              </a:rPr>
              <a:t> and </a:t>
            </a:r>
            <a:r>
              <a:rPr lang="en-US" altLang="ja-JP" dirty="0" err="1" smtClean="0">
                <a:latin typeface="Helvetica"/>
                <a:cs typeface="Helvetica"/>
              </a:rPr>
              <a:t>Sn</a:t>
            </a:r>
            <a:r>
              <a:rPr lang="en-US" altLang="ja-JP" dirty="0" smtClean="0">
                <a:latin typeface="Helvetica"/>
                <a:cs typeface="Helvetica"/>
              </a:rPr>
              <a:t> ions</a:t>
            </a:r>
          </a:p>
          <a:p>
            <a:pPr>
              <a:spcAft>
                <a:spcPts val="600"/>
              </a:spcAft>
            </a:pPr>
            <a:r>
              <a:rPr lang="en-US" altLang="ja-JP" b="1" dirty="0" smtClean="0">
                <a:solidFill>
                  <a:srgbClr val="FF0000"/>
                </a:solidFill>
                <a:latin typeface="Helvetica"/>
                <a:cs typeface="Helvetica"/>
              </a:rPr>
              <a:t>Astrophysical part :</a:t>
            </a:r>
          </a:p>
          <a:p>
            <a:pPr marL="0" indent="0">
              <a:spcAft>
                <a:spcPts val="600"/>
              </a:spcAft>
              <a:buNone/>
            </a:pPr>
            <a:r>
              <a:rPr lang="en-US" altLang="ja-JP" dirty="0" smtClean="0">
                <a:latin typeface="Helvetica"/>
                <a:cs typeface="Helvetica"/>
              </a:rPr>
              <a:t>		Solar Wind Charge Exchange</a:t>
            </a:r>
          </a:p>
          <a:p>
            <a:pPr marL="0" indent="0">
              <a:spcAft>
                <a:spcPts val="600"/>
              </a:spcAft>
              <a:buNone/>
            </a:pPr>
            <a:r>
              <a:rPr lang="en-US" altLang="ja-JP" dirty="0" smtClean="0">
                <a:latin typeface="Helvetica"/>
                <a:cs typeface="Helvetica"/>
              </a:rPr>
              <a:t>		bare and H-like O, N, C ions</a:t>
            </a:r>
          </a:p>
        </p:txBody>
      </p:sp>
      <p:sp>
        <p:nvSpPr>
          <p:cNvPr id="4"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3</a:t>
            </a:fld>
            <a:endParaRPr lang="ja-JP" altLang="en-US" dirty="0"/>
          </a:p>
        </p:txBody>
      </p:sp>
      <p:sp>
        <p:nvSpPr>
          <p:cNvPr id="5" name="スライド番号プレースホルダ 2"/>
          <p:cNvSpPr txBox="1">
            <a:spLocks/>
          </p:cNvSpPr>
          <p:nvPr/>
        </p:nvSpPr>
        <p:spPr>
          <a:xfrm>
            <a:off x="7180273" y="6649858"/>
            <a:ext cx="21336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EF1E52F6-3EB8-1943-8B8B-10640D72B724}" type="slidenum">
              <a:rPr lang="ja-JP" altLang="en-US" smtClean="0">
                <a:ea typeface="ヒラギノ角ゴ Pro W3"/>
              </a:rPr>
              <a:pPr/>
              <a:t>3</a:t>
            </a:fld>
            <a:endParaRPr lang="ja-JP" altLang="en-US" dirty="0">
              <a:ea typeface="ヒラギノ角ゴ Pro W3"/>
            </a:endParaRPr>
          </a:p>
        </p:txBody>
      </p:sp>
    </p:spTree>
    <p:extLst>
      <p:ext uri="{BB962C8B-B14F-4D97-AF65-F5344CB8AC3E}">
        <p14:creationId xmlns:p14="http://schemas.microsoft.com/office/powerpoint/2010/main" val="8693407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タイトル 1"/>
          <p:cNvSpPr>
            <a:spLocks noGrp="1"/>
          </p:cNvSpPr>
          <p:nvPr>
            <p:ph type="title" idx="4294967295"/>
          </p:nvPr>
        </p:nvSpPr>
        <p:spPr>
          <a:xfrm>
            <a:off x="0" y="0"/>
            <a:ext cx="9144000" cy="857250"/>
          </a:xfrm>
        </p:spPr>
        <p:txBody>
          <a:bodyPr/>
          <a:lstStyle/>
          <a:p>
            <a:pPr algn="ctr" eaLnBrk="1" fontAlgn="auto" hangingPunct="1">
              <a:spcAft>
                <a:spcPts val="0"/>
              </a:spcAft>
              <a:defRPr/>
            </a:pPr>
            <a:r>
              <a:rPr lang="en-US" altLang="ja-JP" dirty="0" smtClean="0">
                <a:latin typeface="Helvetica"/>
                <a:cs typeface="Helvetica"/>
              </a:rPr>
              <a:t>Cascade of transitions</a:t>
            </a:r>
            <a:endParaRPr lang="ja-JP" altLang="en-US" dirty="0" smtClean="0">
              <a:latin typeface="Helvetica"/>
              <a:cs typeface="Helvetica"/>
            </a:endParaRPr>
          </a:p>
        </p:txBody>
      </p:sp>
      <p:sp>
        <p:nvSpPr>
          <p:cNvPr id="5" name="正方形/長方形 4"/>
          <p:cNvSpPr/>
          <p:nvPr/>
        </p:nvSpPr>
        <p:spPr>
          <a:xfrm>
            <a:off x="1071563" y="1785938"/>
            <a:ext cx="1571625" cy="71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6" name="正方形/長方形 5"/>
          <p:cNvSpPr/>
          <p:nvPr/>
        </p:nvSpPr>
        <p:spPr>
          <a:xfrm>
            <a:off x="2857500" y="1785938"/>
            <a:ext cx="1571625" cy="71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7" name="正方形/長方形 6"/>
          <p:cNvSpPr/>
          <p:nvPr/>
        </p:nvSpPr>
        <p:spPr>
          <a:xfrm>
            <a:off x="4643438" y="1785938"/>
            <a:ext cx="1571625" cy="71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8" name="正方形/長方形 7"/>
          <p:cNvSpPr/>
          <p:nvPr/>
        </p:nvSpPr>
        <p:spPr>
          <a:xfrm>
            <a:off x="6500813" y="1785938"/>
            <a:ext cx="1571625" cy="71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9" name="正方形/長方形 8"/>
          <p:cNvSpPr/>
          <p:nvPr/>
        </p:nvSpPr>
        <p:spPr>
          <a:xfrm>
            <a:off x="1071563" y="2286000"/>
            <a:ext cx="1571625" cy="71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10" name="正方形/長方形 9"/>
          <p:cNvSpPr/>
          <p:nvPr/>
        </p:nvSpPr>
        <p:spPr>
          <a:xfrm>
            <a:off x="2857500" y="2286000"/>
            <a:ext cx="1571625" cy="71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11" name="正方形/長方形 10"/>
          <p:cNvSpPr/>
          <p:nvPr/>
        </p:nvSpPr>
        <p:spPr>
          <a:xfrm>
            <a:off x="4643438" y="2286000"/>
            <a:ext cx="1571625" cy="71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12" name="正方形/長方形 11"/>
          <p:cNvSpPr/>
          <p:nvPr/>
        </p:nvSpPr>
        <p:spPr>
          <a:xfrm>
            <a:off x="6500813" y="2286000"/>
            <a:ext cx="1571625" cy="71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13" name="正方形/長方形 12"/>
          <p:cNvSpPr/>
          <p:nvPr/>
        </p:nvSpPr>
        <p:spPr>
          <a:xfrm>
            <a:off x="1071563" y="3000375"/>
            <a:ext cx="1571625" cy="71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14" name="正方形/長方形 13"/>
          <p:cNvSpPr/>
          <p:nvPr/>
        </p:nvSpPr>
        <p:spPr>
          <a:xfrm>
            <a:off x="2857500" y="3000375"/>
            <a:ext cx="1571625" cy="71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15" name="正方形/長方形 14"/>
          <p:cNvSpPr/>
          <p:nvPr/>
        </p:nvSpPr>
        <p:spPr>
          <a:xfrm>
            <a:off x="4643438" y="3000375"/>
            <a:ext cx="1571625" cy="71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16" name="正方形/長方形 15"/>
          <p:cNvSpPr/>
          <p:nvPr/>
        </p:nvSpPr>
        <p:spPr>
          <a:xfrm>
            <a:off x="1071563" y="3929063"/>
            <a:ext cx="1571625" cy="71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17" name="正方形/長方形 16"/>
          <p:cNvSpPr/>
          <p:nvPr/>
        </p:nvSpPr>
        <p:spPr>
          <a:xfrm>
            <a:off x="2857500" y="3929063"/>
            <a:ext cx="1571625" cy="71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18" name="正方形/長方形 17"/>
          <p:cNvSpPr/>
          <p:nvPr/>
        </p:nvSpPr>
        <p:spPr>
          <a:xfrm>
            <a:off x="1071563" y="6572250"/>
            <a:ext cx="1571625" cy="71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31765" name="テキスト ボックス 18"/>
          <p:cNvSpPr txBox="1">
            <a:spLocks noChangeArrowheads="1"/>
          </p:cNvSpPr>
          <p:nvPr/>
        </p:nvSpPr>
        <p:spPr bwMode="auto">
          <a:xfrm>
            <a:off x="428625" y="1571625"/>
            <a:ext cx="64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dirty="0" smtClean="0">
                <a:solidFill>
                  <a:prstClr val="black"/>
                </a:solidFill>
                <a:latin typeface="Helvetica"/>
                <a:ea typeface="ヒラギノ角ゴ Pro W3"/>
                <a:cs typeface="Helvetica"/>
              </a:rPr>
              <a:t>n=5</a:t>
            </a:r>
            <a:endParaRPr lang="ja-JP" altLang="en-US" dirty="0" smtClean="0">
              <a:solidFill>
                <a:prstClr val="black"/>
              </a:solidFill>
              <a:latin typeface="Helvetica"/>
              <a:ea typeface="ヒラギノ角ゴ Pro W3"/>
              <a:cs typeface="Helvetica"/>
            </a:endParaRPr>
          </a:p>
        </p:txBody>
      </p:sp>
      <p:sp>
        <p:nvSpPr>
          <p:cNvPr id="31766" name="テキスト ボックス 19"/>
          <p:cNvSpPr txBox="1">
            <a:spLocks noChangeArrowheads="1"/>
          </p:cNvSpPr>
          <p:nvPr/>
        </p:nvSpPr>
        <p:spPr bwMode="auto">
          <a:xfrm>
            <a:off x="428625" y="2143125"/>
            <a:ext cx="64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dirty="0" smtClean="0">
                <a:solidFill>
                  <a:prstClr val="black"/>
                </a:solidFill>
                <a:latin typeface="Helvetica"/>
                <a:ea typeface="ヒラギノ角ゴ Pro W3"/>
                <a:cs typeface="Helvetica"/>
              </a:rPr>
              <a:t>n=4</a:t>
            </a:r>
            <a:endParaRPr lang="ja-JP" altLang="en-US" dirty="0" smtClean="0">
              <a:solidFill>
                <a:prstClr val="black"/>
              </a:solidFill>
              <a:latin typeface="Helvetica"/>
              <a:ea typeface="ヒラギノ角ゴ Pro W3"/>
              <a:cs typeface="Helvetica"/>
            </a:endParaRPr>
          </a:p>
        </p:txBody>
      </p:sp>
      <p:sp>
        <p:nvSpPr>
          <p:cNvPr id="31767" name="テキスト ボックス 20"/>
          <p:cNvSpPr txBox="1">
            <a:spLocks noChangeArrowheads="1"/>
          </p:cNvSpPr>
          <p:nvPr/>
        </p:nvSpPr>
        <p:spPr bwMode="auto">
          <a:xfrm>
            <a:off x="428625" y="2857500"/>
            <a:ext cx="64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dirty="0" smtClean="0">
                <a:solidFill>
                  <a:prstClr val="black"/>
                </a:solidFill>
                <a:latin typeface="Helvetica"/>
                <a:ea typeface="ヒラギノ角ゴ Pro W3"/>
                <a:cs typeface="Helvetica"/>
              </a:rPr>
              <a:t>n=3</a:t>
            </a:r>
            <a:endParaRPr lang="ja-JP" altLang="en-US" dirty="0" smtClean="0">
              <a:solidFill>
                <a:prstClr val="black"/>
              </a:solidFill>
              <a:latin typeface="Helvetica"/>
              <a:ea typeface="ヒラギノ角ゴ Pro W3"/>
              <a:cs typeface="Helvetica"/>
            </a:endParaRPr>
          </a:p>
        </p:txBody>
      </p:sp>
      <p:sp>
        <p:nvSpPr>
          <p:cNvPr id="31768" name="テキスト ボックス 21"/>
          <p:cNvSpPr txBox="1">
            <a:spLocks noChangeArrowheads="1"/>
          </p:cNvSpPr>
          <p:nvPr/>
        </p:nvSpPr>
        <p:spPr bwMode="auto">
          <a:xfrm>
            <a:off x="428625" y="3714750"/>
            <a:ext cx="64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dirty="0" smtClean="0">
                <a:solidFill>
                  <a:prstClr val="black"/>
                </a:solidFill>
                <a:latin typeface="Helvetica"/>
                <a:ea typeface="ヒラギノ角ゴ Pro W3"/>
                <a:cs typeface="Helvetica"/>
              </a:rPr>
              <a:t>n=2</a:t>
            </a:r>
            <a:endParaRPr lang="ja-JP" altLang="en-US" dirty="0" smtClean="0">
              <a:solidFill>
                <a:prstClr val="black"/>
              </a:solidFill>
              <a:latin typeface="Helvetica"/>
              <a:ea typeface="ヒラギノ角ゴ Pro W3"/>
              <a:cs typeface="Helvetica"/>
            </a:endParaRPr>
          </a:p>
        </p:txBody>
      </p:sp>
      <p:sp>
        <p:nvSpPr>
          <p:cNvPr id="31769" name="テキスト ボックス 22"/>
          <p:cNvSpPr txBox="1">
            <a:spLocks noChangeArrowheads="1"/>
          </p:cNvSpPr>
          <p:nvPr/>
        </p:nvSpPr>
        <p:spPr bwMode="auto">
          <a:xfrm>
            <a:off x="428625" y="6273800"/>
            <a:ext cx="642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dirty="0" smtClean="0">
                <a:solidFill>
                  <a:prstClr val="black"/>
                </a:solidFill>
                <a:latin typeface="Helvetica"/>
                <a:ea typeface="ヒラギノ角ゴ Pro W3"/>
                <a:cs typeface="Helvetica"/>
              </a:rPr>
              <a:t>n=1</a:t>
            </a:r>
            <a:endParaRPr lang="ja-JP" altLang="en-US" dirty="0" smtClean="0">
              <a:solidFill>
                <a:prstClr val="black"/>
              </a:solidFill>
              <a:latin typeface="Helvetica"/>
              <a:ea typeface="ヒラギノ角ゴ Pro W3"/>
              <a:cs typeface="Helvetica"/>
            </a:endParaRPr>
          </a:p>
        </p:txBody>
      </p:sp>
      <p:sp>
        <p:nvSpPr>
          <p:cNvPr id="51" name="正方形/長方形 50"/>
          <p:cNvSpPr/>
          <p:nvPr/>
        </p:nvSpPr>
        <p:spPr>
          <a:xfrm>
            <a:off x="3286125" y="2603500"/>
            <a:ext cx="720725" cy="3952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61" name="正方形/長方形 60"/>
          <p:cNvSpPr/>
          <p:nvPr/>
        </p:nvSpPr>
        <p:spPr>
          <a:xfrm>
            <a:off x="6923088" y="1857375"/>
            <a:ext cx="720725" cy="4318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62" name="正方形/長方形 61"/>
          <p:cNvSpPr/>
          <p:nvPr/>
        </p:nvSpPr>
        <p:spPr>
          <a:xfrm>
            <a:off x="1500188" y="4773613"/>
            <a:ext cx="720725" cy="18002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34" name="正方形/長方形 33"/>
          <p:cNvSpPr/>
          <p:nvPr/>
        </p:nvSpPr>
        <p:spPr>
          <a:xfrm>
            <a:off x="5065713" y="2678113"/>
            <a:ext cx="720725" cy="3238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35" name="正方形/長方形 34"/>
          <p:cNvSpPr/>
          <p:nvPr/>
        </p:nvSpPr>
        <p:spPr>
          <a:xfrm>
            <a:off x="5065713" y="1925638"/>
            <a:ext cx="720725" cy="36036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37" name="正方形/長方形 36"/>
          <p:cNvSpPr/>
          <p:nvPr/>
        </p:nvSpPr>
        <p:spPr>
          <a:xfrm>
            <a:off x="1493838" y="2747963"/>
            <a:ext cx="720725" cy="25241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38" name="正方形/長方形 37"/>
          <p:cNvSpPr/>
          <p:nvPr/>
        </p:nvSpPr>
        <p:spPr>
          <a:xfrm>
            <a:off x="3279775" y="2103438"/>
            <a:ext cx="720725" cy="1809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39" name="正方形/長方形 38"/>
          <p:cNvSpPr/>
          <p:nvPr/>
        </p:nvSpPr>
        <p:spPr>
          <a:xfrm>
            <a:off x="1493838" y="2174875"/>
            <a:ext cx="720725" cy="1079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40" name="正方形/長方形 39"/>
          <p:cNvSpPr/>
          <p:nvPr/>
        </p:nvSpPr>
        <p:spPr>
          <a:xfrm>
            <a:off x="3286125" y="2447925"/>
            <a:ext cx="720725" cy="5476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41" name="正方形/長方形 40"/>
          <p:cNvSpPr/>
          <p:nvPr/>
        </p:nvSpPr>
        <p:spPr>
          <a:xfrm>
            <a:off x="1493838" y="2220913"/>
            <a:ext cx="720725" cy="6508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42" name="正方形/長方形 41"/>
          <p:cNvSpPr/>
          <p:nvPr/>
        </p:nvSpPr>
        <p:spPr>
          <a:xfrm>
            <a:off x="5065713" y="2041525"/>
            <a:ext cx="720725" cy="25241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59" name="正方形/長方形 58"/>
          <p:cNvSpPr/>
          <p:nvPr/>
        </p:nvSpPr>
        <p:spPr>
          <a:xfrm>
            <a:off x="3286125" y="2605088"/>
            <a:ext cx="720725" cy="13255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a typeface="ヒラギノ角ゴ Pro W3"/>
            </a:endParaRPr>
          </a:p>
        </p:txBody>
      </p:sp>
      <p:sp>
        <p:nvSpPr>
          <p:cNvPr id="45" name="右矢印 44"/>
          <p:cNvSpPr/>
          <p:nvPr/>
        </p:nvSpPr>
        <p:spPr>
          <a:xfrm rot="1804335">
            <a:off x="2301875" y="2354263"/>
            <a:ext cx="912813" cy="258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dirty="0">
              <a:solidFill>
                <a:prstClr val="white"/>
              </a:solidFill>
              <a:ea typeface="ヒラギノ角ゴ Pro W3"/>
            </a:endParaRPr>
          </a:p>
        </p:txBody>
      </p:sp>
      <p:sp>
        <p:nvSpPr>
          <p:cNvPr id="46" name="右矢印 45"/>
          <p:cNvSpPr/>
          <p:nvPr/>
        </p:nvSpPr>
        <p:spPr>
          <a:xfrm rot="9169625">
            <a:off x="4092575" y="2324100"/>
            <a:ext cx="912813" cy="255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dirty="0">
              <a:solidFill>
                <a:prstClr val="white"/>
              </a:solidFill>
              <a:ea typeface="ヒラギノ角ゴ Pro W3"/>
            </a:endParaRPr>
          </a:p>
        </p:txBody>
      </p:sp>
      <p:sp>
        <p:nvSpPr>
          <p:cNvPr id="47" name="角丸四角形 46"/>
          <p:cNvSpPr/>
          <p:nvPr/>
        </p:nvSpPr>
        <p:spPr>
          <a:xfrm>
            <a:off x="4786313" y="4143375"/>
            <a:ext cx="3643312" cy="5715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ja-JP" sz="2400" b="1" dirty="0" smtClean="0">
                <a:solidFill>
                  <a:srgbClr val="7030A0"/>
                </a:solidFill>
                <a:latin typeface="Helvetica"/>
                <a:ea typeface="ヒラギノ角ゴ Pro W3"/>
                <a:cs typeface="Helvetica"/>
              </a:rPr>
              <a:t>Initial state distribution</a:t>
            </a:r>
            <a:endParaRPr lang="ja-JP" altLang="en-US" sz="2400" b="1" dirty="0">
              <a:solidFill>
                <a:srgbClr val="7030A0"/>
              </a:solidFill>
              <a:latin typeface="Helvetica"/>
              <a:ea typeface="ヒラギノ角ゴ Pro W3"/>
              <a:cs typeface="Helvetica"/>
            </a:endParaRPr>
          </a:p>
        </p:txBody>
      </p:sp>
      <p:sp>
        <p:nvSpPr>
          <p:cNvPr id="43"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30</a:t>
            </a:fld>
            <a:endParaRPr lang="ja-JP" altLang="en-US" dirty="0"/>
          </a:p>
        </p:txBody>
      </p:sp>
      <p:sp>
        <p:nvSpPr>
          <p:cNvPr id="44" name="テキスト ボックス 42"/>
          <p:cNvSpPr txBox="1">
            <a:spLocks noChangeArrowheads="1"/>
          </p:cNvSpPr>
          <p:nvPr/>
        </p:nvSpPr>
        <p:spPr bwMode="auto">
          <a:xfrm>
            <a:off x="1427318" y="1090945"/>
            <a:ext cx="9461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en-US" altLang="ja-JP" sz="2800" baseline="30000" dirty="0" smtClean="0">
                <a:solidFill>
                  <a:prstClr val="black"/>
                </a:solidFill>
                <a:latin typeface="Helvetica"/>
                <a:ea typeface="ヒラギノ角ゴ Pro W3"/>
                <a:cs typeface="Helvetica"/>
              </a:rPr>
              <a:t>2</a:t>
            </a:r>
            <a:r>
              <a:rPr lang="en-US" altLang="ja-JP" sz="2800" dirty="0" smtClean="0">
                <a:solidFill>
                  <a:prstClr val="black"/>
                </a:solidFill>
                <a:latin typeface="Helvetica"/>
                <a:ea typeface="ヒラギノ角ゴ Pro W3"/>
                <a:cs typeface="Helvetica"/>
              </a:rPr>
              <a:t>S</a:t>
            </a:r>
            <a:r>
              <a:rPr lang="en-US" altLang="ja-JP" sz="2800" baseline="-25000" dirty="0" smtClean="0">
                <a:solidFill>
                  <a:prstClr val="black"/>
                </a:solidFill>
                <a:latin typeface="Helvetica"/>
                <a:ea typeface="ヒラギノ角ゴ Pro W3"/>
                <a:cs typeface="Helvetica"/>
              </a:rPr>
              <a:t>1/2</a:t>
            </a:r>
            <a:endParaRPr lang="ja-JP" altLang="en-US" sz="2800" baseline="-25000" dirty="0" smtClean="0">
              <a:solidFill>
                <a:prstClr val="black"/>
              </a:solidFill>
              <a:latin typeface="Helvetica"/>
              <a:ea typeface="ヒラギノ角ゴ Pro W3"/>
              <a:cs typeface="Helvetica"/>
            </a:endParaRPr>
          </a:p>
        </p:txBody>
      </p:sp>
      <p:sp>
        <p:nvSpPr>
          <p:cNvPr id="48" name="テキスト ボックス 44"/>
          <p:cNvSpPr txBox="1">
            <a:spLocks noChangeArrowheads="1"/>
          </p:cNvSpPr>
          <p:nvPr/>
        </p:nvSpPr>
        <p:spPr bwMode="auto">
          <a:xfrm>
            <a:off x="3067514" y="1090945"/>
            <a:ext cx="1353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en-US" altLang="ja-JP" sz="2800" baseline="30000" dirty="0" smtClean="0">
                <a:solidFill>
                  <a:prstClr val="black"/>
                </a:solidFill>
                <a:latin typeface="Helvetica"/>
                <a:ea typeface="ヒラギノ角ゴ Pro W3"/>
                <a:cs typeface="Helvetica"/>
              </a:rPr>
              <a:t>2</a:t>
            </a:r>
            <a:r>
              <a:rPr lang="en-US" altLang="ja-JP" sz="2800" dirty="0" smtClean="0">
                <a:solidFill>
                  <a:prstClr val="black"/>
                </a:solidFill>
                <a:latin typeface="Helvetica"/>
                <a:ea typeface="ヒラギノ角ゴ Pro W3"/>
                <a:cs typeface="Helvetica"/>
              </a:rPr>
              <a:t>P</a:t>
            </a:r>
            <a:r>
              <a:rPr lang="en-US" altLang="ja-JP" sz="2800" baseline="-25000" dirty="0" smtClean="0">
                <a:solidFill>
                  <a:prstClr val="black"/>
                </a:solidFill>
                <a:latin typeface="Helvetica"/>
                <a:ea typeface="ヒラギノ角ゴ Pro W3"/>
                <a:cs typeface="Helvetica"/>
              </a:rPr>
              <a:t>1/2, 3/2</a:t>
            </a:r>
            <a:endParaRPr lang="ja-JP" altLang="en-US" sz="2800" baseline="-25000" dirty="0" smtClean="0">
              <a:solidFill>
                <a:prstClr val="black"/>
              </a:solidFill>
              <a:latin typeface="Helvetica"/>
              <a:ea typeface="ヒラギノ角ゴ Pro W3"/>
              <a:cs typeface="Helvetica"/>
            </a:endParaRPr>
          </a:p>
        </p:txBody>
      </p:sp>
      <p:sp>
        <p:nvSpPr>
          <p:cNvPr id="49" name="テキスト ボックス 44"/>
          <p:cNvSpPr txBox="1">
            <a:spLocks noChangeArrowheads="1"/>
          </p:cNvSpPr>
          <p:nvPr/>
        </p:nvSpPr>
        <p:spPr bwMode="auto">
          <a:xfrm>
            <a:off x="4741425" y="1090945"/>
            <a:ext cx="14632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en-US" altLang="ja-JP" sz="2800" baseline="30000" dirty="0" smtClean="0">
                <a:solidFill>
                  <a:prstClr val="black"/>
                </a:solidFill>
                <a:latin typeface="Helvetica"/>
                <a:ea typeface="ヒラギノ角ゴ Pro W3"/>
                <a:cs typeface="Helvetica"/>
              </a:rPr>
              <a:t>2</a:t>
            </a:r>
            <a:r>
              <a:rPr lang="en-US" altLang="ja-JP" sz="2800" dirty="0" smtClean="0">
                <a:solidFill>
                  <a:prstClr val="black"/>
                </a:solidFill>
                <a:latin typeface="Helvetica"/>
                <a:ea typeface="ヒラギノ角ゴ Pro W3"/>
                <a:cs typeface="Helvetica"/>
              </a:rPr>
              <a:t>D</a:t>
            </a:r>
            <a:r>
              <a:rPr lang="en-US" altLang="ja-JP" sz="2800" baseline="-25000" dirty="0" smtClean="0">
                <a:solidFill>
                  <a:prstClr val="black"/>
                </a:solidFill>
                <a:latin typeface="Helvetica"/>
                <a:ea typeface="ヒラギノ角ゴ Pro W3"/>
                <a:cs typeface="Helvetica"/>
              </a:rPr>
              <a:t>3/2, 5/2</a:t>
            </a:r>
            <a:endParaRPr lang="ja-JP" altLang="en-US" sz="2800" baseline="-25000" dirty="0" smtClean="0">
              <a:solidFill>
                <a:prstClr val="black"/>
              </a:solidFill>
              <a:latin typeface="Helvetica"/>
              <a:ea typeface="ヒラギノ角ゴ Pro W3"/>
              <a:cs typeface="Helvetica"/>
            </a:endParaRPr>
          </a:p>
        </p:txBody>
      </p:sp>
      <p:sp>
        <p:nvSpPr>
          <p:cNvPr id="50" name="テキスト ボックス 44"/>
          <p:cNvSpPr txBox="1">
            <a:spLocks noChangeArrowheads="1"/>
          </p:cNvSpPr>
          <p:nvPr/>
        </p:nvSpPr>
        <p:spPr bwMode="auto">
          <a:xfrm>
            <a:off x="6698603" y="1090945"/>
            <a:ext cx="1353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en-US" altLang="ja-JP" sz="2800" baseline="30000" dirty="0" smtClean="0">
                <a:solidFill>
                  <a:prstClr val="black"/>
                </a:solidFill>
                <a:latin typeface="Helvetica"/>
                <a:ea typeface="ヒラギノ角ゴ Pro W3"/>
                <a:cs typeface="Helvetica"/>
              </a:rPr>
              <a:t>2</a:t>
            </a:r>
            <a:r>
              <a:rPr lang="en-US" altLang="ja-JP" sz="2800" dirty="0" smtClean="0">
                <a:solidFill>
                  <a:prstClr val="black"/>
                </a:solidFill>
                <a:latin typeface="Helvetica"/>
                <a:ea typeface="ヒラギノ角ゴ Pro W3"/>
                <a:cs typeface="Helvetica"/>
              </a:rPr>
              <a:t>F</a:t>
            </a:r>
            <a:r>
              <a:rPr lang="en-US" altLang="ja-JP" sz="2800" baseline="-25000" dirty="0" smtClean="0">
                <a:solidFill>
                  <a:prstClr val="black"/>
                </a:solidFill>
                <a:latin typeface="Helvetica"/>
                <a:ea typeface="ヒラギノ角ゴ Pro W3"/>
                <a:cs typeface="Helvetica"/>
              </a:rPr>
              <a:t>5/2, 7/2</a:t>
            </a:r>
            <a:endParaRPr lang="ja-JP" altLang="en-US" sz="2800" baseline="-25000" dirty="0" smtClean="0">
              <a:solidFill>
                <a:prstClr val="black"/>
              </a:solidFill>
              <a:latin typeface="Helvetica"/>
              <a:ea typeface="ヒラギノ角ゴ Pro W3"/>
              <a:cs typeface="Helvetica"/>
            </a:endParaRPr>
          </a:p>
        </p:txBody>
      </p:sp>
    </p:spTree>
    <p:custDataLst>
      <p:tags r:id="rId1"/>
    </p:custDataLst>
    <p:extLst>
      <p:ext uri="{BB962C8B-B14F-4D97-AF65-F5344CB8AC3E}">
        <p14:creationId xmlns:p14="http://schemas.microsoft.com/office/powerpoint/2010/main" val="189619215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xit" presetSubtype="4" fill="hold" grpId="0" nodeType="clickEffect">
                                  <p:stCondLst>
                                    <p:cond delay="0"/>
                                  </p:stCondLst>
                                  <p:childTnLst>
                                    <p:animEffect transition="out" filter="slide(fromBottom)">
                                      <p:cBhvr>
                                        <p:cTn id="6" dur="1000"/>
                                        <p:tgtEl>
                                          <p:spTgt spid="35"/>
                                        </p:tgtEl>
                                      </p:cBhvr>
                                    </p:animEffect>
                                    <p:set>
                                      <p:cBhvr>
                                        <p:cTn id="7" dur="1" fill="hold">
                                          <p:stCondLst>
                                            <p:cond delay="999"/>
                                          </p:stCondLst>
                                        </p:cTn>
                                        <p:tgtEl>
                                          <p:spTgt spid="35"/>
                                        </p:tgtEl>
                                        <p:attrNameLst>
                                          <p:attrName>style.visibility</p:attrName>
                                        </p:attrNameLst>
                                      </p:cBhvr>
                                      <p:to>
                                        <p:strVal val="hidden"/>
                                      </p:to>
                                    </p:set>
                                  </p:childTnLst>
                                </p:cTn>
                              </p:par>
                              <p:par>
                                <p:cTn id="8" presetID="12" presetClass="exit" presetSubtype="4" fill="hold" grpId="0" nodeType="withEffect">
                                  <p:stCondLst>
                                    <p:cond delay="0"/>
                                  </p:stCondLst>
                                  <p:childTnLst>
                                    <p:animEffect transition="out" filter="slide(fromBottom)">
                                      <p:cBhvr>
                                        <p:cTn id="9" dur="1000"/>
                                        <p:tgtEl>
                                          <p:spTgt spid="39"/>
                                        </p:tgtEl>
                                      </p:cBhvr>
                                    </p:animEffect>
                                    <p:set>
                                      <p:cBhvr>
                                        <p:cTn id="10" dur="1" fill="hold">
                                          <p:stCondLst>
                                            <p:cond delay="999"/>
                                          </p:stCondLst>
                                        </p:cTn>
                                        <p:tgtEl>
                                          <p:spTgt spid="39"/>
                                        </p:tgtEl>
                                        <p:attrNameLst>
                                          <p:attrName>style.visibility</p:attrName>
                                        </p:attrNameLst>
                                      </p:cBhvr>
                                      <p:to>
                                        <p:strVal val="hidden"/>
                                      </p:to>
                                    </p:set>
                                  </p:childTnLst>
                                </p:cTn>
                              </p:par>
                              <p:par>
                                <p:cTn id="11" presetID="12" presetClass="entr" presetSubtype="4" fill="hold" grpId="1"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slide(fromBottom)">
                                      <p:cBhvr>
                                        <p:cTn id="13" dur="500"/>
                                        <p:tgtEl>
                                          <p:spTgt spid="40"/>
                                        </p:tgtEl>
                                      </p:cBhvr>
                                    </p:animEffect>
                                  </p:childTnLst>
                                </p:cTn>
                              </p:par>
                              <p:par>
                                <p:cTn id="14" presetID="1" presetClass="emph" presetSubtype="2" fill="hold" nodeType="withEffect">
                                  <p:stCondLst>
                                    <p:cond delay="0"/>
                                  </p:stCondLst>
                                  <p:childTnLst>
                                    <p:animClr clrSpc="rgb" dir="cw">
                                      <p:cBhvr>
                                        <p:cTn id="15" dur="500" fill="hold"/>
                                        <p:tgtEl>
                                          <p:spTgt spid="51"/>
                                        </p:tgtEl>
                                        <p:attrNameLst>
                                          <p:attrName>fillcolor</p:attrName>
                                        </p:attrNameLst>
                                      </p:cBhvr>
                                      <p:to>
                                        <a:schemeClr val="accent1"/>
                                      </p:to>
                                    </p:animClr>
                                    <p:set>
                                      <p:cBhvr>
                                        <p:cTn id="16" dur="500" fill="hold"/>
                                        <p:tgtEl>
                                          <p:spTgt spid="51"/>
                                        </p:tgtEl>
                                        <p:attrNameLst>
                                          <p:attrName>fill.type</p:attrName>
                                        </p:attrNameLst>
                                      </p:cBhvr>
                                      <p:to>
                                        <p:strVal val="solid"/>
                                      </p:to>
                                    </p:set>
                                    <p:set>
                                      <p:cBhvr>
                                        <p:cTn id="17" dur="500" fill="hold"/>
                                        <p:tgtEl>
                                          <p:spTgt spid="51"/>
                                        </p:tgtEl>
                                        <p:attrNameLst>
                                          <p:attrName>fill.on</p:attrName>
                                        </p:attrNameLst>
                                      </p:cBhvr>
                                      <p:to>
                                        <p:strVal val="true"/>
                                      </p:to>
                                    </p:set>
                                  </p:childTnLst>
                                </p:cTn>
                              </p:par>
                              <p:par>
                                <p:cTn id="18" presetID="1" presetClass="emph" presetSubtype="2" fill="hold" nodeType="withEffect">
                                  <p:stCondLst>
                                    <p:cond delay="0"/>
                                  </p:stCondLst>
                                  <p:childTnLst>
                                    <p:animClr clrSpc="rgb" dir="cw">
                                      <p:cBhvr>
                                        <p:cTn id="19" dur="500" fill="hold"/>
                                        <p:tgtEl>
                                          <p:spTgt spid="40"/>
                                        </p:tgtEl>
                                        <p:attrNameLst>
                                          <p:attrName>fillcolor</p:attrName>
                                        </p:attrNameLst>
                                      </p:cBhvr>
                                      <p:to>
                                        <a:schemeClr val="accent1"/>
                                      </p:to>
                                    </p:animClr>
                                    <p:set>
                                      <p:cBhvr>
                                        <p:cTn id="20" dur="500" fill="hold"/>
                                        <p:tgtEl>
                                          <p:spTgt spid="40"/>
                                        </p:tgtEl>
                                        <p:attrNameLst>
                                          <p:attrName>fill.type</p:attrName>
                                        </p:attrNameLst>
                                      </p:cBhvr>
                                      <p:to>
                                        <p:strVal val="solid"/>
                                      </p:to>
                                    </p:set>
                                    <p:set>
                                      <p:cBhvr>
                                        <p:cTn id="21" dur="500" fill="hold"/>
                                        <p:tgtEl>
                                          <p:spTgt spid="40"/>
                                        </p:tgtEl>
                                        <p:attrNameLst>
                                          <p:attrName>fill.on</p:attrName>
                                        </p:attrNameLst>
                                      </p:cBhvr>
                                      <p:to>
                                        <p:strVal val="true"/>
                                      </p:to>
                                    </p:set>
                                  </p:childTnLst>
                                </p:cTn>
                              </p:par>
                              <p:par>
                                <p:cTn id="22" presetID="18" presetClass="entr" presetSubtype="12"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strips(downLeft)">
                                      <p:cBhvr>
                                        <p:cTn id="24" dur="500"/>
                                        <p:tgtEl>
                                          <p:spTgt spid="46"/>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strips(downRight)">
                                      <p:cBhvr>
                                        <p:cTn id="27" dur="500"/>
                                        <p:tgtEl>
                                          <p:spTgt spid="45"/>
                                        </p:tgtEl>
                                      </p:cBhvr>
                                    </p:animEffect>
                                  </p:childTnLst>
                                </p:cTn>
                              </p:par>
                              <p:par>
                                <p:cTn id="28" presetID="12" presetClass="exit" presetSubtype="4" fill="hold" grpId="1" nodeType="withEffect">
                                  <p:stCondLst>
                                    <p:cond delay="0"/>
                                  </p:stCondLst>
                                  <p:childTnLst>
                                    <p:animEffect transition="out" filter="slide(fromBottom)">
                                      <p:cBhvr>
                                        <p:cTn id="29" dur="500"/>
                                        <p:tgtEl>
                                          <p:spTgt spid="46"/>
                                        </p:tgtEl>
                                      </p:cBhvr>
                                    </p:animEffect>
                                    <p:set>
                                      <p:cBhvr>
                                        <p:cTn id="30" dur="1" fill="hold">
                                          <p:stCondLst>
                                            <p:cond delay="499"/>
                                          </p:stCondLst>
                                        </p:cTn>
                                        <p:tgtEl>
                                          <p:spTgt spid="46"/>
                                        </p:tgtEl>
                                        <p:attrNameLst>
                                          <p:attrName>style.visibility</p:attrName>
                                        </p:attrNameLst>
                                      </p:cBhvr>
                                      <p:to>
                                        <p:strVal val="hidden"/>
                                      </p:to>
                                    </p:set>
                                  </p:childTnLst>
                                </p:cTn>
                              </p:par>
                              <p:par>
                                <p:cTn id="31" presetID="12" presetClass="exit" presetSubtype="4" fill="hold" grpId="1" nodeType="withEffect">
                                  <p:stCondLst>
                                    <p:cond delay="0"/>
                                  </p:stCondLst>
                                  <p:childTnLst>
                                    <p:animEffect transition="out" filter="slide(fromBottom)">
                                      <p:cBhvr>
                                        <p:cTn id="32" dur="500"/>
                                        <p:tgtEl>
                                          <p:spTgt spid="45"/>
                                        </p:tgtEl>
                                      </p:cBhvr>
                                    </p:animEffect>
                                    <p:set>
                                      <p:cBhvr>
                                        <p:cTn id="33" dur="1" fill="hold">
                                          <p:stCondLst>
                                            <p:cond delay="499"/>
                                          </p:stCondLst>
                                        </p:cTn>
                                        <p:tgtEl>
                                          <p:spTgt spid="45"/>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xit" presetSubtype="4" fill="hold" grpId="0" nodeType="clickEffect">
                                  <p:stCondLst>
                                    <p:cond delay="0"/>
                                  </p:stCondLst>
                                  <p:childTnLst>
                                    <p:animEffect transition="out" filter="slide(fromBottom)">
                                      <p:cBhvr>
                                        <p:cTn id="37" dur="1000"/>
                                        <p:tgtEl>
                                          <p:spTgt spid="42"/>
                                        </p:tgtEl>
                                      </p:cBhvr>
                                    </p:animEffect>
                                    <p:set>
                                      <p:cBhvr>
                                        <p:cTn id="38" dur="1" fill="hold">
                                          <p:stCondLst>
                                            <p:cond delay="999"/>
                                          </p:stCondLst>
                                        </p:cTn>
                                        <p:tgtEl>
                                          <p:spTgt spid="42"/>
                                        </p:tgtEl>
                                        <p:attrNameLst>
                                          <p:attrName>style.visibility</p:attrName>
                                        </p:attrNameLst>
                                      </p:cBhvr>
                                      <p:to>
                                        <p:strVal val="hidden"/>
                                      </p:to>
                                    </p:set>
                                  </p:childTnLst>
                                </p:cTn>
                              </p:par>
                              <p:par>
                                <p:cTn id="39" presetID="12" presetClass="exit" presetSubtype="4" fill="hold" grpId="0" nodeType="withEffect">
                                  <p:stCondLst>
                                    <p:cond delay="0"/>
                                  </p:stCondLst>
                                  <p:childTnLst>
                                    <p:animEffect transition="out" filter="slide(fromBottom)">
                                      <p:cBhvr>
                                        <p:cTn id="40" dur="1000"/>
                                        <p:tgtEl>
                                          <p:spTgt spid="61"/>
                                        </p:tgtEl>
                                      </p:cBhvr>
                                    </p:animEffect>
                                    <p:set>
                                      <p:cBhvr>
                                        <p:cTn id="41" dur="1" fill="hold">
                                          <p:stCondLst>
                                            <p:cond delay="999"/>
                                          </p:stCondLst>
                                        </p:cTn>
                                        <p:tgtEl>
                                          <p:spTgt spid="61"/>
                                        </p:tgtEl>
                                        <p:attrNameLst>
                                          <p:attrName>style.visibility</p:attrName>
                                        </p:attrNameLst>
                                      </p:cBhvr>
                                      <p:to>
                                        <p:strVal val="hidden"/>
                                      </p:to>
                                    </p:set>
                                  </p:childTnLst>
                                </p:cTn>
                              </p:par>
                              <p:par>
                                <p:cTn id="42" presetID="12" presetClass="exit" presetSubtype="4" fill="hold" grpId="0" nodeType="withEffect">
                                  <p:stCondLst>
                                    <p:cond delay="0"/>
                                  </p:stCondLst>
                                  <p:childTnLst>
                                    <p:animEffect transition="out" filter="slide(fromBottom)">
                                      <p:cBhvr>
                                        <p:cTn id="43" dur="1000"/>
                                        <p:tgtEl>
                                          <p:spTgt spid="37"/>
                                        </p:tgtEl>
                                      </p:cBhvr>
                                    </p:animEffect>
                                    <p:set>
                                      <p:cBhvr>
                                        <p:cTn id="44" dur="1" fill="hold">
                                          <p:stCondLst>
                                            <p:cond delay="999"/>
                                          </p:stCondLst>
                                        </p:cTn>
                                        <p:tgtEl>
                                          <p:spTgt spid="37"/>
                                        </p:tgtEl>
                                        <p:attrNameLst>
                                          <p:attrName>style.visibility</p:attrName>
                                        </p:attrNameLst>
                                      </p:cBhvr>
                                      <p:to>
                                        <p:strVal val="hidden"/>
                                      </p:to>
                                    </p:set>
                                  </p:childTnLst>
                                </p:cTn>
                              </p:par>
                              <p:par>
                                <p:cTn id="45" presetID="12" presetClass="exit" presetSubtype="4" fill="hold" grpId="0" nodeType="withEffect">
                                  <p:stCondLst>
                                    <p:cond delay="0"/>
                                  </p:stCondLst>
                                  <p:childTnLst>
                                    <p:animEffect transition="out" filter="slide(fromBottom)">
                                      <p:cBhvr>
                                        <p:cTn id="46" dur="1000"/>
                                        <p:tgtEl>
                                          <p:spTgt spid="34"/>
                                        </p:tgtEl>
                                      </p:cBhvr>
                                    </p:animEffect>
                                    <p:set>
                                      <p:cBhvr>
                                        <p:cTn id="47" dur="1" fill="hold">
                                          <p:stCondLst>
                                            <p:cond delay="999"/>
                                          </p:stCondLst>
                                        </p:cTn>
                                        <p:tgtEl>
                                          <p:spTgt spid="34"/>
                                        </p:tgtEl>
                                        <p:attrNameLst>
                                          <p:attrName>style.visibility</p:attrName>
                                        </p:attrNameLst>
                                      </p:cBhvr>
                                      <p:to>
                                        <p:strVal val="hidden"/>
                                      </p:to>
                                    </p:set>
                                  </p:childTnLst>
                                </p:cTn>
                              </p:par>
                              <p:par>
                                <p:cTn id="48" presetID="12" presetClass="exit" presetSubtype="4" fill="hold" grpId="0" nodeType="withEffect">
                                  <p:stCondLst>
                                    <p:cond delay="0"/>
                                  </p:stCondLst>
                                  <p:childTnLst>
                                    <p:animEffect transition="out" filter="slide(fromBottom)">
                                      <p:cBhvr>
                                        <p:cTn id="49" dur="1000"/>
                                        <p:tgtEl>
                                          <p:spTgt spid="41"/>
                                        </p:tgtEl>
                                      </p:cBhvr>
                                    </p:animEffect>
                                    <p:set>
                                      <p:cBhvr>
                                        <p:cTn id="50" dur="1" fill="hold">
                                          <p:stCondLst>
                                            <p:cond delay="999"/>
                                          </p:stCondLst>
                                        </p:cTn>
                                        <p:tgtEl>
                                          <p:spTgt spid="41"/>
                                        </p:tgtEl>
                                        <p:attrNameLst>
                                          <p:attrName>style.visibility</p:attrName>
                                        </p:attrNameLst>
                                      </p:cBhvr>
                                      <p:to>
                                        <p:strVal val="hidden"/>
                                      </p:to>
                                    </p:set>
                                  </p:childTnLst>
                                </p:cTn>
                              </p:par>
                              <p:par>
                                <p:cTn id="51" presetID="12" presetClass="entr" presetSubtype="4"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slide(fromBottom)">
                                      <p:cBhvr>
                                        <p:cTn id="53" dur="1000"/>
                                        <p:tgtEl>
                                          <p:spTgt spid="5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xit" presetSubtype="4" fill="hold" grpId="0" nodeType="clickEffect">
                                  <p:stCondLst>
                                    <p:cond delay="0"/>
                                  </p:stCondLst>
                                  <p:childTnLst>
                                    <p:animEffect transition="out" filter="slide(fromBottom)">
                                      <p:cBhvr>
                                        <p:cTn id="57" dur="1000"/>
                                        <p:tgtEl>
                                          <p:spTgt spid="38"/>
                                        </p:tgtEl>
                                      </p:cBhvr>
                                    </p:animEffect>
                                    <p:set>
                                      <p:cBhvr>
                                        <p:cTn id="58" dur="1" fill="hold">
                                          <p:stCondLst>
                                            <p:cond delay="999"/>
                                          </p:stCondLst>
                                        </p:cTn>
                                        <p:tgtEl>
                                          <p:spTgt spid="38"/>
                                        </p:tgtEl>
                                        <p:attrNameLst>
                                          <p:attrName>style.visibility</p:attrName>
                                        </p:attrNameLst>
                                      </p:cBhvr>
                                      <p:to>
                                        <p:strVal val="hidden"/>
                                      </p:to>
                                    </p:set>
                                  </p:childTnLst>
                                </p:cTn>
                              </p:par>
                              <p:par>
                                <p:cTn id="59" presetID="12" presetClass="exit" presetSubtype="4" fill="hold" grpId="0" nodeType="withEffect">
                                  <p:stCondLst>
                                    <p:cond delay="0"/>
                                  </p:stCondLst>
                                  <p:childTnLst>
                                    <p:animEffect transition="out" filter="slide(fromBottom)">
                                      <p:cBhvr>
                                        <p:cTn id="60" dur="1000"/>
                                        <p:tgtEl>
                                          <p:spTgt spid="51"/>
                                        </p:tgtEl>
                                      </p:cBhvr>
                                    </p:animEffect>
                                    <p:set>
                                      <p:cBhvr>
                                        <p:cTn id="61" dur="1" fill="hold">
                                          <p:stCondLst>
                                            <p:cond delay="999"/>
                                          </p:stCondLst>
                                        </p:cTn>
                                        <p:tgtEl>
                                          <p:spTgt spid="51"/>
                                        </p:tgtEl>
                                        <p:attrNameLst>
                                          <p:attrName>style.visibility</p:attrName>
                                        </p:attrNameLst>
                                      </p:cBhvr>
                                      <p:to>
                                        <p:strVal val="hidden"/>
                                      </p:to>
                                    </p:set>
                                  </p:childTnLst>
                                </p:cTn>
                              </p:par>
                              <p:par>
                                <p:cTn id="62" presetID="12" presetClass="exit" presetSubtype="4" fill="hold" grpId="0" nodeType="withEffect">
                                  <p:stCondLst>
                                    <p:cond delay="0"/>
                                  </p:stCondLst>
                                  <p:childTnLst>
                                    <p:animEffect transition="out" filter="slide(fromBottom)">
                                      <p:cBhvr>
                                        <p:cTn id="63" dur="1000"/>
                                        <p:tgtEl>
                                          <p:spTgt spid="40"/>
                                        </p:tgtEl>
                                      </p:cBhvr>
                                    </p:animEffect>
                                    <p:set>
                                      <p:cBhvr>
                                        <p:cTn id="64" dur="1" fill="hold">
                                          <p:stCondLst>
                                            <p:cond delay="999"/>
                                          </p:stCondLst>
                                        </p:cTn>
                                        <p:tgtEl>
                                          <p:spTgt spid="40"/>
                                        </p:tgtEl>
                                        <p:attrNameLst>
                                          <p:attrName>style.visibility</p:attrName>
                                        </p:attrNameLst>
                                      </p:cBhvr>
                                      <p:to>
                                        <p:strVal val="hidden"/>
                                      </p:to>
                                    </p:set>
                                  </p:childTnLst>
                                </p:cTn>
                              </p:par>
                              <p:par>
                                <p:cTn id="65" presetID="12" presetClass="exit" presetSubtype="4" fill="hold" grpId="1" nodeType="withEffect">
                                  <p:stCondLst>
                                    <p:cond delay="0"/>
                                  </p:stCondLst>
                                  <p:childTnLst>
                                    <p:animEffect transition="out" filter="slide(fromBottom)">
                                      <p:cBhvr>
                                        <p:cTn id="66" dur="1000"/>
                                        <p:tgtEl>
                                          <p:spTgt spid="59"/>
                                        </p:tgtEl>
                                      </p:cBhvr>
                                    </p:animEffect>
                                    <p:set>
                                      <p:cBhvr>
                                        <p:cTn id="67" dur="1" fill="hold">
                                          <p:stCondLst>
                                            <p:cond delay="999"/>
                                          </p:stCondLst>
                                        </p:cTn>
                                        <p:tgtEl>
                                          <p:spTgt spid="59"/>
                                        </p:tgtEl>
                                        <p:attrNameLst>
                                          <p:attrName>style.visibility</p:attrName>
                                        </p:attrNameLst>
                                      </p:cBhvr>
                                      <p:to>
                                        <p:strVal val="hidden"/>
                                      </p:to>
                                    </p:set>
                                  </p:childTnLst>
                                </p:cTn>
                              </p:par>
                              <p:par>
                                <p:cTn id="68" presetID="12" presetClass="entr" presetSubtype="4"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lide(fromBottom)">
                                      <p:cBhvr>
                                        <p:cTn id="70"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1" grpId="0" animBg="1"/>
      <p:bldP spid="62" grpId="0" animBg="1"/>
      <p:bldP spid="34" grpId="0" animBg="1"/>
      <p:bldP spid="35" grpId="0" animBg="1"/>
      <p:bldP spid="37" grpId="0" animBg="1"/>
      <p:bldP spid="38" grpId="0" animBg="1"/>
      <p:bldP spid="39" grpId="0" animBg="1"/>
      <p:bldP spid="40" grpId="0" animBg="1"/>
      <p:bldP spid="40" grpId="1" animBg="1"/>
      <p:bldP spid="41" grpId="0" animBg="1"/>
      <p:bldP spid="42" grpId="0" animBg="1"/>
      <p:bldP spid="59" grpId="0" animBg="1"/>
      <p:bldP spid="59" grpId="1" animBg="1"/>
      <p:bldP spid="45" grpId="0" animBg="1"/>
      <p:bldP spid="45" grpId="1" animBg="1"/>
      <p:bldP spid="46" grpId="0" animBg="1"/>
      <p:bldP spid="4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363"/>
            <a:ext cx="8229600" cy="1143000"/>
          </a:xfrm>
        </p:spPr>
        <p:txBody>
          <a:bodyPr/>
          <a:lstStyle/>
          <a:p>
            <a:r>
              <a:rPr lang="en-US" altLang="ja-JP" dirty="0" smtClean="0">
                <a:solidFill>
                  <a:srgbClr val="0000FF"/>
                </a:solidFill>
                <a:latin typeface="Helvetica"/>
                <a:cs typeface="Helvetica"/>
              </a:rPr>
              <a:t>O</a:t>
            </a:r>
            <a:r>
              <a:rPr lang="en-US" altLang="ja-JP" baseline="30000" dirty="0" smtClean="0">
                <a:solidFill>
                  <a:srgbClr val="0000FF"/>
                </a:solidFill>
                <a:latin typeface="Helvetica"/>
                <a:cs typeface="Helvetica"/>
              </a:rPr>
              <a:t>8+</a:t>
            </a:r>
            <a:r>
              <a:rPr lang="en-US" altLang="ja-JP" dirty="0" smtClean="0">
                <a:solidFill>
                  <a:srgbClr val="0000FF"/>
                </a:solidFill>
                <a:latin typeface="Helvetica"/>
                <a:cs typeface="Helvetica"/>
              </a:rPr>
              <a:t> - He collisions</a:t>
            </a:r>
            <a:endParaRPr lang="ja-JP" altLang="en-US" dirty="0"/>
          </a:p>
        </p:txBody>
      </p:sp>
      <p:sp>
        <p:nvSpPr>
          <p:cNvPr id="6" name="テキスト ボックス 5"/>
          <p:cNvSpPr txBox="1"/>
          <p:nvPr/>
        </p:nvSpPr>
        <p:spPr>
          <a:xfrm>
            <a:off x="1249575" y="5470848"/>
            <a:ext cx="6947206" cy="461665"/>
          </a:xfrm>
          <a:prstGeom prst="rect">
            <a:avLst/>
          </a:prstGeom>
          <a:noFill/>
        </p:spPr>
        <p:txBody>
          <a:bodyPr wrap="square" rtlCol="0">
            <a:spAutoFit/>
          </a:bodyPr>
          <a:lstStyle/>
          <a:p>
            <a:pPr>
              <a:spcAft>
                <a:spcPts val="600"/>
              </a:spcAft>
            </a:pPr>
            <a:r>
              <a:rPr lang="en-US" altLang="ja-JP" sz="2400" dirty="0" smtClean="0">
                <a:latin typeface="Helvetica"/>
                <a:ea typeface="ヒラギノ角ゴ Pro W3"/>
                <a:cs typeface="Helvetica"/>
              </a:rPr>
              <a:t>Agreement is almost perfect, except for 1s</a:t>
            </a:r>
            <a:r>
              <a:rPr lang="en-US" altLang="ja-JP" sz="2400" baseline="30000" dirty="0" smtClean="0">
                <a:latin typeface="Helvetica"/>
                <a:ea typeface="ヒラギノ角ゴ Pro W3"/>
                <a:cs typeface="Helvetica"/>
              </a:rPr>
              <a:t>2</a:t>
            </a:r>
            <a:r>
              <a:rPr lang="en-US" altLang="ja-JP" sz="2400" dirty="0" smtClean="0">
                <a:latin typeface="Helvetica"/>
                <a:ea typeface="ヒラギノ角ゴ Pro W3"/>
                <a:cs typeface="Helvetica"/>
              </a:rPr>
              <a:t>-1s2p.</a:t>
            </a:r>
            <a:endParaRPr kumimoji="1" lang="ja-JP" altLang="en-US" sz="2400" dirty="0">
              <a:solidFill>
                <a:srgbClr val="FF0000"/>
              </a:solidFill>
              <a:latin typeface="Helvetica"/>
              <a:ea typeface="ヒラギノ角ゴ Pro W3"/>
              <a:cs typeface="Helvetica"/>
            </a:endParaRPr>
          </a:p>
        </p:txBody>
      </p:sp>
      <p:sp>
        <p:nvSpPr>
          <p:cNvPr id="7" name="テキスト ボックス 6"/>
          <p:cNvSpPr txBox="1"/>
          <p:nvPr/>
        </p:nvSpPr>
        <p:spPr>
          <a:xfrm>
            <a:off x="1246320" y="6201481"/>
            <a:ext cx="2201294" cy="523220"/>
          </a:xfrm>
          <a:prstGeom prst="rect">
            <a:avLst/>
          </a:prstGeom>
          <a:noFill/>
        </p:spPr>
        <p:txBody>
          <a:bodyPr wrap="none" rtlCol="0">
            <a:spAutoFit/>
          </a:bodyPr>
          <a:lstStyle/>
          <a:p>
            <a:r>
              <a:rPr kumimoji="1" lang="en-US" altLang="ja-JP" sz="2800" dirty="0" smtClean="0">
                <a:solidFill>
                  <a:srgbClr val="0000FF"/>
                </a:solidFill>
                <a:latin typeface="Helvetica"/>
                <a:ea typeface="ヒラギノ角ゴ Pro W3"/>
                <a:cs typeface="Helvetica"/>
              </a:rPr>
              <a:t>2p</a:t>
            </a:r>
            <a:r>
              <a:rPr kumimoji="1" lang="en-US" altLang="ja-JP" sz="2800" dirty="0" smtClean="0">
                <a:latin typeface="Helvetica"/>
                <a:ea typeface="ヒラギノ角ゴ Pro W3"/>
                <a:cs typeface="Helvetica"/>
              </a:rPr>
              <a:t> &gt; </a:t>
            </a:r>
            <a:r>
              <a:rPr kumimoji="1" lang="en-US" altLang="ja-JP" sz="2800" dirty="0" smtClean="0">
                <a:solidFill>
                  <a:srgbClr val="FF0000"/>
                </a:solidFill>
                <a:latin typeface="Helvetica"/>
                <a:ea typeface="ヒラギノ角ゴ Pro W3"/>
                <a:cs typeface="Helvetica"/>
              </a:rPr>
              <a:t>4p</a:t>
            </a:r>
            <a:r>
              <a:rPr kumimoji="1" lang="en-US" altLang="ja-JP" sz="2800" dirty="0" smtClean="0">
                <a:latin typeface="Helvetica"/>
                <a:ea typeface="ヒラギノ角ゴ Pro W3"/>
                <a:cs typeface="Helvetica"/>
              </a:rPr>
              <a:t> &gt; </a:t>
            </a:r>
            <a:r>
              <a:rPr kumimoji="1" lang="en-US" altLang="ja-JP" sz="2800" dirty="0" smtClean="0">
                <a:solidFill>
                  <a:srgbClr val="008000"/>
                </a:solidFill>
                <a:latin typeface="Helvetica"/>
                <a:ea typeface="ヒラギノ角ゴ Pro W3"/>
                <a:cs typeface="Helvetica"/>
              </a:rPr>
              <a:t>3p</a:t>
            </a:r>
            <a:endParaRPr kumimoji="1" lang="ja-JP" altLang="en-US" sz="2800" dirty="0">
              <a:solidFill>
                <a:srgbClr val="008000"/>
              </a:solidFill>
              <a:latin typeface="Helvetica"/>
              <a:ea typeface="ヒラギノ角ゴ Pro W3"/>
              <a:cs typeface="Helvetica"/>
            </a:endParaRPr>
          </a:p>
        </p:txBody>
      </p:sp>
      <p:sp>
        <p:nvSpPr>
          <p:cNvPr id="8" name="テキスト ボックス 7"/>
          <p:cNvSpPr txBox="1"/>
          <p:nvPr/>
        </p:nvSpPr>
        <p:spPr>
          <a:xfrm>
            <a:off x="5627910" y="6205933"/>
            <a:ext cx="2201294" cy="523220"/>
          </a:xfrm>
          <a:prstGeom prst="rect">
            <a:avLst/>
          </a:prstGeom>
          <a:noFill/>
        </p:spPr>
        <p:txBody>
          <a:bodyPr wrap="none" rtlCol="0">
            <a:spAutoFit/>
          </a:bodyPr>
          <a:lstStyle/>
          <a:p>
            <a:r>
              <a:rPr kumimoji="1" lang="en-US" altLang="ja-JP" sz="2800" dirty="0" smtClean="0">
                <a:solidFill>
                  <a:srgbClr val="0000FF"/>
                </a:solidFill>
                <a:latin typeface="Helvetica"/>
                <a:ea typeface="ヒラギノ角ゴ Pro W3"/>
                <a:cs typeface="Helvetica"/>
              </a:rPr>
              <a:t>2p</a:t>
            </a:r>
            <a:r>
              <a:rPr kumimoji="1" lang="en-US" altLang="ja-JP" sz="2800" dirty="0" smtClean="0">
                <a:latin typeface="Helvetica"/>
                <a:ea typeface="ヒラギノ角ゴ Pro W3"/>
                <a:cs typeface="Helvetica"/>
              </a:rPr>
              <a:t> &gt; </a:t>
            </a:r>
            <a:r>
              <a:rPr kumimoji="1" lang="en-US" altLang="ja-JP" sz="2800" dirty="0" smtClean="0">
                <a:solidFill>
                  <a:srgbClr val="FF0000"/>
                </a:solidFill>
                <a:latin typeface="Helvetica"/>
                <a:ea typeface="ヒラギノ角ゴ Pro W3"/>
                <a:cs typeface="Helvetica"/>
              </a:rPr>
              <a:t>4p</a:t>
            </a:r>
            <a:r>
              <a:rPr kumimoji="1" lang="en-US" altLang="ja-JP" sz="2800" dirty="0" smtClean="0">
                <a:latin typeface="Helvetica"/>
                <a:ea typeface="ヒラギノ角ゴ Pro W3"/>
                <a:cs typeface="Helvetica"/>
              </a:rPr>
              <a:t> &gt; </a:t>
            </a:r>
            <a:r>
              <a:rPr kumimoji="1" lang="en-US" altLang="ja-JP" sz="2800" dirty="0" smtClean="0">
                <a:solidFill>
                  <a:srgbClr val="008000"/>
                </a:solidFill>
                <a:latin typeface="Helvetica"/>
                <a:ea typeface="ヒラギノ角ゴ Pro W3"/>
                <a:cs typeface="Helvetica"/>
              </a:rPr>
              <a:t>3p</a:t>
            </a:r>
            <a:endParaRPr kumimoji="1" lang="ja-JP" altLang="en-US" sz="2800" dirty="0">
              <a:latin typeface="Helvetica"/>
              <a:ea typeface="ヒラギノ角ゴ Pro W3"/>
              <a:cs typeface="Helvetica"/>
            </a:endParaRPr>
          </a:p>
        </p:txBody>
      </p:sp>
      <p:sp>
        <p:nvSpPr>
          <p:cNvPr id="9"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31</a:t>
            </a:fld>
            <a:endParaRPr lang="ja-JP" altLang="en-US" dirty="0"/>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3223" y="1766924"/>
            <a:ext cx="4581604" cy="3359844"/>
          </a:xfrm>
          <a:prstGeom prst="rect">
            <a:avLst/>
          </a:prstGeom>
        </p:spPr>
      </p:pic>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66924"/>
            <a:ext cx="4581604" cy="3351589"/>
          </a:xfrm>
          <a:prstGeom prst="rect">
            <a:avLst/>
          </a:prstGeom>
        </p:spPr>
      </p:pic>
    </p:spTree>
    <p:extLst>
      <p:ext uri="{BB962C8B-B14F-4D97-AF65-F5344CB8AC3E}">
        <p14:creationId xmlns:p14="http://schemas.microsoft.com/office/powerpoint/2010/main" val="48001040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459"/>
            <a:ext cx="8229600" cy="1143000"/>
          </a:xfrm>
        </p:spPr>
        <p:txBody>
          <a:bodyPr/>
          <a:lstStyle/>
          <a:p>
            <a:r>
              <a:rPr lang="en-US" altLang="ja-JP" dirty="0" smtClean="0">
                <a:solidFill>
                  <a:srgbClr val="FF0000"/>
                </a:solidFill>
                <a:latin typeface="Helvetica"/>
                <a:cs typeface="Helvetica"/>
              </a:rPr>
              <a:t>O</a:t>
            </a:r>
            <a:r>
              <a:rPr lang="en-US" altLang="ja-JP" baseline="30000" dirty="0" smtClean="0">
                <a:solidFill>
                  <a:srgbClr val="FF0000"/>
                </a:solidFill>
                <a:latin typeface="Helvetica"/>
                <a:cs typeface="Helvetica"/>
              </a:rPr>
              <a:t>8+</a:t>
            </a:r>
            <a:r>
              <a:rPr lang="en-US" altLang="ja-JP" dirty="0" smtClean="0">
                <a:solidFill>
                  <a:srgbClr val="FF0000"/>
                </a:solidFill>
                <a:latin typeface="Helvetica"/>
                <a:cs typeface="Helvetica"/>
              </a:rPr>
              <a:t> - H</a:t>
            </a:r>
            <a:r>
              <a:rPr lang="en-US" altLang="ja-JP" baseline="-25000" dirty="0" smtClean="0">
                <a:solidFill>
                  <a:srgbClr val="FF0000"/>
                </a:solidFill>
                <a:latin typeface="Helvetica"/>
                <a:cs typeface="Helvetica"/>
              </a:rPr>
              <a:t>2</a:t>
            </a:r>
            <a:r>
              <a:rPr lang="en-US" altLang="ja-JP" dirty="0" smtClean="0">
                <a:solidFill>
                  <a:srgbClr val="FF0000"/>
                </a:solidFill>
                <a:latin typeface="Helvetica"/>
                <a:cs typeface="Helvetica"/>
              </a:rPr>
              <a:t> collisions</a:t>
            </a:r>
            <a:endParaRPr lang="ja-JP" altLang="en-US" dirty="0"/>
          </a:p>
        </p:txBody>
      </p:sp>
      <p:sp>
        <p:nvSpPr>
          <p:cNvPr id="7" name="テキスト ボックス 6"/>
          <p:cNvSpPr txBox="1"/>
          <p:nvPr/>
        </p:nvSpPr>
        <p:spPr>
          <a:xfrm>
            <a:off x="1246320" y="6201481"/>
            <a:ext cx="3009909" cy="523220"/>
          </a:xfrm>
          <a:prstGeom prst="rect">
            <a:avLst/>
          </a:prstGeom>
          <a:noFill/>
        </p:spPr>
        <p:txBody>
          <a:bodyPr wrap="none" rtlCol="0">
            <a:spAutoFit/>
          </a:bodyPr>
          <a:lstStyle/>
          <a:p>
            <a:r>
              <a:rPr kumimoji="1" lang="en-US" altLang="ja-JP" sz="2800" dirty="0" smtClean="0">
                <a:solidFill>
                  <a:srgbClr val="0000FF"/>
                </a:solidFill>
                <a:latin typeface="Helvetica"/>
                <a:ea typeface="ヒラギノ角ゴ Pro W3"/>
                <a:cs typeface="Helvetica"/>
              </a:rPr>
              <a:t>2p</a:t>
            </a:r>
            <a:r>
              <a:rPr kumimoji="1" lang="en-US" altLang="ja-JP" sz="2800" dirty="0" smtClean="0">
                <a:latin typeface="Helvetica"/>
                <a:ea typeface="ヒラギノ角ゴ Pro W3"/>
                <a:cs typeface="Helvetica"/>
              </a:rPr>
              <a:t> &gt; </a:t>
            </a:r>
            <a:r>
              <a:rPr kumimoji="1" lang="en-US" altLang="ja-JP" sz="2800" dirty="0" smtClean="0">
                <a:solidFill>
                  <a:srgbClr val="008000"/>
                </a:solidFill>
                <a:latin typeface="Helvetica"/>
                <a:ea typeface="ヒラギノ角ゴ Pro W3"/>
                <a:cs typeface="Helvetica"/>
              </a:rPr>
              <a:t>3p </a:t>
            </a:r>
            <a:r>
              <a:rPr lang="en-US" altLang="ja-JP" sz="2800" dirty="0">
                <a:latin typeface="Helvetica"/>
                <a:ea typeface="ヒラギノ角ゴ Pro W3"/>
                <a:cs typeface="Helvetica"/>
              </a:rPr>
              <a:t>&gt; </a:t>
            </a:r>
            <a:r>
              <a:rPr lang="en-US" altLang="ja-JP" sz="2800" dirty="0" smtClean="0">
                <a:latin typeface="Helvetica"/>
                <a:ea typeface="ヒラギノ角ゴ Pro W3"/>
                <a:cs typeface="Helvetica"/>
              </a:rPr>
              <a:t>5p &gt; </a:t>
            </a:r>
            <a:r>
              <a:rPr lang="en-US" altLang="ja-JP" sz="2800" dirty="0" smtClean="0">
                <a:solidFill>
                  <a:srgbClr val="FF0000"/>
                </a:solidFill>
                <a:latin typeface="Helvetica"/>
                <a:ea typeface="ヒラギノ角ゴ Pro W3"/>
                <a:cs typeface="Helvetica"/>
              </a:rPr>
              <a:t>4p</a:t>
            </a:r>
            <a:endParaRPr kumimoji="1" lang="ja-JP" altLang="en-US" sz="2800" dirty="0">
              <a:solidFill>
                <a:srgbClr val="008000"/>
              </a:solidFill>
              <a:latin typeface="Helvetica"/>
              <a:ea typeface="ヒラギノ角ゴ Pro W3"/>
              <a:cs typeface="Helvetica"/>
            </a:endParaRPr>
          </a:p>
        </p:txBody>
      </p:sp>
      <p:sp>
        <p:nvSpPr>
          <p:cNvPr id="8" name="テキスト ボックス 7"/>
          <p:cNvSpPr txBox="1"/>
          <p:nvPr/>
        </p:nvSpPr>
        <p:spPr>
          <a:xfrm>
            <a:off x="5419710" y="6205933"/>
            <a:ext cx="3009909" cy="523220"/>
          </a:xfrm>
          <a:prstGeom prst="rect">
            <a:avLst/>
          </a:prstGeom>
          <a:noFill/>
        </p:spPr>
        <p:txBody>
          <a:bodyPr wrap="none" rtlCol="0">
            <a:spAutoFit/>
          </a:bodyPr>
          <a:lstStyle/>
          <a:p>
            <a:r>
              <a:rPr kumimoji="1" lang="en-US" altLang="ja-JP" sz="2800" dirty="0" smtClean="0">
                <a:solidFill>
                  <a:srgbClr val="0000FF"/>
                </a:solidFill>
                <a:latin typeface="Helvetica"/>
                <a:ea typeface="ヒラギノ角ゴ Pro W3"/>
                <a:cs typeface="Helvetica"/>
              </a:rPr>
              <a:t>2p</a:t>
            </a:r>
            <a:r>
              <a:rPr kumimoji="1" lang="en-US" altLang="ja-JP" sz="2800" dirty="0" smtClean="0">
                <a:latin typeface="Helvetica"/>
                <a:ea typeface="ヒラギノ角ゴ Pro W3"/>
                <a:cs typeface="Helvetica"/>
              </a:rPr>
              <a:t> &gt; </a:t>
            </a:r>
            <a:r>
              <a:rPr lang="en-US" altLang="ja-JP" sz="2800" dirty="0" smtClean="0">
                <a:solidFill>
                  <a:srgbClr val="008000"/>
                </a:solidFill>
                <a:latin typeface="Helvetica"/>
                <a:ea typeface="ヒラギノ角ゴ Pro W3"/>
                <a:cs typeface="Helvetica"/>
              </a:rPr>
              <a:t>3</a:t>
            </a:r>
            <a:r>
              <a:rPr kumimoji="1" lang="en-US" altLang="ja-JP" sz="2800" dirty="0" smtClean="0">
                <a:solidFill>
                  <a:srgbClr val="008000"/>
                </a:solidFill>
                <a:latin typeface="Helvetica"/>
                <a:ea typeface="ヒラギノ角ゴ Pro W3"/>
                <a:cs typeface="Helvetica"/>
              </a:rPr>
              <a:t>p</a:t>
            </a:r>
            <a:r>
              <a:rPr kumimoji="1" lang="en-US" altLang="ja-JP" sz="2800" dirty="0" smtClean="0">
                <a:latin typeface="Helvetica"/>
                <a:ea typeface="ヒラギノ角ゴ Pro W3"/>
                <a:cs typeface="Helvetica"/>
              </a:rPr>
              <a:t> ~</a:t>
            </a:r>
            <a:r>
              <a:rPr kumimoji="1" lang="en-US" altLang="ja-JP" sz="2800" dirty="0" smtClean="0">
                <a:solidFill>
                  <a:srgbClr val="008000"/>
                </a:solidFill>
                <a:latin typeface="Helvetica"/>
                <a:ea typeface="ヒラギノ角ゴ Pro W3"/>
                <a:cs typeface="Helvetica"/>
              </a:rPr>
              <a:t> </a:t>
            </a:r>
            <a:r>
              <a:rPr kumimoji="1" lang="en-US" altLang="ja-JP" sz="2800" dirty="0" smtClean="0">
                <a:latin typeface="Helvetica"/>
                <a:ea typeface="ヒラギノ角ゴ Pro W3"/>
                <a:cs typeface="Helvetica"/>
              </a:rPr>
              <a:t>5p</a:t>
            </a:r>
            <a:r>
              <a:rPr kumimoji="1" lang="en-US" altLang="ja-JP" sz="2800" dirty="0" smtClean="0">
                <a:solidFill>
                  <a:srgbClr val="008000"/>
                </a:solidFill>
                <a:latin typeface="Helvetica"/>
                <a:ea typeface="ヒラギノ角ゴ Pro W3"/>
                <a:cs typeface="Helvetica"/>
              </a:rPr>
              <a:t> </a:t>
            </a:r>
            <a:r>
              <a:rPr lang="en-US" altLang="ja-JP" sz="2800" dirty="0" smtClean="0">
                <a:latin typeface="Helvetica"/>
                <a:ea typeface="ヒラギノ角ゴ Pro W3"/>
                <a:cs typeface="Helvetica"/>
              </a:rPr>
              <a:t>~ </a:t>
            </a:r>
            <a:r>
              <a:rPr lang="en-US" altLang="ja-JP" sz="2800" dirty="0" smtClean="0">
                <a:solidFill>
                  <a:srgbClr val="FF0000"/>
                </a:solidFill>
                <a:latin typeface="Helvetica"/>
                <a:ea typeface="ヒラギノ角ゴ Pro W3"/>
                <a:cs typeface="Helvetica"/>
              </a:rPr>
              <a:t>4p</a:t>
            </a:r>
            <a:endParaRPr kumimoji="1" lang="ja-JP" altLang="en-US" sz="2800" dirty="0">
              <a:latin typeface="Helvetica"/>
              <a:ea typeface="ヒラギノ角ゴ Pro W3"/>
              <a:cs typeface="Helvetica"/>
            </a:endParaRPr>
          </a:p>
        </p:txBody>
      </p:sp>
      <p:sp>
        <p:nvSpPr>
          <p:cNvPr id="9"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32</a:t>
            </a:fld>
            <a:endParaRPr lang="ja-JP" altLang="en-US" dirty="0"/>
          </a:p>
        </p:txBody>
      </p:sp>
      <p:sp>
        <p:nvSpPr>
          <p:cNvPr id="11" name="テキスト ボックス 10"/>
          <p:cNvSpPr txBox="1"/>
          <p:nvPr/>
        </p:nvSpPr>
        <p:spPr>
          <a:xfrm>
            <a:off x="772793" y="5470848"/>
            <a:ext cx="7992539" cy="461665"/>
          </a:xfrm>
          <a:prstGeom prst="rect">
            <a:avLst/>
          </a:prstGeom>
          <a:noFill/>
        </p:spPr>
        <p:txBody>
          <a:bodyPr wrap="square" rtlCol="0">
            <a:spAutoFit/>
          </a:bodyPr>
          <a:lstStyle/>
          <a:p>
            <a:pPr>
              <a:spcAft>
                <a:spcPts val="600"/>
              </a:spcAft>
            </a:pPr>
            <a:r>
              <a:rPr lang="en-US" altLang="ja-JP" sz="2400" dirty="0" smtClean="0">
                <a:latin typeface="Helvetica"/>
                <a:ea typeface="ヒラギノ角ゴ Pro W3"/>
                <a:cs typeface="Helvetica"/>
              </a:rPr>
              <a:t>Agreement is not sufficient</a:t>
            </a:r>
            <a:r>
              <a:rPr lang="en-US" altLang="ja-JP" sz="2400" dirty="0">
                <a:latin typeface="Helvetica"/>
                <a:ea typeface="ヒラギノ角ゴ Pro W3"/>
                <a:cs typeface="Helvetica"/>
              </a:rPr>
              <a:t>,</a:t>
            </a:r>
            <a:r>
              <a:rPr lang="en-US" altLang="ja-JP" sz="2400" dirty="0" smtClean="0">
                <a:latin typeface="Helvetica"/>
                <a:ea typeface="ヒラギノ角ゴ Pro W3"/>
                <a:cs typeface="Helvetica"/>
              </a:rPr>
              <a:t> due to molecular structure (?)</a:t>
            </a:r>
            <a:endParaRPr kumimoji="1" lang="ja-JP" altLang="en-US" sz="2400" dirty="0">
              <a:solidFill>
                <a:srgbClr val="FF0000"/>
              </a:solidFill>
              <a:latin typeface="Helvetica"/>
              <a:ea typeface="ヒラギノ角ゴ Pro W3"/>
              <a:cs typeface="Helvetica"/>
            </a:endParaRPr>
          </a:p>
        </p:txBody>
      </p:sp>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62609" y="1772596"/>
            <a:ext cx="4589860" cy="3359844"/>
          </a:xfrm>
          <a:prstGeom prst="rect">
            <a:avLst/>
          </a:prstGeom>
        </p:spPr>
      </p:pic>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43" y="1780851"/>
            <a:ext cx="4581604" cy="335158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952"/>
            <a:ext cx="8229600" cy="1143000"/>
          </a:xfrm>
        </p:spPr>
        <p:txBody>
          <a:bodyPr/>
          <a:lstStyle/>
          <a:p>
            <a:r>
              <a:rPr lang="en-US" altLang="ja-JP" dirty="0" smtClean="0">
                <a:latin typeface="Helvetica"/>
                <a:cs typeface="Helvetica"/>
              </a:rPr>
              <a:t>Cross Sections : </a:t>
            </a:r>
            <a:r>
              <a:rPr lang="en-US" altLang="ja-JP" dirty="0" smtClean="0">
                <a:solidFill>
                  <a:srgbClr val="0000FF"/>
                </a:solidFill>
                <a:latin typeface="Helvetica"/>
                <a:cs typeface="Helvetica"/>
              </a:rPr>
              <a:t>O</a:t>
            </a:r>
            <a:r>
              <a:rPr lang="en-US" altLang="ja-JP" baseline="30000" dirty="0" smtClean="0">
                <a:solidFill>
                  <a:srgbClr val="0000FF"/>
                </a:solidFill>
                <a:latin typeface="Helvetica"/>
                <a:cs typeface="Helvetica"/>
              </a:rPr>
              <a:t>8+</a:t>
            </a:r>
            <a:r>
              <a:rPr lang="en-US" altLang="ja-JP" dirty="0" smtClean="0">
                <a:solidFill>
                  <a:srgbClr val="0000FF"/>
                </a:solidFill>
                <a:latin typeface="Helvetica"/>
                <a:cs typeface="Helvetica"/>
              </a:rPr>
              <a:t> - He</a:t>
            </a:r>
            <a:endParaRPr lang="ja-JP" altLang="en-US" dirty="0">
              <a:solidFill>
                <a:srgbClr val="0000FF"/>
              </a:solidFill>
              <a:latin typeface="Helvetica"/>
              <a:cs typeface="Helvetica"/>
            </a:endParaRPr>
          </a:p>
        </p:txBody>
      </p:sp>
      <p:sp>
        <p:nvSpPr>
          <p:cNvPr id="4"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33</a:t>
            </a:fld>
            <a:endParaRPr lang="ja-JP" altLang="en-US" dirty="0"/>
          </a:p>
        </p:txBody>
      </p:sp>
      <p:pic>
        <p:nvPicPr>
          <p:cNvPr id="6" name="図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154" y="1104264"/>
            <a:ext cx="5506816" cy="5273132"/>
          </a:xfrm>
          <a:prstGeom prst="rect">
            <a:avLst/>
          </a:prstGeom>
        </p:spPr>
      </p:pic>
      <p:sp>
        <p:nvSpPr>
          <p:cNvPr id="7" name="テキスト ボックス 6"/>
          <p:cNvSpPr txBox="1"/>
          <p:nvPr/>
        </p:nvSpPr>
        <p:spPr>
          <a:xfrm>
            <a:off x="6175543" y="4285420"/>
            <a:ext cx="1827243" cy="461665"/>
          </a:xfrm>
          <a:prstGeom prst="rect">
            <a:avLst/>
          </a:prstGeom>
          <a:noFill/>
        </p:spPr>
        <p:txBody>
          <a:bodyPr wrap="none" rtlCol="0">
            <a:spAutoFit/>
          </a:bodyPr>
          <a:lstStyle/>
          <a:p>
            <a:r>
              <a:rPr kumimoji="1" lang="en-US" altLang="ja-JP" sz="2400" dirty="0" smtClean="0">
                <a:solidFill>
                  <a:srgbClr val="FF0000"/>
                </a:solidFill>
                <a:latin typeface="Helvetica"/>
                <a:ea typeface="ヒラギノ角ゴ Pro W3"/>
                <a:cs typeface="Helvetica"/>
              </a:rPr>
              <a:t>1s – </a:t>
            </a:r>
            <a:r>
              <a:rPr kumimoji="1" lang="en-US" altLang="ja-JP" sz="2400" i="1" dirty="0" err="1" smtClean="0">
                <a:solidFill>
                  <a:srgbClr val="0000FF"/>
                </a:solidFill>
                <a:latin typeface="Helvetica"/>
                <a:ea typeface="ヒラギノ角ゴ Pro W3"/>
                <a:cs typeface="Helvetica"/>
              </a:rPr>
              <a:t>n</a:t>
            </a:r>
            <a:r>
              <a:rPr kumimoji="1" lang="en-US" altLang="ja-JP" sz="2400" dirty="0" err="1" smtClean="0">
                <a:solidFill>
                  <a:srgbClr val="FF0000"/>
                </a:solidFill>
                <a:latin typeface="Helvetica"/>
                <a:ea typeface="ヒラギノ角ゴ Pro W3"/>
                <a:cs typeface="Helvetica"/>
              </a:rPr>
              <a:t>p</a:t>
            </a:r>
            <a:r>
              <a:rPr kumimoji="1" lang="en-US" altLang="ja-JP" sz="2400" dirty="0" smtClean="0">
                <a:solidFill>
                  <a:srgbClr val="FF0000"/>
                </a:solidFill>
                <a:latin typeface="Helvetica"/>
                <a:ea typeface="ヒラギノ角ゴ Pro W3"/>
                <a:cs typeface="Helvetica"/>
              </a:rPr>
              <a:t> : E1</a:t>
            </a:r>
          </a:p>
        </p:txBody>
      </p:sp>
      <p:sp>
        <p:nvSpPr>
          <p:cNvPr id="8" name="テキスト ボックス 7"/>
          <p:cNvSpPr txBox="1"/>
          <p:nvPr/>
        </p:nvSpPr>
        <p:spPr>
          <a:xfrm>
            <a:off x="6175543" y="3738149"/>
            <a:ext cx="2596534" cy="461665"/>
          </a:xfrm>
          <a:prstGeom prst="rect">
            <a:avLst/>
          </a:prstGeom>
          <a:noFill/>
        </p:spPr>
        <p:txBody>
          <a:bodyPr wrap="none" rtlCol="0">
            <a:spAutoFit/>
          </a:bodyPr>
          <a:lstStyle/>
          <a:p>
            <a:r>
              <a:rPr kumimoji="1" lang="en-US" altLang="ja-JP" sz="2400" dirty="0" smtClean="0">
                <a:solidFill>
                  <a:srgbClr val="0000FF"/>
                </a:solidFill>
                <a:latin typeface="Helvetica"/>
                <a:ea typeface="ヒラギノ角ゴ Pro W3"/>
                <a:cs typeface="Helvetica"/>
              </a:rPr>
              <a:t>1s – 2s</a:t>
            </a:r>
            <a:r>
              <a:rPr lang="en-US" altLang="ja-JP" sz="2400" dirty="0" smtClean="0">
                <a:solidFill>
                  <a:srgbClr val="0000FF"/>
                </a:solidFill>
                <a:latin typeface="Helvetica"/>
                <a:ea typeface="ヒラギノ角ゴ Pro W3"/>
                <a:cs typeface="Helvetica"/>
              </a:rPr>
              <a:t> : M1, 2E1</a:t>
            </a:r>
            <a:endParaRPr kumimoji="1" lang="ja-JP" altLang="en-US" sz="2400" dirty="0">
              <a:solidFill>
                <a:srgbClr val="0000FF"/>
              </a:solidFill>
              <a:latin typeface="Helvetica"/>
              <a:ea typeface="ヒラギノ角ゴ Pro W3"/>
              <a:cs typeface="Helvetica"/>
            </a:endParaRPr>
          </a:p>
        </p:txBody>
      </p:sp>
      <p:cxnSp>
        <p:nvCxnSpPr>
          <p:cNvPr id="10" name="直線矢印コネクタ 9"/>
          <p:cNvCxnSpPr/>
          <p:nvPr/>
        </p:nvCxnSpPr>
        <p:spPr>
          <a:xfrm>
            <a:off x="5976819" y="2283777"/>
            <a:ext cx="0" cy="309483"/>
          </a:xfrm>
          <a:prstGeom prst="straightConnector1">
            <a:avLst/>
          </a:prstGeom>
          <a:ln w="38100">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6323460" y="2202349"/>
            <a:ext cx="1655622" cy="461665"/>
          </a:xfrm>
          <a:prstGeom prst="rect">
            <a:avLst/>
          </a:prstGeom>
          <a:noFill/>
        </p:spPr>
        <p:txBody>
          <a:bodyPr wrap="none" rtlCol="0">
            <a:spAutoFit/>
          </a:bodyPr>
          <a:lstStyle/>
          <a:p>
            <a:r>
              <a:rPr kumimoji="1" lang="en-US" altLang="ja-JP" sz="2400" b="1" dirty="0" smtClean="0">
                <a:latin typeface="Helvetica"/>
                <a:ea typeface="ヒラギノ角ゴ Pro W3"/>
                <a:cs typeface="Helvetica"/>
              </a:rPr>
              <a:t>difference</a:t>
            </a:r>
            <a:endParaRPr kumimoji="1" lang="ja-JP" altLang="en-US" sz="2400" b="1" dirty="0">
              <a:latin typeface="Helvetica"/>
              <a:ea typeface="ヒラギノ角ゴ Pro W3"/>
              <a:cs typeface="Helvetica"/>
            </a:endParaRPr>
          </a:p>
        </p:txBody>
      </p:sp>
      <p:sp>
        <p:nvSpPr>
          <p:cNvPr id="9" name="テキスト ボックス 8"/>
          <p:cNvSpPr txBox="1"/>
          <p:nvPr/>
        </p:nvSpPr>
        <p:spPr>
          <a:xfrm>
            <a:off x="385956" y="2938467"/>
            <a:ext cx="5871695" cy="1015663"/>
          </a:xfrm>
          <a:prstGeom prst="rect">
            <a:avLst/>
          </a:prstGeom>
          <a:noFill/>
          <a:scene3d>
            <a:camera prst="orthographicFront">
              <a:rot lat="0" lon="0" rev="2700000"/>
            </a:camera>
            <a:lightRig rig="threePt" dir="t"/>
          </a:scene3d>
        </p:spPr>
        <p:txBody>
          <a:bodyPr wrap="none" rtlCol="0">
            <a:spAutoFit/>
          </a:bodyPr>
          <a:lstStyle/>
          <a:p>
            <a:r>
              <a:rPr lang="en-US" altLang="ja-JP" sz="6000" dirty="0" smtClean="0">
                <a:solidFill>
                  <a:schemeClr val="bg1">
                    <a:lumMod val="50000"/>
                    <a:alpha val="50000"/>
                  </a:schemeClr>
                </a:solidFill>
                <a:latin typeface="Helvetica"/>
                <a:ea typeface="ヒラギノ角ゴ Pro W3"/>
                <a:cs typeface="Helvetica"/>
              </a:rPr>
              <a:t>Preliminary Data</a:t>
            </a:r>
            <a:endParaRPr kumimoji="1" lang="ja-JP" altLang="en-US" sz="6000" dirty="0">
              <a:solidFill>
                <a:schemeClr val="bg1">
                  <a:lumMod val="50000"/>
                  <a:alpha val="50000"/>
                </a:schemeClr>
              </a:solidFill>
              <a:latin typeface="Helvetica"/>
              <a:ea typeface="ヒラギノ角ゴ Pro W3"/>
              <a:cs typeface="Helvetica"/>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7930" y="552057"/>
            <a:ext cx="8599830" cy="5693866"/>
          </a:xfrm>
          <a:prstGeom prst="rect">
            <a:avLst/>
          </a:prstGeom>
          <a:noFill/>
        </p:spPr>
        <p:txBody>
          <a:bodyPr wrap="none" rtlCol="0">
            <a:spAutoFit/>
          </a:bodyPr>
          <a:lstStyle/>
          <a:p>
            <a:pPr>
              <a:spcAft>
                <a:spcPts val="1200"/>
              </a:spcAft>
            </a:pPr>
            <a:r>
              <a:rPr lang="en-US" altLang="ja-JP" sz="2400" b="1" dirty="0" smtClean="0">
                <a:latin typeface="Helvetica"/>
                <a:ea typeface="ヒラギノ角ゴ Pro W3"/>
                <a:cs typeface="Helvetica"/>
              </a:rPr>
              <a:t>Collaborators in Astrophysical part :</a:t>
            </a:r>
            <a:endParaRPr lang="en-US" altLang="ja-JP" sz="2400" b="1" dirty="0" smtClean="0">
              <a:solidFill>
                <a:srgbClr val="FF0000"/>
              </a:solidFill>
              <a:latin typeface="Times New Roman"/>
              <a:ea typeface="ヒラギノ角ゴ Pro W3"/>
              <a:cs typeface="Times New Roman"/>
            </a:endParaRPr>
          </a:p>
          <a:p>
            <a:pPr>
              <a:spcAft>
                <a:spcPts val="1200"/>
              </a:spcAft>
            </a:pPr>
            <a:r>
              <a:rPr lang="en-US" altLang="ja-JP" sz="2400" b="1" dirty="0" smtClean="0">
                <a:solidFill>
                  <a:srgbClr val="FF0000"/>
                </a:solidFill>
                <a:latin typeface="Times New Roman"/>
                <a:ea typeface="ヒラギノ角ゴ Pro W3"/>
                <a:cs typeface="Times New Roman"/>
              </a:rPr>
              <a:t>Atomic Physics Group, Tokyo</a:t>
            </a:r>
            <a:r>
              <a:rPr lang="en-US" altLang="ja-JP" sz="2400" b="1" dirty="0">
                <a:solidFill>
                  <a:srgbClr val="FF0000"/>
                </a:solidFill>
                <a:latin typeface="Times New Roman"/>
                <a:ea typeface="ヒラギノ角ゴ Pro W3"/>
                <a:cs typeface="Times New Roman"/>
              </a:rPr>
              <a:t> </a:t>
            </a:r>
            <a:r>
              <a:rPr lang="en-US" altLang="ja-JP" sz="2400" b="1" dirty="0" smtClean="0">
                <a:solidFill>
                  <a:srgbClr val="FF0000"/>
                </a:solidFill>
                <a:latin typeface="Times New Roman"/>
                <a:ea typeface="ヒラギノ角ゴ Pro W3"/>
                <a:cs typeface="Times New Roman"/>
              </a:rPr>
              <a:t>Metropolitan University</a:t>
            </a:r>
            <a:endParaRPr kumimoji="1" lang="en-US" altLang="ja-JP" sz="2400" b="1" dirty="0" smtClean="0">
              <a:solidFill>
                <a:srgbClr val="FF0000"/>
              </a:solidFill>
              <a:latin typeface="Times New Roman"/>
              <a:ea typeface="ヒラギノ角ゴ Pro W3"/>
              <a:cs typeface="Times New Roman"/>
            </a:endParaRPr>
          </a:p>
          <a:p>
            <a:pPr>
              <a:spcAft>
                <a:spcPts val="1200"/>
              </a:spcAft>
            </a:pPr>
            <a:r>
              <a:rPr lang="en-US" altLang="ja-JP" sz="2400" b="1" dirty="0" smtClean="0">
                <a:latin typeface="Times New Roman"/>
                <a:ea typeface="ヒラギノ角ゴ Pro W3"/>
                <a:cs typeface="Times New Roman"/>
              </a:rPr>
              <a:t>	H. </a:t>
            </a:r>
            <a:r>
              <a:rPr lang="en-US" altLang="ja-JP" sz="2400" b="1" dirty="0" err="1" smtClean="0">
                <a:latin typeface="Times New Roman"/>
                <a:ea typeface="ヒラギノ角ゴ Pro W3"/>
                <a:cs typeface="Times New Roman"/>
              </a:rPr>
              <a:t>Shimaya</a:t>
            </a:r>
            <a:r>
              <a:rPr lang="en-US" altLang="ja-JP" sz="2400" b="1" dirty="0" smtClean="0">
                <a:latin typeface="Times New Roman"/>
                <a:ea typeface="ヒラギノ角ゴ Pro W3"/>
                <a:cs typeface="Times New Roman"/>
              </a:rPr>
              <a:t>, T. Ishida, T. Kanda, </a:t>
            </a:r>
            <a:r>
              <a:rPr lang="en-US" altLang="ja-JP" sz="2400" b="1" dirty="0">
                <a:latin typeface="Times New Roman"/>
                <a:ea typeface="ヒラギノ角ゴ Pro W3"/>
                <a:cs typeface="Times New Roman"/>
              </a:rPr>
              <a:t>S. Ishikawa, S</a:t>
            </a:r>
            <a:r>
              <a:rPr lang="en-US" altLang="ja-JP" sz="2400" b="1" dirty="0" smtClean="0">
                <a:latin typeface="Times New Roman"/>
                <a:ea typeface="ヒラギノ角ゴ Pro W3"/>
                <a:cs typeface="Times New Roman"/>
              </a:rPr>
              <a:t>. </a:t>
            </a:r>
            <a:r>
              <a:rPr lang="en-US" altLang="ja-JP" sz="2400" b="1" dirty="0" err="1" smtClean="0">
                <a:latin typeface="Times New Roman"/>
                <a:ea typeface="ヒラギノ角ゴ Pro W3"/>
                <a:cs typeface="Times New Roman"/>
              </a:rPr>
              <a:t>Suda</a:t>
            </a:r>
            <a:endParaRPr lang="en-US" altLang="ja-JP" sz="2400" b="1" dirty="0" smtClean="0">
              <a:latin typeface="Times New Roman"/>
              <a:ea typeface="ヒラギノ角ゴ Pro W3"/>
              <a:cs typeface="Times New Roman"/>
            </a:endParaRPr>
          </a:p>
          <a:p>
            <a:pPr>
              <a:spcAft>
                <a:spcPts val="1200"/>
              </a:spcAft>
            </a:pPr>
            <a:r>
              <a:rPr lang="en-US" altLang="ja-JP" sz="2400" b="1" dirty="0" smtClean="0">
                <a:solidFill>
                  <a:srgbClr val="FF0000"/>
                </a:solidFill>
                <a:latin typeface="Times New Roman"/>
                <a:ea typeface="ヒラギノ角ゴ Pro W3"/>
                <a:cs typeface="Times New Roman"/>
              </a:rPr>
              <a:t>Astrophysics Group, </a:t>
            </a:r>
            <a:r>
              <a:rPr lang="en-US" altLang="ja-JP" sz="2400" b="1" dirty="0">
                <a:solidFill>
                  <a:srgbClr val="FF0000"/>
                </a:solidFill>
                <a:latin typeface="Times New Roman"/>
                <a:ea typeface="ヒラギノ角ゴ Pro W3"/>
                <a:cs typeface="Times New Roman"/>
              </a:rPr>
              <a:t>Tokyo Metropolitan </a:t>
            </a:r>
            <a:r>
              <a:rPr lang="en-US" altLang="ja-JP" sz="2400" b="1" dirty="0" smtClean="0">
                <a:solidFill>
                  <a:srgbClr val="FF0000"/>
                </a:solidFill>
                <a:latin typeface="Times New Roman"/>
                <a:ea typeface="ヒラギノ角ゴ Pro W3"/>
                <a:cs typeface="Times New Roman"/>
              </a:rPr>
              <a:t>University</a:t>
            </a:r>
          </a:p>
          <a:p>
            <a:pPr>
              <a:spcAft>
                <a:spcPts val="1200"/>
              </a:spcAft>
            </a:pPr>
            <a:r>
              <a:rPr kumimoji="1" lang="en-US" altLang="ja-JP" sz="2400" b="1" dirty="0" smtClean="0">
                <a:latin typeface="Times New Roman"/>
                <a:ea typeface="ヒラギノ角ゴ Pro W3"/>
                <a:cs typeface="Times New Roman"/>
              </a:rPr>
              <a:t>	H. </a:t>
            </a:r>
            <a:r>
              <a:rPr kumimoji="1" lang="en-US" altLang="ja-JP" sz="2400" b="1" dirty="0" err="1" smtClean="0">
                <a:latin typeface="Times New Roman"/>
                <a:ea typeface="ヒラギノ角ゴ Pro W3"/>
                <a:cs typeface="Times New Roman"/>
              </a:rPr>
              <a:t>Akamatsu</a:t>
            </a:r>
            <a:r>
              <a:rPr lang="en-US" altLang="ja-JP" sz="2400" b="1" dirty="0">
                <a:latin typeface="Times New Roman"/>
                <a:ea typeface="ヒラギノ角ゴ Pro W3"/>
                <a:cs typeface="Times New Roman"/>
              </a:rPr>
              <a:t>, Y. </a:t>
            </a:r>
            <a:r>
              <a:rPr lang="en-US" altLang="ja-JP" sz="2400" b="1" dirty="0" err="1" smtClean="0">
                <a:latin typeface="Times New Roman"/>
                <a:ea typeface="ヒラギノ角ゴ Pro W3"/>
                <a:cs typeface="Times New Roman"/>
              </a:rPr>
              <a:t>Ishisaki</a:t>
            </a:r>
            <a:r>
              <a:rPr lang="en-US" altLang="ja-JP" sz="2400" b="1" dirty="0" smtClean="0">
                <a:latin typeface="Times New Roman"/>
                <a:ea typeface="ヒラギノ角ゴ Pro W3"/>
                <a:cs typeface="Times New Roman"/>
              </a:rPr>
              <a:t>, T. </a:t>
            </a:r>
            <a:r>
              <a:rPr lang="en-US" altLang="ja-JP" sz="2400" b="1" dirty="0" err="1" smtClean="0">
                <a:latin typeface="Times New Roman"/>
                <a:ea typeface="ヒラギノ角ゴ Pro W3"/>
                <a:cs typeface="Times New Roman"/>
              </a:rPr>
              <a:t>Ohashi</a:t>
            </a:r>
            <a:endParaRPr kumimoji="1" lang="en-US" altLang="ja-JP" sz="2400" b="1" dirty="0" smtClean="0">
              <a:latin typeface="Times New Roman"/>
              <a:ea typeface="ヒラギノ角ゴ Pro W3"/>
              <a:cs typeface="Times New Roman"/>
            </a:endParaRPr>
          </a:p>
          <a:p>
            <a:pPr>
              <a:spcAft>
                <a:spcPts val="1200"/>
              </a:spcAft>
            </a:pPr>
            <a:r>
              <a:rPr lang="en-US" altLang="ja-JP" sz="2400" b="1" dirty="0" smtClean="0">
                <a:solidFill>
                  <a:srgbClr val="FF0000"/>
                </a:solidFill>
                <a:latin typeface="Times New Roman"/>
                <a:ea typeface="ヒラギノ角ゴ Pro W3"/>
                <a:cs typeface="Times New Roman"/>
              </a:rPr>
              <a:t>JAXA / ISAS: </a:t>
            </a:r>
            <a:r>
              <a:rPr lang="en-US" altLang="ja-JP" sz="2400" b="1" dirty="0" smtClean="0">
                <a:latin typeface="Times New Roman"/>
                <a:ea typeface="ヒラギノ角ゴ Pro W3"/>
                <a:cs typeface="Times New Roman"/>
              </a:rPr>
              <a:t>K. </a:t>
            </a:r>
            <a:r>
              <a:rPr kumimoji="1" lang="en-US" altLang="ja-JP" sz="2400" b="1" dirty="0" smtClean="0">
                <a:latin typeface="Times New Roman"/>
                <a:ea typeface="ヒラギノ角ゴ Pro W3"/>
                <a:cs typeface="Times New Roman"/>
              </a:rPr>
              <a:t>Shinozaki, K. </a:t>
            </a:r>
            <a:r>
              <a:rPr kumimoji="1" lang="en-US" altLang="ja-JP" sz="2400" b="1" dirty="0" err="1" smtClean="0">
                <a:latin typeface="Times New Roman"/>
                <a:ea typeface="ヒラギノ角ゴ Pro W3"/>
                <a:cs typeface="Times New Roman"/>
              </a:rPr>
              <a:t>Mitsuda</a:t>
            </a:r>
            <a:endParaRPr kumimoji="1" lang="en-US" altLang="ja-JP" sz="2400" b="1" dirty="0" smtClean="0">
              <a:latin typeface="Times New Roman"/>
              <a:ea typeface="ヒラギノ角ゴ Pro W3"/>
              <a:cs typeface="Times New Roman"/>
            </a:endParaRPr>
          </a:p>
          <a:p>
            <a:pPr>
              <a:spcAft>
                <a:spcPts val="1200"/>
              </a:spcAft>
            </a:pPr>
            <a:r>
              <a:rPr lang="en-US" altLang="ja-JP" sz="2400" b="1" dirty="0" smtClean="0">
                <a:solidFill>
                  <a:srgbClr val="FF0000"/>
                </a:solidFill>
                <a:latin typeface="Times New Roman"/>
                <a:ea typeface="ヒラギノ角ゴ Pro W3"/>
                <a:cs typeface="Times New Roman"/>
              </a:rPr>
              <a:t>IAPCM in Beijing:</a:t>
            </a:r>
            <a:r>
              <a:rPr lang="en-US" altLang="ja-JP" sz="2400" b="1" dirty="0">
                <a:latin typeface="Times New Roman"/>
                <a:ea typeface="ヒラギノ角ゴ Pro W3"/>
                <a:cs typeface="Times New Roman"/>
              </a:rPr>
              <a:t> </a:t>
            </a:r>
            <a:r>
              <a:rPr kumimoji="1" lang="en-US" altLang="ja-JP" sz="2400" b="1" dirty="0" smtClean="0">
                <a:latin typeface="Times New Roman"/>
                <a:ea typeface="ヒラギノ角ゴ Pro W3"/>
                <a:cs typeface="Times New Roman"/>
              </a:rPr>
              <a:t>Ling Liu, </a:t>
            </a:r>
            <a:r>
              <a:rPr lang="en-US" altLang="ja-JP" sz="2400" b="1" dirty="0" err="1" smtClean="0">
                <a:latin typeface="Times New Roman"/>
                <a:ea typeface="ヒラギノ角ゴ Pro W3"/>
                <a:cs typeface="Times New Roman"/>
              </a:rPr>
              <a:t>Jianguo</a:t>
            </a:r>
            <a:r>
              <a:rPr kumimoji="1" lang="en-US" altLang="ja-JP" sz="2400" b="1" dirty="0" smtClean="0">
                <a:latin typeface="Times New Roman"/>
                <a:ea typeface="ヒラギノ角ゴ Pro W3"/>
                <a:cs typeface="Times New Roman"/>
              </a:rPr>
              <a:t> Wang</a:t>
            </a:r>
          </a:p>
          <a:p>
            <a:pPr>
              <a:spcAft>
                <a:spcPts val="1200"/>
              </a:spcAft>
            </a:pPr>
            <a:r>
              <a:rPr lang="en-US" altLang="ja-JP" sz="2400" b="1" dirty="0" smtClean="0">
                <a:solidFill>
                  <a:srgbClr val="FF0000"/>
                </a:solidFill>
                <a:latin typeface="Times New Roman"/>
                <a:ea typeface="ヒラギノ角ゴ Pro W3"/>
                <a:cs typeface="Times New Roman"/>
              </a:rPr>
              <a:t>University of Electro-Communication: </a:t>
            </a:r>
            <a:r>
              <a:rPr lang="en-US" altLang="ja-JP" sz="2400" b="1" dirty="0" smtClean="0">
                <a:latin typeface="Times New Roman"/>
                <a:ea typeface="ヒラギノ角ゴ Pro W3"/>
                <a:cs typeface="Times New Roman"/>
              </a:rPr>
              <a:t>H. </a:t>
            </a:r>
            <a:r>
              <a:rPr lang="en-US" altLang="ja-JP" sz="2400" b="1" dirty="0" err="1" smtClean="0">
                <a:latin typeface="Times New Roman"/>
                <a:ea typeface="ヒラギノ角ゴ Pro W3"/>
                <a:cs typeface="Times New Roman"/>
              </a:rPr>
              <a:t>Ohashi</a:t>
            </a:r>
            <a:r>
              <a:rPr lang="en-US" altLang="ja-JP" sz="2400" b="1" dirty="0" smtClean="0">
                <a:latin typeface="Times New Roman"/>
                <a:ea typeface="ヒラギノ角ゴ Pro W3"/>
                <a:cs typeface="Times New Roman"/>
              </a:rPr>
              <a:t>, N. Nakamura</a:t>
            </a:r>
          </a:p>
          <a:p>
            <a:pPr>
              <a:spcAft>
                <a:spcPts val="1200"/>
              </a:spcAft>
            </a:pPr>
            <a:r>
              <a:rPr lang="en-US" altLang="ja-JP" sz="2400" b="1" dirty="0" smtClean="0">
                <a:latin typeface="Times New Roman"/>
                <a:ea typeface="ヒラギノ角ゴ Pro W3"/>
                <a:cs typeface="Times New Roman"/>
              </a:rPr>
              <a:t>						</a:t>
            </a:r>
            <a:r>
              <a:rPr lang="en-US" altLang="ja-JP" sz="2400" b="1" dirty="0" smtClean="0">
                <a:solidFill>
                  <a:srgbClr val="0000FF"/>
                </a:solidFill>
                <a:latin typeface="Times New Roman"/>
                <a:ea typeface="ヒラギノ角ゴ Pro W3"/>
                <a:cs typeface="Times New Roman"/>
              </a:rPr>
              <a:t>- Development of a new spectrometer</a:t>
            </a:r>
            <a:endParaRPr lang="en-US" altLang="ja-JP" sz="2400" b="1" dirty="0">
              <a:solidFill>
                <a:srgbClr val="0000FF"/>
              </a:solidFill>
              <a:latin typeface="Times New Roman"/>
              <a:ea typeface="ヒラギノ角ゴ Pro W3"/>
              <a:cs typeface="Times New Roman"/>
            </a:endParaRPr>
          </a:p>
          <a:p>
            <a:pPr>
              <a:spcAft>
                <a:spcPts val="1200"/>
              </a:spcAft>
            </a:pPr>
            <a:r>
              <a:rPr lang="en-US" altLang="ja-JP" sz="2400" b="1" dirty="0" smtClean="0">
                <a:solidFill>
                  <a:srgbClr val="FF0000"/>
                </a:solidFill>
                <a:latin typeface="Times New Roman"/>
                <a:ea typeface="ヒラギノ角ゴ Pro W3"/>
                <a:cs typeface="Times New Roman"/>
              </a:rPr>
              <a:t>Sophia University: </a:t>
            </a:r>
            <a:r>
              <a:rPr lang="en-US" altLang="ja-JP" sz="2400" b="1" dirty="0" smtClean="0">
                <a:latin typeface="Times New Roman"/>
                <a:ea typeface="ヒラギノ角ゴ Pro W3"/>
                <a:cs typeface="Times New Roman"/>
              </a:rPr>
              <a:t>K. Okada</a:t>
            </a:r>
          </a:p>
          <a:p>
            <a:pPr>
              <a:spcAft>
                <a:spcPts val="1200"/>
              </a:spcAft>
            </a:pPr>
            <a:r>
              <a:rPr kumimoji="1" lang="en-US" altLang="ja-JP" sz="2400" b="1" dirty="0" smtClean="0">
                <a:latin typeface="Times New Roman"/>
                <a:ea typeface="ヒラギノ角ゴ Pro W3"/>
                <a:cs typeface="Times New Roman"/>
              </a:rPr>
              <a:t>						</a:t>
            </a:r>
            <a:r>
              <a:rPr kumimoji="1" lang="en-US" altLang="ja-JP" sz="2400" b="1" dirty="0" smtClean="0">
                <a:solidFill>
                  <a:srgbClr val="0000FF"/>
                </a:solidFill>
                <a:latin typeface="Times New Roman"/>
                <a:ea typeface="ヒラギノ角ゴ Pro W3"/>
                <a:cs typeface="Times New Roman"/>
              </a:rPr>
              <a:t>- Development of an ion trap</a:t>
            </a:r>
            <a:endParaRPr kumimoji="1" lang="ja-JP" altLang="en-US" sz="2400" b="1" dirty="0">
              <a:solidFill>
                <a:srgbClr val="0000FF"/>
              </a:solidFill>
              <a:latin typeface="Times New Roman"/>
              <a:ea typeface="ヒラギノ角ゴ Pro W3"/>
              <a:cs typeface="Times New Roman"/>
            </a:endParaRPr>
          </a:p>
        </p:txBody>
      </p:sp>
      <p:sp>
        <p:nvSpPr>
          <p:cNvPr id="5"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34</a:t>
            </a:fld>
            <a:endParaRPr lang="ja-JP" alt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35</a:t>
            </a:fld>
            <a:endParaRPr lang="ja-JP" altLang="en-US" dirty="0"/>
          </a:p>
        </p:txBody>
      </p:sp>
      <p:sp>
        <p:nvSpPr>
          <p:cNvPr id="6" name="テキスト ボックス 5"/>
          <p:cNvSpPr txBox="1"/>
          <p:nvPr/>
        </p:nvSpPr>
        <p:spPr>
          <a:xfrm>
            <a:off x="254898" y="554820"/>
            <a:ext cx="8699818" cy="5601532"/>
          </a:xfrm>
          <a:prstGeom prst="rect">
            <a:avLst/>
          </a:prstGeom>
          <a:noFill/>
        </p:spPr>
        <p:txBody>
          <a:bodyPr wrap="none" rtlCol="0">
            <a:spAutoFit/>
          </a:bodyPr>
          <a:lstStyle/>
          <a:p>
            <a:pPr>
              <a:lnSpc>
                <a:spcPct val="150000"/>
              </a:lnSpc>
            </a:pPr>
            <a:r>
              <a:rPr kumimoji="1" lang="en-US" altLang="ja-JP" sz="2400" dirty="0" smtClean="0">
                <a:latin typeface="Times New Roman"/>
                <a:ea typeface="ヒラギノ角ゴ Pro W3"/>
                <a:cs typeface="Times New Roman"/>
              </a:rPr>
              <a:t>What’s next?</a:t>
            </a:r>
          </a:p>
          <a:p>
            <a:pPr>
              <a:lnSpc>
                <a:spcPct val="150000"/>
              </a:lnSpc>
            </a:pPr>
            <a:r>
              <a:rPr lang="en-US" altLang="ja-JP" sz="2400" dirty="0" smtClean="0">
                <a:solidFill>
                  <a:srgbClr val="FF0000"/>
                </a:solidFill>
                <a:latin typeface="Times New Roman"/>
                <a:ea typeface="ヒラギノ角ゴ Pro W3"/>
                <a:cs typeface="Times New Roman"/>
              </a:rPr>
              <a:t>Collaboration with National Institute for Fusion Science in Japan :</a:t>
            </a:r>
            <a:endParaRPr lang="en-US" altLang="ja-JP" sz="2400" dirty="0">
              <a:solidFill>
                <a:srgbClr val="FF0000"/>
              </a:solidFill>
              <a:latin typeface="Times New Roman"/>
              <a:ea typeface="ヒラギノ角ゴ Pro W3"/>
              <a:cs typeface="Times New Roman"/>
            </a:endParaRPr>
          </a:p>
          <a:p>
            <a:pPr marL="342900" indent="-342900">
              <a:lnSpc>
                <a:spcPct val="150000"/>
              </a:lnSpc>
              <a:buAutoNum type="arabicPeriod"/>
            </a:pPr>
            <a:r>
              <a:rPr kumimoji="1" lang="en-US" altLang="ja-JP" sz="2400" dirty="0" smtClean="0">
                <a:latin typeface="Times New Roman"/>
                <a:ea typeface="ヒラギノ角ゴ Pro W3"/>
                <a:cs typeface="Times New Roman"/>
              </a:rPr>
              <a:t>Charge exchange spectroscopy for W ions</a:t>
            </a:r>
          </a:p>
          <a:p>
            <a:pPr marL="342900" indent="-342900">
              <a:lnSpc>
                <a:spcPct val="150000"/>
              </a:lnSpc>
              <a:buAutoNum type="arabicPeriod"/>
            </a:pPr>
            <a:r>
              <a:rPr lang="en-US" altLang="ja-JP" sz="2400" dirty="0" smtClean="0">
                <a:latin typeface="Times New Roman"/>
                <a:ea typeface="ヒラギノ角ゴ Pro W3"/>
                <a:cs typeface="Times New Roman"/>
              </a:rPr>
              <a:t>Cross section measurements of W ions with He and H</a:t>
            </a:r>
            <a:r>
              <a:rPr lang="en-US" altLang="ja-JP" sz="2400" baseline="-25000" dirty="0" smtClean="0">
                <a:latin typeface="Times New Roman"/>
                <a:ea typeface="ヒラギノ角ゴ Pro W3"/>
                <a:cs typeface="Times New Roman"/>
              </a:rPr>
              <a:t>2</a:t>
            </a:r>
            <a:r>
              <a:rPr lang="en-US" altLang="ja-JP" sz="2400" dirty="0" smtClean="0">
                <a:latin typeface="Times New Roman"/>
                <a:ea typeface="ヒラギノ角ゴ Pro W3"/>
                <a:cs typeface="Times New Roman"/>
              </a:rPr>
              <a:t> gas</a:t>
            </a:r>
          </a:p>
          <a:p>
            <a:pPr>
              <a:lnSpc>
                <a:spcPct val="150000"/>
              </a:lnSpc>
            </a:pPr>
            <a:r>
              <a:rPr lang="en-US" altLang="ja-JP" sz="2400" dirty="0" smtClean="0">
                <a:solidFill>
                  <a:srgbClr val="FF0000"/>
                </a:solidFill>
                <a:latin typeface="Times New Roman"/>
                <a:ea typeface="ヒラギノ角ゴ Pro W3"/>
                <a:cs typeface="Times New Roman"/>
              </a:rPr>
              <a:t>Collaboration with Astrophysicists in Japan :</a:t>
            </a:r>
          </a:p>
          <a:p>
            <a:pPr marL="342900" indent="-342900">
              <a:lnSpc>
                <a:spcPct val="150000"/>
              </a:lnSpc>
              <a:buAutoNum type="arabicPeriod"/>
            </a:pPr>
            <a:r>
              <a:rPr lang="en-US" altLang="ja-JP" sz="2400" dirty="0" smtClean="0">
                <a:latin typeface="Times New Roman"/>
                <a:ea typeface="ヒラギノ角ゴ Pro W3"/>
                <a:cs typeface="Times New Roman"/>
              </a:rPr>
              <a:t>Systematic measurements of capture and emission cross sections</a:t>
            </a:r>
          </a:p>
          <a:p>
            <a:pPr marL="342900" indent="-342900">
              <a:lnSpc>
                <a:spcPct val="150000"/>
              </a:lnSpc>
              <a:buAutoNum type="arabicPeriod"/>
            </a:pPr>
            <a:r>
              <a:rPr lang="en-US" altLang="ja-JP" sz="2400" dirty="0" smtClean="0">
                <a:latin typeface="Times New Roman"/>
                <a:ea typeface="ヒラギノ角ゴ Pro W3"/>
                <a:cs typeface="Times New Roman"/>
              </a:rPr>
              <a:t>High-resolution spectroscopy for inter-combination lines</a:t>
            </a:r>
          </a:p>
          <a:p>
            <a:pPr marL="342900" indent="-342900">
              <a:lnSpc>
                <a:spcPct val="150000"/>
              </a:lnSpc>
              <a:buAutoNum type="arabicPeriod"/>
            </a:pPr>
            <a:r>
              <a:rPr lang="en-US" altLang="ja-JP" sz="2400" dirty="0" smtClean="0">
                <a:latin typeface="Times New Roman"/>
                <a:ea typeface="ヒラギノ角ゴ Pro W3"/>
                <a:cs typeface="Times New Roman"/>
              </a:rPr>
              <a:t>Measurements with an atomic </a:t>
            </a:r>
            <a:r>
              <a:rPr lang="en-US" altLang="ja-JP" sz="2400" dirty="0">
                <a:latin typeface="Times New Roman"/>
                <a:ea typeface="ヒラギノ角ゴ Pro W3"/>
                <a:cs typeface="Times New Roman"/>
              </a:rPr>
              <a:t>h</a:t>
            </a:r>
            <a:r>
              <a:rPr lang="en-US" altLang="ja-JP" sz="2400" dirty="0" smtClean="0">
                <a:latin typeface="Times New Roman"/>
                <a:ea typeface="ヒラギノ角ゴ Pro W3"/>
                <a:cs typeface="Times New Roman"/>
              </a:rPr>
              <a:t>ydrogen target</a:t>
            </a:r>
          </a:p>
          <a:p>
            <a:pPr marL="342900" indent="-342900">
              <a:lnSpc>
                <a:spcPct val="150000"/>
              </a:lnSpc>
              <a:buAutoNum type="arabicPeriod"/>
            </a:pPr>
            <a:r>
              <a:rPr kumimoji="1" lang="en-US" altLang="ja-JP" sz="2400" dirty="0" smtClean="0">
                <a:latin typeface="Times New Roman"/>
                <a:ea typeface="ヒラギノ角ゴ Pro W3"/>
                <a:cs typeface="Times New Roman"/>
              </a:rPr>
              <a:t>Observation of forbidden transitions of He-like ions by an ion trap</a:t>
            </a:r>
          </a:p>
          <a:p>
            <a:pPr marL="342900" indent="-342900">
              <a:lnSpc>
                <a:spcPct val="150000"/>
              </a:lnSpc>
              <a:buAutoNum type="arabicPeriod"/>
            </a:pPr>
            <a:r>
              <a:rPr lang="en-US" altLang="ja-JP" sz="2400" dirty="0" smtClean="0">
                <a:latin typeface="Times New Roman"/>
                <a:ea typeface="ヒラギノ角ゴ Pro W3"/>
                <a:cs typeface="Times New Roman"/>
              </a:rPr>
              <a:t>Introduction of a TES micro-calorimeter in our laboratory</a:t>
            </a:r>
            <a:endParaRPr kumimoji="1" lang="en-US" altLang="ja-JP" sz="2400" dirty="0" smtClean="0">
              <a:latin typeface="Times New Roman"/>
              <a:ea typeface="ヒラギノ角ゴ Pro W3"/>
              <a:cs typeface="Times New Roman"/>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99398" y="1371600"/>
            <a:ext cx="6844442" cy="769441"/>
          </a:xfrm>
          <a:prstGeom prst="rect">
            <a:avLst/>
          </a:prstGeom>
          <a:noFill/>
        </p:spPr>
        <p:txBody>
          <a:bodyPr wrap="none" rtlCol="0">
            <a:spAutoFit/>
          </a:bodyPr>
          <a:lstStyle/>
          <a:p>
            <a:r>
              <a:rPr kumimoji="1" lang="en-US" altLang="ja-JP" sz="4400" dirty="0" smtClean="0">
                <a:latin typeface="Times"/>
                <a:ea typeface="ヒラギノ角ゴ Pro W3"/>
                <a:cs typeface="Times"/>
              </a:rPr>
              <a:t>Thank you for your attention.</a:t>
            </a:r>
          </a:p>
        </p:txBody>
      </p:sp>
      <p:sp>
        <p:nvSpPr>
          <p:cNvPr id="3" name="テキスト ボックス 2"/>
          <p:cNvSpPr txBox="1"/>
          <p:nvPr/>
        </p:nvSpPr>
        <p:spPr>
          <a:xfrm>
            <a:off x="1066800" y="4724400"/>
            <a:ext cx="7109639" cy="646331"/>
          </a:xfrm>
          <a:prstGeom prst="rect">
            <a:avLst/>
          </a:prstGeom>
          <a:noFill/>
        </p:spPr>
        <p:txBody>
          <a:bodyPr wrap="none" rtlCol="0">
            <a:spAutoFit/>
          </a:bodyPr>
          <a:lstStyle/>
          <a:p>
            <a:r>
              <a:rPr kumimoji="1" lang="ja-JP" altLang="en-US" sz="3600" dirty="0" smtClean="0">
                <a:solidFill>
                  <a:srgbClr val="0000FF"/>
                </a:solidFill>
                <a:latin typeface="ヒラギノ明朝 Pro W6"/>
                <a:ea typeface="ヒラギノ明朝 Pro W6"/>
                <a:cs typeface="ヒラギノ明朝 Pro W6"/>
              </a:rPr>
              <a:t>御静聴ありがとうございました。</a:t>
            </a:r>
            <a:endParaRPr kumimoji="1" lang="ja-JP" altLang="en-US" sz="3600" dirty="0">
              <a:solidFill>
                <a:srgbClr val="0000FF"/>
              </a:solidFill>
              <a:latin typeface="ヒラギノ明朝 Pro W6"/>
              <a:ea typeface="ヒラギノ明朝 Pro W6"/>
              <a:cs typeface="ヒラギノ明朝 Pro W6"/>
            </a:endParaRPr>
          </a:p>
        </p:txBody>
      </p:sp>
      <p:sp>
        <p:nvSpPr>
          <p:cNvPr id="4" name="テキスト ボックス 3"/>
          <p:cNvSpPr txBox="1"/>
          <p:nvPr/>
        </p:nvSpPr>
        <p:spPr>
          <a:xfrm>
            <a:off x="3965029" y="3040559"/>
            <a:ext cx="1313180" cy="769441"/>
          </a:xfrm>
          <a:prstGeom prst="rect">
            <a:avLst/>
          </a:prstGeom>
          <a:noFill/>
        </p:spPr>
        <p:txBody>
          <a:bodyPr wrap="none" rtlCol="0">
            <a:spAutoFit/>
          </a:bodyPr>
          <a:lstStyle/>
          <a:p>
            <a:r>
              <a:rPr kumimoji="1" lang="ja-JP" altLang="en-US" sz="4400" dirty="0" smtClean="0">
                <a:solidFill>
                  <a:srgbClr val="FF0000"/>
                </a:solidFill>
                <a:latin typeface="华文宋体"/>
                <a:ea typeface="华文宋体"/>
                <a:cs typeface="华文宋体"/>
              </a:rPr>
              <a:t>謝謝</a:t>
            </a:r>
            <a:endParaRPr kumimoji="1" lang="ja-JP" altLang="en-US" sz="4400" dirty="0">
              <a:solidFill>
                <a:srgbClr val="FF0000"/>
              </a:solidFill>
              <a:latin typeface="华文宋体"/>
              <a:ea typeface="华文宋体"/>
              <a:cs typeface="华文宋体"/>
            </a:endParaRPr>
          </a:p>
        </p:txBody>
      </p:sp>
      <p:sp>
        <p:nvSpPr>
          <p:cNvPr id="5"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36</a:t>
            </a:fld>
            <a:endParaRPr lang="ja-JP" altLang="en-US" dirty="0"/>
          </a:p>
        </p:txBody>
      </p:sp>
    </p:spTree>
    <p:extLst>
      <p:ext uri="{BB962C8B-B14F-4D97-AF65-F5344CB8AC3E}">
        <p14:creationId xmlns:p14="http://schemas.microsoft.com/office/powerpoint/2010/main" val="4161368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ooreslaw_char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423863"/>
            <a:ext cx="7104063" cy="3995737"/>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ChangeArrowheads="1"/>
          </p:cNvSpPr>
          <p:nvPr/>
        </p:nvSpPr>
        <p:spPr bwMode="auto">
          <a:xfrm>
            <a:off x="457200" y="5029200"/>
            <a:ext cx="8229600" cy="1038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ja-JP" altLang="en-US" b="1" dirty="0">
                <a:solidFill>
                  <a:srgbClr val="0000FF"/>
                </a:solidFill>
                <a:latin typeface="Helvetica" charset="0"/>
                <a:ea typeface="ヒラギノ角ゴ Pro W3"/>
              </a:rPr>
              <a:t>“</a:t>
            </a:r>
            <a:r>
              <a:rPr lang="en-US" altLang="ja-JP" b="1" dirty="0">
                <a:solidFill>
                  <a:srgbClr val="0000FF"/>
                </a:solidFill>
                <a:latin typeface="Helvetica" charset="0"/>
                <a:ea typeface="ヒラギノ角ゴ Pro W3"/>
              </a:rPr>
              <a:t>The number of transistors incorporated in a chip will</a:t>
            </a:r>
          </a:p>
          <a:p>
            <a:pPr algn="ctr"/>
            <a:r>
              <a:rPr lang="en-US" altLang="ja-JP" b="1" dirty="0">
                <a:solidFill>
                  <a:srgbClr val="0000FF"/>
                </a:solidFill>
                <a:latin typeface="Helvetica" charset="0"/>
                <a:ea typeface="ヒラギノ角ゴ Pro W3"/>
              </a:rPr>
              <a:t>approximately double every 24 months.</a:t>
            </a:r>
            <a:r>
              <a:rPr lang="ja-JP" altLang="en-US" b="1" dirty="0">
                <a:solidFill>
                  <a:srgbClr val="0000FF"/>
                </a:solidFill>
                <a:latin typeface="Helvetica" charset="0"/>
                <a:ea typeface="ヒラギノ角ゴ Pro W3"/>
              </a:rPr>
              <a:t>”</a:t>
            </a:r>
            <a:endParaRPr lang="en-US" altLang="ja-JP" sz="2000" dirty="0">
              <a:latin typeface="Helvetica" charset="0"/>
              <a:ea typeface="ヒラギノ角ゴ Pro W3"/>
            </a:endParaRPr>
          </a:p>
          <a:p>
            <a:pPr algn="ctr">
              <a:lnSpc>
                <a:spcPct val="150000"/>
              </a:lnSpc>
            </a:pPr>
            <a:r>
              <a:rPr lang="en-US" altLang="ja-JP" sz="1800" dirty="0">
                <a:latin typeface="Helvetica" charset="0"/>
                <a:ea typeface="ヒラギノ角ゴ Pro W3"/>
              </a:rPr>
              <a:t>Gordon Moore, Intel Co-founder (1965)</a:t>
            </a:r>
            <a:endParaRPr lang="en-US" altLang="ja-JP" sz="2000" dirty="0">
              <a:latin typeface="Helvetica" charset="0"/>
              <a:ea typeface="ヒラギノ角ゴ Pro W3"/>
            </a:endParaRPr>
          </a:p>
        </p:txBody>
      </p:sp>
      <p:sp>
        <p:nvSpPr>
          <p:cNvPr id="3076" name="Text Box 4"/>
          <p:cNvSpPr txBox="1">
            <a:spLocks noChangeArrowheads="1"/>
          </p:cNvSpPr>
          <p:nvPr/>
        </p:nvSpPr>
        <p:spPr bwMode="auto">
          <a:xfrm>
            <a:off x="933450" y="425450"/>
            <a:ext cx="3083371" cy="646331"/>
          </a:xfrm>
          <a:prstGeom prst="rect">
            <a:avLst/>
          </a:prstGeom>
          <a:solidFill>
            <a:srgbClr val="0000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3600" b="1" dirty="0">
                <a:solidFill>
                  <a:srgbClr val="FFFFFF"/>
                </a:solidFill>
                <a:latin typeface="Helvetica" charset="0"/>
                <a:ea typeface="ヒラギノ角ゴ Pro W3"/>
              </a:rPr>
              <a:t>Moore</a:t>
            </a:r>
            <a:r>
              <a:rPr lang="ja-JP" altLang="en-US" sz="3600" b="1" dirty="0">
                <a:solidFill>
                  <a:srgbClr val="FFFFFF"/>
                </a:solidFill>
                <a:latin typeface="Helvetica" charset="0"/>
                <a:ea typeface="ヒラギノ角ゴ Pro W3"/>
              </a:rPr>
              <a:t>’</a:t>
            </a:r>
            <a:r>
              <a:rPr lang="en-US" altLang="ja-JP" sz="3600" b="1" dirty="0">
                <a:solidFill>
                  <a:srgbClr val="FFFFFF"/>
                </a:solidFill>
                <a:latin typeface="Helvetica" charset="0"/>
                <a:ea typeface="ヒラギノ角ゴ Pro W3"/>
              </a:rPr>
              <a:t>s Law</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0" y="1522413"/>
            <a:ext cx="1184275" cy="687387"/>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6"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4</a:t>
            </a:fld>
            <a:endParaRPr lang="ja-JP" altLang="en-US" dirty="0"/>
          </a:p>
        </p:txBody>
      </p:sp>
    </p:spTree>
    <p:extLst>
      <p:ext uri="{BB962C8B-B14F-4D97-AF65-F5344CB8AC3E}">
        <p14:creationId xmlns:p14="http://schemas.microsoft.com/office/powerpoint/2010/main" val="14478340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1115944" y="295122"/>
            <a:ext cx="7106458" cy="4119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457200" indent="-457200">
              <a:defRPr kumimoji="1" sz="2400">
                <a:solidFill>
                  <a:schemeClr val="tx1"/>
                </a:solidFill>
                <a:latin typeface="Arial" charset="0"/>
                <a:ea typeface="ＭＳ Ｐゴシック" charset="0"/>
                <a:cs typeface="ＭＳ Ｐゴシック" charset="0"/>
              </a:defRPr>
            </a:lvl1pPr>
            <a:lvl2pPr marL="914400" indent="-457200">
              <a:defRPr kumimoji="1" sz="2400">
                <a:solidFill>
                  <a:schemeClr val="tx1"/>
                </a:solidFill>
                <a:latin typeface="Arial" charset="0"/>
                <a:ea typeface="ＭＳ Ｐゴシック" charset="0"/>
              </a:defRPr>
            </a:lvl2pPr>
            <a:lvl3pPr marL="1371600" indent="-457200">
              <a:defRPr kumimoji="1" sz="2400">
                <a:solidFill>
                  <a:schemeClr val="tx1"/>
                </a:solidFill>
                <a:latin typeface="Arial" charset="0"/>
                <a:ea typeface="ＭＳ Ｐゴシック" charset="0"/>
              </a:defRPr>
            </a:lvl3pPr>
            <a:lvl4pPr marL="1828800" indent="-457200">
              <a:defRPr kumimoji="1" sz="2400">
                <a:solidFill>
                  <a:schemeClr val="tx1"/>
                </a:solidFill>
                <a:latin typeface="Arial" charset="0"/>
                <a:ea typeface="ＭＳ Ｐゴシック" charset="0"/>
              </a:defRPr>
            </a:lvl4pPr>
            <a:lvl5pPr marL="2286000" indent="-457200">
              <a:defRPr kumimoji="1" sz="2400">
                <a:solidFill>
                  <a:schemeClr val="tx1"/>
                </a:solidFill>
                <a:latin typeface="Arial" charset="0"/>
                <a:ea typeface="ＭＳ Ｐゴシック" charset="0"/>
              </a:defRPr>
            </a:lvl5pPr>
            <a:lvl6pPr marL="2743200" indent="-457200" fontAlgn="base">
              <a:spcBef>
                <a:spcPct val="0"/>
              </a:spcBef>
              <a:spcAft>
                <a:spcPct val="0"/>
              </a:spcAft>
              <a:defRPr kumimoji="1" sz="2400">
                <a:solidFill>
                  <a:schemeClr val="tx1"/>
                </a:solidFill>
                <a:latin typeface="Arial" charset="0"/>
                <a:ea typeface="ＭＳ Ｐゴシック" charset="0"/>
              </a:defRPr>
            </a:lvl6pPr>
            <a:lvl7pPr marL="3200400" indent="-457200" fontAlgn="base">
              <a:spcBef>
                <a:spcPct val="0"/>
              </a:spcBef>
              <a:spcAft>
                <a:spcPct val="0"/>
              </a:spcAft>
              <a:defRPr kumimoji="1" sz="2400">
                <a:solidFill>
                  <a:schemeClr val="tx1"/>
                </a:solidFill>
                <a:latin typeface="Arial" charset="0"/>
                <a:ea typeface="ＭＳ Ｐゴシック" charset="0"/>
              </a:defRPr>
            </a:lvl7pPr>
            <a:lvl8pPr marL="3657600" indent="-457200" fontAlgn="base">
              <a:spcBef>
                <a:spcPct val="0"/>
              </a:spcBef>
              <a:spcAft>
                <a:spcPct val="0"/>
              </a:spcAft>
              <a:defRPr kumimoji="1" sz="2400">
                <a:solidFill>
                  <a:schemeClr val="tx1"/>
                </a:solidFill>
                <a:latin typeface="Arial" charset="0"/>
                <a:ea typeface="ＭＳ Ｐゴシック" charset="0"/>
              </a:defRPr>
            </a:lvl8pPr>
            <a:lvl9pPr marL="4114800" indent="-457200" fontAlgn="base">
              <a:spcBef>
                <a:spcPct val="0"/>
              </a:spcBef>
              <a:spcAft>
                <a:spcPct val="0"/>
              </a:spcAft>
              <a:defRPr kumimoji="1" sz="2400">
                <a:solidFill>
                  <a:schemeClr val="tx1"/>
                </a:solidFill>
                <a:latin typeface="Arial" charset="0"/>
                <a:ea typeface="ＭＳ Ｐゴシック" charset="0"/>
              </a:defRPr>
            </a:lvl9pPr>
          </a:lstStyle>
          <a:p>
            <a:pPr>
              <a:lnSpc>
                <a:spcPct val="150000"/>
              </a:lnSpc>
            </a:pPr>
            <a:r>
              <a:rPr lang="en-US" altLang="ja-JP" sz="2800" b="1" dirty="0" smtClean="0">
                <a:solidFill>
                  <a:srgbClr val="0000FF"/>
                </a:solidFill>
                <a:latin typeface="Helvetica" charset="0"/>
                <a:ea typeface="ヒラギノ角ゴ Pro W3"/>
                <a:cs typeface="ヒラギノ角ゴ Pro W3"/>
              </a:rPr>
              <a:t>Light Sources for </a:t>
            </a:r>
            <a:r>
              <a:rPr lang="en-US" altLang="ja-JP" sz="2800" b="1" dirty="0">
                <a:solidFill>
                  <a:srgbClr val="0000FF"/>
                </a:solidFill>
                <a:latin typeface="Helvetica" charset="0"/>
                <a:ea typeface="ヒラギノ角ゴ Pro W3"/>
                <a:cs typeface="ヒラギノ角ゴ Pro W3"/>
              </a:rPr>
              <a:t>the Photo-</a:t>
            </a:r>
            <a:r>
              <a:rPr lang="en-US" altLang="ja-JP" sz="2800" b="1" dirty="0" smtClean="0">
                <a:solidFill>
                  <a:srgbClr val="0000FF"/>
                </a:solidFill>
                <a:latin typeface="Helvetica" charset="0"/>
                <a:ea typeface="ヒラギノ角ゴ Pro W3"/>
                <a:cs typeface="ヒラギノ角ゴ Pro W3"/>
              </a:rPr>
              <a:t>Lithography</a:t>
            </a:r>
            <a:endParaRPr lang="en-US" altLang="ja-JP" sz="2800" b="1" dirty="0">
              <a:solidFill>
                <a:srgbClr val="FF0000"/>
              </a:solidFill>
              <a:latin typeface="Helvetica" charset="0"/>
              <a:ea typeface="ヒラギノ角ゴ Pro W3"/>
              <a:cs typeface="ヒラギノ角ゴ Pro W3"/>
            </a:endParaRPr>
          </a:p>
          <a:p>
            <a:pPr>
              <a:lnSpc>
                <a:spcPct val="150000"/>
              </a:lnSpc>
            </a:pPr>
            <a:r>
              <a:rPr lang="en-US" altLang="ja-JP" dirty="0">
                <a:latin typeface="Helvetica" charset="0"/>
                <a:ea typeface="ヒラギノ角ゴ Pro W3"/>
                <a:cs typeface="ヒラギノ角ゴ Pro W3"/>
              </a:rPr>
              <a:t>	Hg lamp g-line	</a:t>
            </a:r>
            <a:r>
              <a:rPr lang="en-US" altLang="ja-JP" i="1" dirty="0">
                <a:latin typeface="Symbol" charset="0"/>
                <a:ea typeface="ヒラギノ角ゴ Pro W3"/>
                <a:cs typeface="ヒラギノ角ゴ Pro W3"/>
                <a:sym typeface="Symbol" charset="0"/>
              </a:rPr>
              <a:t></a:t>
            </a:r>
            <a:r>
              <a:rPr lang="en-US" altLang="ja-JP" dirty="0">
                <a:latin typeface="Helvetica" charset="0"/>
                <a:ea typeface="ヒラギノ角ゴ Pro W3"/>
                <a:cs typeface="ヒラギノ角ゴ Pro W3"/>
              </a:rPr>
              <a:t>= 436 nm ( -1989)</a:t>
            </a:r>
          </a:p>
          <a:p>
            <a:pPr>
              <a:lnSpc>
                <a:spcPct val="150000"/>
              </a:lnSpc>
              <a:buFont typeface="Arial" charset="0"/>
              <a:buNone/>
            </a:pPr>
            <a:r>
              <a:rPr lang="en-US" altLang="ja-JP" dirty="0">
                <a:latin typeface="Helvetica" charset="0"/>
                <a:ea typeface="ヒラギノ角ゴ Pro W3"/>
                <a:cs typeface="ヒラギノ角ゴ Pro W3"/>
              </a:rPr>
              <a:t>	Hg lamp </a:t>
            </a:r>
            <a:r>
              <a:rPr lang="en-US" altLang="ja-JP" dirty="0" err="1">
                <a:latin typeface="Helvetica" charset="0"/>
                <a:ea typeface="ヒラギノ角ゴ Pro W3"/>
                <a:cs typeface="ヒラギノ角ゴ Pro W3"/>
              </a:rPr>
              <a:t>i</a:t>
            </a:r>
            <a:r>
              <a:rPr lang="en-US" altLang="ja-JP" dirty="0">
                <a:latin typeface="Helvetica" charset="0"/>
                <a:ea typeface="ヒラギノ角ゴ Pro W3"/>
                <a:cs typeface="ヒラギノ角ゴ Pro W3"/>
              </a:rPr>
              <a:t>-line	</a:t>
            </a:r>
            <a:r>
              <a:rPr lang="en-US" altLang="ja-JP" i="1" dirty="0">
                <a:latin typeface="Symbol" charset="0"/>
                <a:ea typeface="ヒラギノ角ゴ Pro W3"/>
                <a:cs typeface="ヒラギノ角ゴ Pro W3"/>
                <a:sym typeface="Symbol" charset="0"/>
              </a:rPr>
              <a:t></a:t>
            </a:r>
            <a:r>
              <a:rPr lang="en-US" altLang="ja-JP" dirty="0">
                <a:latin typeface="Helvetica" charset="0"/>
                <a:ea typeface="ヒラギノ角ゴ Pro W3"/>
                <a:cs typeface="ヒラギノ角ゴ Pro W3"/>
              </a:rPr>
              <a:t>= 365 nm (1990-1994)</a:t>
            </a:r>
          </a:p>
          <a:p>
            <a:pPr>
              <a:lnSpc>
                <a:spcPct val="150000"/>
              </a:lnSpc>
              <a:buFont typeface="Arial" charset="0"/>
              <a:buNone/>
            </a:pPr>
            <a:r>
              <a:rPr lang="en-US" altLang="ja-JP" dirty="0">
                <a:latin typeface="Helvetica" charset="0"/>
                <a:ea typeface="ヒラギノ角ゴ Pro W3"/>
                <a:cs typeface="ヒラギノ角ゴ Pro W3"/>
              </a:rPr>
              <a:t>	</a:t>
            </a:r>
            <a:r>
              <a:rPr lang="en-US" altLang="ja-JP" dirty="0" err="1">
                <a:latin typeface="Helvetica" charset="0"/>
                <a:ea typeface="ヒラギノ角ゴ Pro W3"/>
                <a:cs typeface="ヒラギノ角ゴ Pro W3"/>
              </a:rPr>
              <a:t>KrF</a:t>
            </a:r>
            <a:r>
              <a:rPr lang="en-US" altLang="ja-JP" dirty="0">
                <a:latin typeface="Helvetica" charset="0"/>
                <a:ea typeface="ヒラギノ角ゴ Pro W3"/>
                <a:cs typeface="ヒラギノ角ゴ Pro W3"/>
              </a:rPr>
              <a:t> laser		</a:t>
            </a:r>
            <a:r>
              <a:rPr lang="en-US" altLang="ja-JP" dirty="0" smtClean="0">
                <a:latin typeface="Helvetica" charset="0"/>
                <a:ea typeface="ヒラギノ角ゴ Pro W3"/>
                <a:cs typeface="ヒラギノ角ゴ Pro W3"/>
              </a:rPr>
              <a:t>	</a:t>
            </a:r>
            <a:r>
              <a:rPr lang="en-US" altLang="ja-JP" i="1" dirty="0" smtClean="0">
                <a:latin typeface="Symbol" charset="0"/>
                <a:ea typeface="ヒラギノ角ゴ Pro W3"/>
                <a:cs typeface="ヒラギノ角ゴ Pro W3"/>
                <a:sym typeface="Symbol" charset="0"/>
              </a:rPr>
              <a:t></a:t>
            </a:r>
            <a:r>
              <a:rPr lang="en-US" altLang="ja-JP" i="1" dirty="0">
                <a:latin typeface="Symbol" charset="0"/>
                <a:ea typeface="ヒラギノ角ゴ Pro W3"/>
                <a:cs typeface="ヒラギノ角ゴ Pro W3"/>
                <a:sym typeface="Symbol" charset="0"/>
              </a:rPr>
              <a:t></a:t>
            </a:r>
            <a:r>
              <a:rPr lang="en-US" altLang="ja-JP" dirty="0">
                <a:latin typeface="Helvetica" charset="0"/>
                <a:ea typeface="ヒラギノ角ゴ Pro W3"/>
                <a:cs typeface="ヒラギノ角ゴ Pro W3"/>
              </a:rPr>
              <a:t>= 248 nm (1995-2002)</a:t>
            </a:r>
          </a:p>
          <a:p>
            <a:pPr>
              <a:lnSpc>
                <a:spcPct val="150000"/>
              </a:lnSpc>
              <a:buFont typeface="Arial" charset="0"/>
              <a:buNone/>
            </a:pPr>
            <a:r>
              <a:rPr lang="en-US" altLang="ja-JP" dirty="0">
                <a:latin typeface="Helvetica" charset="0"/>
                <a:ea typeface="ヒラギノ角ゴ Pro W3"/>
                <a:cs typeface="ヒラギノ角ゴ Pro W3"/>
              </a:rPr>
              <a:t>	</a:t>
            </a:r>
            <a:r>
              <a:rPr lang="en-US" altLang="ja-JP" dirty="0" err="1">
                <a:latin typeface="Helvetica" charset="0"/>
                <a:ea typeface="ヒラギノ角ゴ Pro W3"/>
                <a:cs typeface="ヒラギノ角ゴ Pro W3"/>
              </a:rPr>
              <a:t>ArF</a:t>
            </a:r>
            <a:r>
              <a:rPr lang="en-US" altLang="ja-JP" dirty="0">
                <a:latin typeface="Helvetica" charset="0"/>
                <a:ea typeface="ヒラギノ角ゴ Pro W3"/>
                <a:cs typeface="ヒラギノ角ゴ Pro W3"/>
              </a:rPr>
              <a:t> laser		</a:t>
            </a:r>
            <a:r>
              <a:rPr lang="en-US" altLang="ja-JP" dirty="0" smtClean="0">
                <a:latin typeface="Helvetica" charset="0"/>
                <a:ea typeface="ヒラギノ角ゴ Pro W3"/>
                <a:cs typeface="ヒラギノ角ゴ Pro W3"/>
              </a:rPr>
              <a:t>	</a:t>
            </a:r>
            <a:r>
              <a:rPr lang="en-US" altLang="ja-JP" i="1" dirty="0" smtClean="0">
                <a:latin typeface="Symbol" charset="0"/>
                <a:ea typeface="ヒラギノ角ゴ Pro W3"/>
                <a:cs typeface="ヒラギノ角ゴ Pro W3"/>
                <a:sym typeface="Symbol" charset="0"/>
              </a:rPr>
              <a:t></a:t>
            </a:r>
            <a:r>
              <a:rPr lang="en-US" altLang="ja-JP" i="1" dirty="0">
                <a:latin typeface="Symbol" charset="0"/>
                <a:ea typeface="ヒラギノ角ゴ Pro W3"/>
                <a:cs typeface="ヒラギノ角ゴ Pro W3"/>
                <a:sym typeface="Symbol" charset="0"/>
              </a:rPr>
              <a:t></a:t>
            </a:r>
            <a:r>
              <a:rPr lang="en-US" altLang="ja-JP" dirty="0">
                <a:latin typeface="Helvetica" charset="0"/>
                <a:ea typeface="ヒラギノ角ゴ Pro W3"/>
                <a:cs typeface="ヒラギノ角ゴ Pro W3"/>
              </a:rPr>
              <a:t>= 193 nm (1994- </a:t>
            </a:r>
            <a:r>
              <a:rPr lang="en-US" altLang="ja-JP" dirty="0" smtClean="0">
                <a:latin typeface="Helvetica" charset="0"/>
                <a:ea typeface="ヒラギノ角ゴ Pro W3"/>
                <a:cs typeface="ヒラギノ角ゴ Pro W3"/>
              </a:rPr>
              <a:t>)</a:t>
            </a:r>
          </a:p>
          <a:p>
            <a:pPr>
              <a:lnSpc>
                <a:spcPct val="150000"/>
              </a:lnSpc>
              <a:buFont typeface="Arial" charset="0"/>
              <a:buNone/>
            </a:pPr>
            <a:endParaRPr lang="en-US" altLang="ja-JP" dirty="0" smtClean="0">
              <a:latin typeface="Helvetica" charset="0"/>
              <a:ea typeface="ヒラギノ角ゴ Pro W3"/>
              <a:cs typeface="ヒラギノ角ゴ Pro W3"/>
            </a:endParaRPr>
          </a:p>
          <a:p>
            <a:pPr>
              <a:lnSpc>
                <a:spcPct val="150000"/>
              </a:lnSpc>
              <a:buFont typeface="Arial" charset="0"/>
              <a:buNone/>
            </a:pPr>
            <a:r>
              <a:rPr lang="en-US" altLang="ja-JP" sz="2800" b="1" dirty="0" smtClean="0">
                <a:solidFill>
                  <a:srgbClr val="0000FF"/>
                </a:solidFill>
                <a:latin typeface="Helvetica" charset="0"/>
                <a:ea typeface="ヒラギノ角ゴ Pro W3"/>
                <a:cs typeface="ヒラギノ角ゴ Pro W3"/>
              </a:rPr>
              <a:t>Higher Integration</a:t>
            </a:r>
            <a:r>
              <a:rPr lang="en-US" altLang="ja-JP" sz="2800" b="1" dirty="0">
                <a:solidFill>
                  <a:srgbClr val="0000FF"/>
                </a:solidFill>
                <a:latin typeface="Helvetica" charset="0"/>
                <a:ea typeface="ヒラギノ角ゴ Pro W3"/>
                <a:cs typeface="ヒラギノ角ゴ Pro W3"/>
              </a:rPr>
              <a:t> </a:t>
            </a:r>
            <a:r>
              <a:rPr lang="en-US" altLang="ja-JP" sz="2800" b="1" dirty="0" smtClean="0">
                <a:solidFill>
                  <a:srgbClr val="0000FF"/>
                </a:solidFill>
                <a:latin typeface="Helvetica" charset="0"/>
                <a:ea typeface="ヒラギノ角ゴ Pro W3"/>
                <a:cs typeface="ヒラギノ角ゴ Pro W3"/>
              </a:rPr>
              <a:t>= Shorter </a:t>
            </a:r>
            <a:r>
              <a:rPr lang="en-US" altLang="ja-JP" sz="2800" b="1" dirty="0" err="1" smtClean="0">
                <a:solidFill>
                  <a:srgbClr val="0000FF"/>
                </a:solidFill>
                <a:latin typeface="Helvetica" charset="0"/>
                <a:ea typeface="ヒラギノ角ゴ Pro W3"/>
                <a:cs typeface="ヒラギノ角ゴ Pro W3"/>
              </a:rPr>
              <a:t>Wavelengh</a:t>
            </a:r>
            <a:endParaRPr lang="en-US" altLang="ja-JP" sz="2800" b="1" dirty="0" smtClean="0">
              <a:solidFill>
                <a:srgbClr val="0000FF"/>
              </a:solidFill>
              <a:latin typeface="Helvetica" charset="0"/>
              <a:ea typeface="ヒラギノ角ゴ Pro W3"/>
              <a:cs typeface="ヒラギノ角ゴ Pro W3"/>
            </a:endParaRPr>
          </a:p>
        </p:txBody>
      </p:sp>
      <p:sp>
        <p:nvSpPr>
          <p:cNvPr id="116739" name="Text Box 3"/>
          <p:cNvSpPr txBox="1">
            <a:spLocks noChangeArrowheads="1"/>
          </p:cNvSpPr>
          <p:nvPr/>
        </p:nvSpPr>
        <p:spPr bwMode="auto">
          <a:xfrm>
            <a:off x="1625603" y="4885443"/>
            <a:ext cx="5806999" cy="15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ja-JP" sz="3200" b="1" dirty="0">
                <a:solidFill>
                  <a:srgbClr val="FF0000"/>
                </a:solidFill>
                <a:latin typeface="Helvetica" charset="0"/>
                <a:ea typeface="ヒラギノ角ゴ Pro W3"/>
              </a:rPr>
              <a:t>What is the next ?</a:t>
            </a:r>
          </a:p>
          <a:p>
            <a:pPr algn="ctr"/>
            <a:r>
              <a:rPr lang="en-US" altLang="ja-JP" sz="3200" b="1" dirty="0">
                <a:solidFill>
                  <a:srgbClr val="0000FF"/>
                </a:solidFill>
                <a:latin typeface="Helvetica" charset="0"/>
                <a:ea typeface="ヒラギノ角ゴ Pro W3"/>
              </a:rPr>
              <a:t>That </a:t>
            </a:r>
            <a:r>
              <a:rPr lang="en-US" altLang="ja-JP" sz="3200" b="1" dirty="0" smtClean="0">
                <a:solidFill>
                  <a:srgbClr val="0000FF"/>
                </a:solidFill>
                <a:latin typeface="Helvetica" charset="0"/>
                <a:ea typeface="ヒラギノ角ゴ Pro W3"/>
              </a:rPr>
              <a:t>is (was) </a:t>
            </a:r>
            <a:r>
              <a:rPr lang="en-US" altLang="ja-JP" sz="3200" b="1" dirty="0">
                <a:solidFill>
                  <a:srgbClr val="0000FF"/>
                </a:solidFill>
                <a:latin typeface="Helvetica" charset="0"/>
                <a:ea typeface="ヒラギノ角ゴ Pro W3"/>
              </a:rPr>
              <a:t>EUV@13.5 nm </a:t>
            </a:r>
            <a:r>
              <a:rPr lang="en-US" altLang="ja-JP" sz="3200" b="1" dirty="0" smtClean="0">
                <a:solidFill>
                  <a:srgbClr val="0000FF"/>
                </a:solidFill>
                <a:latin typeface="Helvetica" charset="0"/>
                <a:ea typeface="ヒラギノ角ゴ Pro W3"/>
              </a:rPr>
              <a:t>!</a:t>
            </a:r>
          </a:p>
          <a:p>
            <a:pPr algn="ctr"/>
            <a:r>
              <a:rPr lang="en-US" altLang="ja-JP" sz="3200" b="1" dirty="0" smtClean="0">
                <a:solidFill>
                  <a:srgbClr val="FF0000"/>
                </a:solidFill>
                <a:latin typeface="Helvetica" charset="0"/>
                <a:ea typeface="ヒラギノ角ゴ Pro W3"/>
              </a:rPr>
              <a:t>That will be 6.x nm.</a:t>
            </a:r>
            <a:endParaRPr lang="en-US" altLang="ja-JP" sz="3200" b="1" dirty="0">
              <a:solidFill>
                <a:srgbClr val="FF0000"/>
              </a:solidFill>
              <a:latin typeface="Helvetica" charset="0"/>
              <a:ea typeface="ヒラギノ角ゴ Pro W3"/>
            </a:endParaRPr>
          </a:p>
        </p:txBody>
      </p:sp>
      <p:sp>
        <p:nvSpPr>
          <p:cNvPr id="5"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5</a:t>
            </a:fld>
            <a:endParaRPr lang="ja-JP" altLang="en-US" dirty="0"/>
          </a:p>
        </p:txBody>
      </p:sp>
    </p:spTree>
    <p:extLst>
      <p:ext uri="{BB962C8B-B14F-4D97-AF65-F5344CB8AC3E}">
        <p14:creationId xmlns:p14="http://schemas.microsoft.com/office/powerpoint/2010/main" val="24916824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97138" y="1136650"/>
            <a:ext cx="6481762"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099" name="Picture 3" descr="art4fig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6100" y="3257550"/>
            <a:ext cx="3954463" cy="2697163"/>
          </a:xfrm>
          <a:prstGeom prst="rect">
            <a:avLst/>
          </a:prstGeom>
          <a:noFill/>
          <a:extLst>
            <a:ext uri="{909E8E84-426E-40dd-AFC4-6F175D3DCCD1}">
              <a14:hiddenFill xmlns:a14="http://schemas.microsoft.com/office/drawing/2010/main">
                <a:solidFill>
                  <a:srgbClr val="FFFFFF"/>
                </a:solidFill>
              </a14:hiddenFill>
            </a:ext>
          </a:extLst>
        </p:spPr>
      </p:pic>
      <p:sp>
        <p:nvSpPr>
          <p:cNvPr id="4100" name="Line 4"/>
          <p:cNvSpPr>
            <a:spLocks noChangeShapeType="1"/>
          </p:cNvSpPr>
          <p:nvPr/>
        </p:nvSpPr>
        <p:spPr bwMode="auto">
          <a:xfrm>
            <a:off x="2438400" y="3117850"/>
            <a:ext cx="0" cy="457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dirty="0">
              <a:ea typeface="ヒラギノ角ゴ Pro W3"/>
            </a:endParaRPr>
          </a:p>
        </p:txBody>
      </p:sp>
      <p:sp>
        <p:nvSpPr>
          <p:cNvPr id="4101" name="Text Box 5"/>
          <p:cNvSpPr txBox="1">
            <a:spLocks noChangeArrowheads="1"/>
          </p:cNvSpPr>
          <p:nvPr/>
        </p:nvSpPr>
        <p:spPr bwMode="auto">
          <a:xfrm>
            <a:off x="1571625" y="2797175"/>
            <a:ext cx="1857375"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000" b="1" dirty="0">
                <a:solidFill>
                  <a:srgbClr val="FF0000"/>
                </a:solidFill>
                <a:latin typeface="Helvetica" charset="0"/>
                <a:ea typeface="ヒラギノ角ゴ Pro W3"/>
              </a:rPr>
              <a:t>max ~ 13.5nm</a:t>
            </a:r>
            <a:endParaRPr lang="en-US" altLang="ja-JP" dirty="0">
              <a:ea typeface="ヒラギノ角ゴ Pro W3"/>
            </a:endParaRPr>
          </a:p>
        </p:txBody>
      </p:sp>
      <p:sp>
        <p:nvSpPr>
          <p:cNvPr id="4102" name="Text Box 6"/>
          <p:cNvSpPr txBox="1">
            <a:spLocks noChangeArrowheads="1"/>
          </p:cNvSpPr>
          <p:nvPr/>
        </p:nvSpPr>
        <p:spPr bwMode="auto">
          <a:xfrm>
            <a:off x="92075" y="5921375"/>
            <a:ext cx="4784725"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000" b="1" dirty="0">
                <a:solidFill>
                  <a:srgbClr val="FF0000"/>
                </a:solidFill>
                <a:latin typeface="Helvetica" charset="0"/>
                <a:ea typeface="ヒラギノ角ゴ Pro W3"/>
              </a:rPr>
              <a:t>Reflectivity of Mo-Si multi-layer mirror</a:t>
            </a:r>
          </a:p>
        </p:txBody>
      </p:sp>
      <p:sp>
        <p:nvSpPr>
          <p:cNvPr id="4103" name="Text Box 7"/>
          <p:cNvSpPr txBox="1">
            <a:spLocks noChangeArrowheads="1"/>
          </p:cNvSpPr>
          <p:nvPr/>
        </p:nvSpPr>
        <p:spPr bwMode="auto">
          <a:xfrm>
            <a:off x="2553587" y="231060"/>
            <a:ext cx="6360085" cy="52322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r>
              <a:rPr lang="en-US" altLang="ja-JP" sz="2800" b="1" dirty="0">
                <a:solidFill>
                  <a:srgbClr val="FF0000"/>
                </a:solidFill>
                <a:latin typeface="Helvetica" charset="0"/>
                <a:ea typeface="ヒラギノ角ゴ Pro W3"/>
              </a:rPr>
              <a:t>Light Source </a:t>
            </a:r>
            <a:r>
              <a:rPr lang="en-US" altLang="ja-JP" sz="2800" b="1" dirty="0" smtClean="0">
                <a:solidFill>
                  <a:srgbClr val="FF0000"/>
                </a:solidFill>
                <a:latin typeface="Helvetica" charset="0"/>
                <a:ea typeface="ヒラギノ角ゴ Pro W3"/>
              </a:rPr>
              <a:t>? = Plasma of </a:t>
            </a:r>
            <a:r>
              <a:rPr lang="en-US" altLang="ja-JP" sz="2800" b="1" dirty="0" err="1" smtClean="0">
                <a:solidFill>
                  <a:srgbClr val="FF0000"/>
                </a:solidFill>
                <a:latin typeface="Helvetica" charset="0"/>
                <a:ea typeface="ヒラギノ角ゴ Pro W3"/>
              </a:rPr>
              <a:t>Xe</a:t>
            </a:r>
            <a:r>
              <a:rPr lang="en-US" altLang="ja-JP" sz="2800" b="1" dirty="0" smtClean="0">
                <a:solidFill>
                  <a:srgbClr val="FF0000"/>
                </a:solidFill>
                <a:latin typeface="Helvetica" charset="0"/>
                <a:ea typeface="ヒラギノ角ゴ Pro W3"/>
              </a:rPr>
              <a:t> or </a:t>
            </a:r>
            <a:r>
              <a:rPr lang="en-US" altLang="ja-JP" sz="2800" b="1" dirty="0" err="1" smtClean="0">
                <a:solidFill>
                  <a:srgbClr val="FF0000"/>
                </a:solidFill>
                <a:latin typeface="Helvetica" charset="0"/>
                <a:ea typeface="ヒラギノ角ゴ Pro W3"/>
              </a:rPr>
              <a:t>Sn</a:t>
            </a:r>
            <a:endParaRPr lang="en-US" altLang="ja-JP" sz="2800" b="1" dirty="0">
              <a:solidFill>
                <a:srgbClr val="FF0000"/>
              </a:solidFill>
              <a:latin typeface="Helvetica" charset="0"/>
              <a:ea typeface="ヒラギノ角ゴ Pro W3"/>
            </a:endParaRPr>
          </a:p>
        </p:txBody>
      </p:sp>
      <p:sp>
        <p:nvSpPr>
          <p:cNvPr id="4104" name="Text Box 8"/>
          <p:cNvSpPr txBox="1">
            <a:spLocks noChangeArrowheads="1"/>
          </p:cNvSpPr>
          <p:nvPr/>
        </p:nvSpPr>
        <p:spPr bwMode="auto">
          <a:xfrm>
            <a:off x="4953000" y="5165725"/>
            <a:ext cx="4065588" cy="128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lnSpc>
                <a:spcPct val="130000"/>
              </a:lnSpc>
            </a:pPr>
            <a:r>
              <a:rPr lang="en-US" altLang="ja-JP" sz="2000" b="1" dirty="0">
                <a:solidFill>
                  <a:srgbClr val="0000FF"/>
                </a:solidFill>
                <a:latin typeface="Helvetica" charset="0"/>
                <a:ea typeface="ヒラギノ角ゴ Pro W3"/>
              </a:rPr>
              <a:t>Principle of the EUV lithography</a:t>
            </a:r>
          </a:p>
          <a:p>
            <a:pPr algn="ctr">
              <a:lnSpc>
                <a:spcPct val="130000"/>
              </a:lnSpc>
            </a:pPr>
            <a:r>
              <a:rPr lang="en-US" altLang="ja-JP" sz="2000" b="1" dirty="0">
                <a:solidFill>
                  <a:srgbClr val="0000FF"/>
                </a:solidFill>
                <a:latin typeface="Helvetica" charset="0"/>
                <a:ea typeface="ヒラギノ角ゴ Pro W3"/>
              </a:rPr>
              <a:t>EUV = Extreme Ultra-Violet</a:t>
            </a:r>
          </a:p>
          <a:p>
            <a:pPr algn="ctr">
              <a:lnSpc>
                <a:spcPct val="130000"/>
              </a:lnSpc>
            </a:pPr>
            <a:r>
              <a:rPr lang="en-US" altLang="ja-JP" sz="2000" b="1" dirty="0">
                <a:solidFill>
                  <a:srgbClr val="0000FF"/>
                </a:solidFill>
                <a:latin typeface="Helvetica" charset="0"/>
                <a:ea typeface="ヒラギノ角ゴ Pro W3"/>
              </a:rPr>
              <a:t>( 13.5 nm = 91.8 </a:t>
            </a:r>
            <a:r>
              <a:rPr lang="en-US" altLang="ja-JP" sz="2000" b="1" dirty="0" err="1">
                <a:solidFill>
                  <a:srgbClr val="0000FF"/>
                </a:solidFill>
                <a:latin typeface="Helvetica" charset="0"/>
                <a:ea typeface="ヒラギノ角ゴ Pro W3"/>
              </a:rPr>
              <a:t>eV</a:t>
            </a:r>
            <a:r>
              <a:rPr lang="en-US" altLang="ja-JP" sz="2000" b="1" dirty="0">
                <a:solidFill>
                  <a:srgbClr val="0000FF"/>
                </a:solidFill>
                <a:latin typeface="Helvetica" charset="0"/>
                <a:ea typeface="ヒラギノ角ゴ Pro W3"/>
              </a:rPr>
              <a:t> )</a:t>
            </a:r>
          </a:p>
        </p:txBody>
      </p:sp>
      <p:sp>
        <p:nvSpPr>
          <p:cNvPr id="2" name="角丸四角形 1"/>
          <p:cNvSpPr/>
          <p:nvPr/>
        </p:nvSpPr>
        <p:spPr>
          <a:xfrm>
            <a:off x="6776996" y="1478309"/>
            <a:ext cx="1249216" cy="426836"/>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ea typeface="ヒラギノ角ゴ Pro W3"/>
            </a:endParaRPr>
          </a:p>
        </p:txBody>
      </p:sp>
      <p:sp>
        <p:nvSpPr>
          <p:cNvPr id="10"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6</a:t>
            </a:fld>
            <a:endParaRPr lang="ja-JP" altLang="en-US" dirty="0"/>
          </a:p>
        </p:txBody>
      </p:sp>
    </p:spTree>
    <p:extLst>
      <p:ext uri="{BB962C8B-B14F-4D97-AF65-F5344CB8AC3E}">
        <p14:creationId xmlns:p14="http://schemas.microsoft.com/office/powerpoint/2010/main" val="27498921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216074" y="5135935"/>
            <a:ext cx="4309849" cy="382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ja-JP" dirty="0">
                <a:latin typeface="Times" charset="0"/>
                <a:ea typeface="ヒラギノ角ゴ Pro W3"/>
                <a:cs typeface="ヒラギノ角ゴ Pro W3"/>
              </a:rPr>
              <a:t>J. Phys. Chem. Ref. Data </a:t>
            </a:r>
            <a:r>
              <a:rPr lang="en-US" altLang="ja-JP" b="1" dirty="0">
                <a:latin typeface="Times" charset="0"/>
                <a:ea typeface="ヒラギノ角ゴ Pro W3"/>
                <a:cs typeface="ヒラギノ角ゴ Pro W3"/>
              </a:rPr>
              <a:t>33</a:t>
            </a:r>
            <a:r>
              <a:rPr lang="en-US" altLang="ja-JP" dirty="0">
                <a:latin typeface="Times" charset="0"/>
                <a:ea typeface="ヒラギノ角ゴ Pro W3"/>
                <a:cs typeface="ヒラギノ角ゴ Pro W3"/>
              </a:rPr>
              <a:t> (2004) 765-921.</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100" y="447456"/>
            <a:ext cx="3429000" cy="224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 y="1810417"/>
            <a:ext cx="3371850" cy="178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0"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43000" y="3076356"/>
            <a:ext cx="3382963" cy="171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1"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360863" y="590331"/>
            <a:ext cx="3411537"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2" name="Picture 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876800" y="1850105"/>
            <a:ext cx="3375025" cy="170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3" name="Picture 9"/>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334000" y="3057306"/>
            <a:ext cx="33972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4" name="Text Box 10"/>
          <p:cNvSpPr txBox="1">
            <a:spLocks noChangeArrowheads="1"/>
          </p:cNvSpPr>
          <p:nvPr/>
        </p:nvSpPr>
        <p:spPr bwMode="auto">
          <a:xfrm>
            <a:off x="422640" y="4788863"/>
            <a:ext cx="8183563"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000" b="1" dirty="0">
                <a:solidFill>
                  <a:srgbClr val="FF0000"/>
                </a:solidFill>
                <a:latin typeface="Times" charset="0"/>
                <a:ea typeface="ヒラギノ角ゴ Pro W3"/>
                <a:cs typeface="ヒラギノ角ゴ Pro W3"/>
              </a:rPr>
              <a:t>No wavelengths or energy levels have been reported for </a:t>
            </a:r>
            <a:r>
              <a:rPr lang="en-US" altLang="ja-JP" sz="2000" b="1" dirty="0" err="1">
                <a:solidFill>
                  <a:srgbClr val="FF0000"/>
                </a:solidFill>
                <a:latin typeface="Times" charset="0"/>
                <a:ea typeface="ヒラギノ角ゴ Pro W3"/>
                <a:cs typeface="ヒラギノ角ゴ Pro W3"/>
              </a:rPr>
              <a:t>Xe</a:t>
            </a:r>
            <a:r>
              <a:rPr lang="en-US" altLang="ja-JP" sz="2000" b="1" dirty="0">
                <a:solidFill>
                  <a:srgbClr val="FF0000"/>
                </a:solidFill>
                <a:latin typeface="Times" charset="0"/>
                <a:ea typeface="ヒラギノ角ゴ Pro W3"/>
                <a:cs typeface="ヒラギノ角ゴ Pro W3"/>
              </a:rPr>
              <a:t> XII - </a:t>
            </a:r>
            <a:r>
              <a:rPr lang="en-US" altLang="ja-JP" sz="2000" b="1" dirty="0" err="1">
                <a:solidFill>
                  <a:srgbClr val="FF0000"/>
                </a:solidFill>
                <a:latin typeface="Times" charset="0"/>
                <a:ea typeface="ヒラギノ角ゴ Pro W3"/>
                <a:cs typeface="ヒラギノ角ゴ Pro W3"/>
              </a:rPr>
              <a:t>Xe</a:t>
            </a:r>
            <a:r>
              <a:rPr lang="en-US" altLang="ja-JP" sz="2000" b="1" dirty="0">
                <a:solidFill>
                  <a:srgbClr val="FF0000"/>
                </a:solidFill>
                <a:latin typeface="Times" charset="0"/>
                <a:ea typeface="ヒラギノ角ゴ Pro W3"/>
                <a:cs typeface="ヒラギノ角ゴ Pro W3"/>
              </a:rPr>
              <a:t> XVII.</a:t>
            </a:r>
          </a:p>
        </p:txBody>
      </p:sp>
      <p:sp>
        <p:nvSpPr>
          <p:cNvPr id="31755" name="Line 11"/>
          <p:cNvSpPr>
            <a:spLocks noChangeShapeType="1"/>
          </p:cNvSpPr>
          <p:nvPr/>
        </p:nvSpPr>
        <p:spPr bwMode="auto">
          <a:xfrm>
            <a:off x="3200400" y="1582519"/>
            <a:ext cx="533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dirty="0">
              <a:ea typeface="ヒラギノ角ゴ Pro W3"/>
            </a:endParaRPr>
          </a:p>
        </p:txBody>
      </p:sp>
      <p:sp>
        <p:nvSpPr>
          <p:cNvPr id="31756" name="Line 12"/>
          <p:cNvSpPr>
            <a:spLocks noChangeShapeType="1"/>
          </p:cNvSpPr>
          <p:nvPr/>
        </p:nvSpPr>
        <p:spPr bwMode="auto">
          <a:xfrm>
            <a:off x="533400" y="1766669"/>
            <a:ext cx="3200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dirty="0">
              <a:ea typeface="ヒラギノ角ゴ Pro W3"/>
            </a:endParaRPr>
          </a:p>
        </p:txBody>
      </p:sp>
      <p:sp>
        <p:nvSpPr>
          <p:cNvPr id="31757" name="Line 13"/>
          <p:cNvSpPr>
            <a:spLocks noChangeShapeType="1"/>
          </p:cNvSpPr>
          <p:nvPr/>
        </p:nvSpPr>
        <p:spPr bwMode="auto">
          <a:xfrm>
            <a:off x="3471863" y="2888330"/>
            <a:ext cx="533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dirty="0">
              <a:ea typeface="ヒラギノ角ゴ Pro W3"/>
            </a:endParaRPr>
          </a:p>
        </p:txBody>
      </p:sp>
      <p:sp>
        <p:nvSpPr>
          <p:cNvPr id="31758" name="Line 14"/>
          <p:cNvSpPr>
            <a:spLocks noChangeShapeType="1"/>
          </p:cNvSpPr>
          <p:nvPr/>
        </p:nvSpPr>
        <p:spPr bwMode="auto">
          <a:xfrm>
            <a:off x="7119938" y="1636494"/>
            <a:ext cx="533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dirty="0">
              <a:ea typeface="ヒラギノ角ゴ Pro W3"/>
            </a:endParaRPr>
          </a:p>
        </p:txBody>
      </p:sp>
      <p:sp>
        <p:nvSpPr>
          <p:cNvPr id="31759" name="Line 15"/>
          <p:cNvSpPr>
            <a:spLocks noChangeShapeType="1"/>
          </p:cNvSpPr>
          <p:nvPr/>
        </p:nvSpPr>
        <p:spPr bwMode="auto">
          <a:xfrm flipV="1">
            <a:off x="4506913" y="1788894"/>
            <a:ext cx="2895600" cy="2063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dirty="0">
              <a:ea typeface="ヒラギノ角ゴ Pro W3"/>
            </a:endParaRPr>
          </a:p>
        </p:txBody>
      </p:sp>
      <p:sp>
        <p:nvSpPr>
          <p:cNvPr id="31760" name="Line 16"/>
          <p:cNvSpPr>
            <a:spLocks noChangeShapeType="1"/>
          </p:cNvSpPr>
          <p:nvPr/>
        </p:nvSpPr>
        <p:spPr bwMode="auto">
          <a:xfrm>
            <a:off x="7620000" y="2888330"/>
            <a:ext cx="533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dirty="0">
              <a:ea typeface="ヒラギノ角ゴ Pro W3"/>
            </a:endParaRPr>
          </a:p>
        </p:txBody>
      </p:sp>
      <p:sp>
        <p:nvSpPr>
          <p:cNvPr id="31761" name="Line 17"/>
          <p:cNvSpPr>
            <a:spLocks noChangeShapeType="1"/>
          </p:cNvSpPr>
          <p:nvPr/>
        </p:nvSpPr>
        <p:spPr bwMode="auto">
          <a:xfrm flipV="1">
            <a:off x="5006975" y="3040730"/>
            <a:ext cx="2895600" cy="2063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dirty="0">
              <a:ea typeface="ヒラギノ角ゴ Pro W3"/>
            </a:endParaRPr>
          </a:p>
        </p:txBody>
      </p:sp>
      <p:sp>
        <p:nvSpPr>
          <p:cNvPr id="31762" name="Line 18"/>
          <p:cNvSpPr>
            <a:spLocks noChangeShapeType="1"/>
          </p:cNvSpPr>
          <p:nvPr/>
        </p:nvSpPr>
        <p:spPr bwMode="auto">
          <a:xfrm>
            <a:off x="8099425" y="4086006"/>
            <a:ext cx="533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dirty="0">
              <a:ea typeface="ヒラギノ角ゴ Pro W3"/>
            </a:endParaRPr>
          </a:p>
        </p:txBody>
      </p:sp>
      <p:sp>
        <p:nvSpPr>
          <p:cNvPr id="31763" name="Line 19"/>
          <p:cNvSpPr>
            <a:spLocks noChangeShapeType="1"/>
          </p:cNvSpPr>
          <p:nvPr/>
        </p:nvSpPr>
        <p:spPr bwMode="auto">
          <a:xfrm flipV="1">
            <a:off x="5486400" y="4238406"/>
            <a:ext cx="2895600" cy="2063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dirty="0">
              <a:ea typeface="ヒラギノ角ゴ Pro W3"/>
            </a:endParaRPr>
          </a:p>
        </p:txBody>
      </p:sp>
      <p:sp>
        <p:nvSpPr>
          <p:cNvPr id="31764" name="Line 20"/>
          <p:cNvSpPr>
            <a:spLocks noChangeShapeType="1"/>
          </p:cNvSpPr>
          <p:nvPr/>
        </p:nvSpPr>
        <p:spPr bwMode="auto">
          <a:xfrm>
            <a:off x="3897313" y="4130456"/>
            <a:ext cx="533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dirty="0">
              <a:ea typeface="ヒラギノ角ゴ Pro W3"/>
            </a:endParaRPr>
          </a:p>
        </p:txBody>
      </p:sp>
      <p:sp>
        <p:nvSpPr>
          <p:cNvPr id="31765" name="Line 21"/>
          <p:cNvSpPr>
            <a:spLocks noChangeShapeType="1"/>
          </p:cNvSpPr>
          <p:nvPr/>
        </p:nvSpPr>
        <p:spPr bwMode="auto">
          <a:xfrm flipV="1">
            <a:off x="1284288" y="4282856"/>
            <a:ext cx="2895600" cy="2063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dirty="0">
              <a:ea typeface="ヒラギノ角ゴ Pro W3"/>
            </a:endParaRPr>
          </a:p>
        </p:txBody>
      </p:sp>
      <p:sp>
        <p:nvSpPr>
          <p:cNvPr id="31766" name="Line 22"/>
          <p:cNvSpPr>
            <a:spLocks noChangeShapeType="1"/>
          </p:cNvSpPr>
          <p:nvPr/>
        </p:nvSpPr>
        <p:spPr bwMode="auto">
          <a:xfrm flipV="1">
            <a:off x="860425" y="3051842"/>
            <a:ext cx="2895600" cy="2063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dirty="0">
              <a:ea typeface="ヒラギノ角ゴ Pro W3"/>
            </a:endParaRPr>
          </a:p>
        </p:txBody>
      </p:sp>
      <p:sp>
        <p:nvSpPr>
          <p:cNvPr id="23" name="Text Box 3"/>
          <p:cNvSpPr txBox="1">
            <a:spLocks noChangeArrowheads="1"/>
          </p:cNvSpPr>
          <p:nvPr/>
        </p:nvSpPr>
        <p:spPr bwMode="auto">
          <a:xfrm>
            <a:off x="255058" y="5597775"/>
            <a:ext cx="8803462" cy="1262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nSpc>
                <a:spcPct val="90000"/>
              </a:lnSpc>
            </a:pPr>
            <a:r>
              <a:rPr lang="en-US" altLang="ja-JP" sz="2800" b="1" dirty="0">
                <a:solidFill>
                  <a:srgbClr val="0000FF"/>
                </a:solidFill>
                <a:latin typeface="Helvetica" charset="0"/>
                <a:ea typeface="ヒラギノ角ゴ Pro W3"/>
              </a:rPr>
              <a:t>Our </a:t>
            </a:r>
            <a:r>
              <a:rPr lang="en-US" altLang="ja-JP" sz="2800" b="1" dirty="0" smtClean="0">
                <a:solidFill>
                  <a:srgbClr val="0000FF"/>
                </a:solidFill>
                <a:latin typeface="Helvetica" charset="0"/>
                <a:ea typeface="ヒラギノ角ゴ Pro W3"/>
              </a:rPr>
              <a:t>strategy to obtain the atomic data on </a:t>
            </a:r>
            <a:r>
              <a:rPr lang="en-US" altLang="ja-JP" sz="2800" b="1" dirty="0" err="1" smtClean="0">
                <a:solidFill>
                  <a:srgbClr val="0000FF"/>
                </a:solidFill>
                <a:latin typeface="Helvetica" charset="0"/>
                <a:ea typeface="ヒラギノ角ゴ Pro W3"/>
              </a:rPr>
              <a:t>Xe</a:t>
            </a:r>
            <a:r>
              <a:rPr lang="en-US" altLang="ja-JP" sz="2800" b="1" dirty="0" smtClean="0">
                <a:solidFill>
                  <a:srgbClr val="0000FF"/>
                </a:solidFill>
                <a:latin typeface="Helvetica" charset="0"/>
                <a:ea typeface="ヒラギノ角ゴ Pro W3"/>
              </a:rPr>
              <a:t> ions </a:t>
            </a:r>
            <a:r>
              <a:rPr lang="en-US" altLang="ja-JP" sz="2800" b="1" dirty="0">
                <a:solidFill>
                  <a:srgbClr val="0000FF"/>
                </a:solidFill>
                <a:latin typeface="Helvetica" charset="0"/>
                <a:ea typeface="ヒラギノ角ゴ Pro W3"/>
              </a:rPr>
              <a:t>:</a:t>
            </a:r>
          </a:p>
          <a:p>
            <a:pPr>
              <a:lnSpc>
                <a:spcPct val="90000"/>
              </a:lnSpc>
            </a:pPr>
            <a:r>
              <a:rPr lang="en-US" altLang="ja-JP" sz="2800" dirty="0">
                <a:latin typeface="Helvetica" charset="0"/>
                <a:ea typeface="ヒラギノ角ゴ Pro W3"/>
              </a:rPr>
              <a:t>   </a:t>
            </a:r>
            <a:r>
              <a:rPr lang="en-US" altLang="ja-JP" dirty="0">
                <a:latin typeface="Helvetica" charset="0"/>
                <a:ea typeface="ヒラギノ角ゴ Pro W3"/>
              </a:rPr>
              <a:t>Collision-induced </a:t>
            </a:r>
            <a:r>
              <a:rPr lang="en-US" altLang="ja-JP" b="1" dirty="0">
                <a:solidFill>
                  <a:srgbClr val="FF0000"/>
                </a:solidFill>
                <a:latin typeface="Helvetica" charset="0"/>
                <a:ea typeface="ヒラギノ角ゴ Pro W3"/>
              </a:rPr>
              <a:t>EUV</a:t>
            </a:r>
            <a:r>
              <a:rPr lang="en-US" altLang="ja-JP" dirty="0">
                <a:latin typeface="Helvetica" charset="0"/>
                <a:ea typeface="ヒラギノ角ゴ Pro W3"/>
              </a:rPr>
              <a:t> emission</a:t>
            </a:r>
            <a:endParaRPr lang="en-US" altLang="ja-JP" sz="2800" b="1" dirty="0">
              <a:latin typeface="Helvetica" charset="0"/>
              <a:ea typeface="ヒラギノ角ゴ Pro W3"/>
            </a:endParaRPr>
          </a:p>
          <a:p>
            <a:pPr>
              <a:lnSpc>
                <a:spcPct val="90000"/>
              </a:lnSpc>
            </a:pPr>
            <a:r>
              <a:rPr lang="en-US" altLang="ja-JP" sz="2800" b="1" dirty="0">
                <a:solidFill>
                  <a:srgbClr val="FF0000"/>
                </a:solidFill>
                <a:latin typeface="Helvetica" charset="0"/>
                <a:ea typeface="ヒラギノ角ゴ Pro W3"/>
              </a:rPr>
              <a:t>   Charge Exchange </a:t>
            </a:r>
            <a:r>
              <a:rPr lang="en-US" altLang="ja-JP" sz="2800" b="1" dirty="0" smtClean="0">
                <a:solidFill>
                  <a:srgbClr val="FF0000"/>
                </a:solidFill>
                <a:latin typeface="Helvetica" charset="0"/>
                <a:ea typeface="ヒラギノ角ゴ Pro W3"/>
              </a:rPr>
              <a:t>EUV Spectroscopy</a:t>
            </a:r>
            <a:endParaRPr lang="en-US" altLang="ja-JP" sz="2800" b="1" dirty="0">
              <a:latin typeface="Helvetica" charset="0"/>
              <a:ea typeface="ヒラギノ角ゴ Pro W3"/>
            </a:endParaRPr>
          </a:p>
        </p:txBody>
      </p:sp>
      <p:sp>
        <p:nvSpPr>
          <p:cNvPr id="24"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7</a:t>
            </a:fld>
            <a:endParaRPr lang="ja-JP" altLang="en-US" dirty="0"/>
          </a:p>
        </p:txBody>
      </p:sp>
      <p:sp>
        <p:nvSpPr>
          <p:cNvPr id="31747" name="Text Box 3"/>
          <p:cNvSpPr txBox="1">
            <a:spLocks noChangeArrowheads="1"/>
          </p:cNvSpPr>
          <p:nvPr/>
        </p:nvSpPr>
        <p:spPr bwMode="auto">
          <a:xfrm>
            <a:off x="381000" y="23815"/>
            <a:ext cx="83042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ja-JP" sz="2800" b="1" dirty="0">
                <a:solidFill>
                  <a:srgbClr val="0000FF"/>
                </a:solidFill>
                <a:latin typeface="Helvetica" charset="0"/>
                <a:ea typeface="ヒラギノ角ゴ Pro W3"/>
                <a:cs typeface="ヒラギノ角ゴ Pro W3"/>
              </a:rPr>
              <a:t>Atomic data compilation by E. B. </a:t>
            </a:r>
            <a:r>
              <a:rPr lang="en-US" altLang="ja-JP" sz="2800" b="1" dirty="0" err="1">
                <a:solidFill>
                  <a:srgbClr val="0000FF"/>
                </a:solidFill>
                <a:latin typeface="Helvetica" charset="0"/>
                <a:ea typeface="ヒラギノ角ゴ Pro W3"/>
                <a:cs typeface="ヒラギノ角ゴ Pro W3"/>
              </a:rPr>
              <a:t>Saloman</a:t>
            </a:r>
            <a:r>
              <a:rPr lang="en-US" altLang="ja-JP" sz="2800" b="1" dirty="0">
                <a:solidFill>
                  <a:srgbClr val="0000FF"/>
                </a:solidFill>
                <a:latin typeface="Helvetica" charset="0"/>
                <a:ea typeface="ヒラギノ角ゴ Pro W3"/>
                <a:cs typeface="ヒラギノ角ゴ Pro W3"/>
              </a:rPr>
              <a:t>, NIST</a:t>
            </a:r>
          </a:p>
        </p:txBody>
      </p:sp>
    </p:spTree>
    <p:extLst>
      <p:ext uri="{BB962C8B-B14F-4D97-AF65-F5344CB8AC3E}">
        <p14:creationId xmlns:p14="http://schemas.microsoft.com/office/powerpoint/2010/main" val="32591083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3143250" y="3565525"/>
            <a:ext cx="1447800" cy="1260475"/>
            <a:chOff x="1680" y="1836"/>
            <a:chExt cx="912" cy="794"/>
          </a:xfrm>
        </p:grpSpPr>
        <p:grpSp>
          <p:nvGrpSpPr>
            <p:cNvPr id="54275" name="Group 3"/>
            <p:cNvGrpSpPr>
              <a:grpSpLocks/>
            </p:cNvGrpSpPr>
            <p:nvPr/>
          </p:nvGrpSpPr>
          <p:grpSpPr bwMode="auto">
            <a:xfrm>
              <a:off x="1680" y="1836"/>
              <a:ext cx="336" cy="652"/>
              <a:chOff x="2736" y="3072"/>
              <a:chExt cx="336" cy="652"/>
            </a:xfrm>
          </p:grpSpPr>
          <p:sp>
            <p:nvSpPr>
              <p:cNvPr id="54276" name="Line 4"/>
              <p:cNvSpPr>
                <a:spLocks noChangeShapeType="1"/>
              </p:cNvSpPr>
              <p:nvPr/>
            </p:nvSpPr>
            <p:spPr bwMode="auto">
              <a:xfrm>
                <a:off x="3024" y="307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277" name="Line 5"/>
              <p:cNvSpPr>
                <a:spLocks noChangeShapeType="1"/>
              </p:cNvSpPr>
              <p:nvPr/>
            </p:nvSpPr>
            <p:spPr bwMode="auto">
              <a:xfrm>
                <a:off x="3024" y="3436"/>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278" name="Line 6"/>
              <p:cNvSpPr>
                <a:spLocks noChangeShapeType="1"/>
              </p:cNvSpPr>
              <p:nvPr/>
            </p:nvSpPr>
            <p:spPr bwMode="auto">
              <a:xfrm>
                <a:off x="2736" y="336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279" name="Line 7"/>
              <p:cNvSpPr>
                <a:spLocks noChangeShapeType="1"/>
              </p:cNvSpPr>
              <p:nvPr/>
            </p:nvSpPr>
            <p:spPr bwMode="auto">
              <a:xfrm>
                <a:off x="2736" y="3436"/>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grpSp>
        <p:grpSp>
          <p:nvGrpSpPr>
            <p:cNvPr id="54280" name="Group 8"/>
            <p:cNvGrpSpPr>
              <a:grpSpLocks/>
            </p:cNvGrpSpPr>
            <p:nvPr/>
          </p:nvGrpSpPr>
          <p:grpSpPr bwMode="auto">
            <a:xfrm>
              <a:off x="2256" y="1836"/>
              <a:ext cx="336" cy="652"/>
              <a:chOff x="2736" y="3072"/>
              <a:chExt cx="336" cy="652"/>
            </a:xfrm>
          </p:grpSpPr>
          <p:sp>
            <p:nvSpPr>
              <p:cNvPr id="54281" name="Line 9"/>
              <p:cNvSpPr>
                <a:spLocks noChangeShapeType="1"/>
              </p:cNvSpPr>
              <p:nvPr/>
            </p:nvSpPr>
            <p:spPr bwMode="auto">
              <a:xfrm>
                <a:off x="3024" y="307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282" name="Line 10"/>
              <p:cNvSpPr>
                <a:spLocks noChangeShapeType="1"/>
              </p:cNvSpPr>
              <p:nvPr/>
            </p:nvSpPr>
            <p:spPr bwMode="auto">
              <a:xfrm>
                <a:off x="3024" y="3436"/>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283" name="Line 11"/>
              <p:cNvSpPr>
                <a:spLocks noChangeShapeType="1"/>
              </p:cNvSpPr>
              <p:nvPr/>
            </p:nvSpPr>
            <p:spPr bwMode="auto">
              <a:xfrm>
                <a:off x="2736" y="3360"/>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284" name="Line 12"/>
              <p:cNvSpPr>
                <a:spLocks noChangeShapeType="1"/>
              </p:cNvSpPr>
              <p:nvPr/>
            </p:nvSpPr>
            <p:spPr bwMode="auto">
              <a:xfrm>
                <a:off x="2736" y="3436"/>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grpSp>
        <p:sp>
          <p:nvSpPr>
            <p:cNvPr id="54285" name="Line 13"/>
            <p:cNvSpPr>
              <a:spLocks noChangeShapeType="1"/>
            </p:cNvSpPr>
            <p:nvPr/>
          </p:nvSpPr>
          <p:spPr bwMode="auto">
            <a:xfrm>
              <a:off x="1968" y="1872"/>
              <a:ext cx="57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286" name="Line 14"/>
            <p:cNvSpPr>
              <a:spLocks noChangeShapeType="1"/>
            </p:cNvSpPr>
            <p:nvPr/>
          </p:nvSpPr>
          <p:spPr bwMode="auto">
            <a:xfrm>
              <a:off x="1968" y="2448"/>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287" name="Line 15"/>
            <p:cNvSpPr>
              <a:spLocks noChangeShapeType="1"/>
            </p:cNvSpPr>
            <p:nvPr/>
          </p:nvSpPr>
          <p:spPr bwMode="auto">
            <a:xfrm>
              <a:off x="2352" y="2448"/>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288" name="Line 16"/>
            <p:cNvSpPr>
              <a:spLocks noChangeShapeType="1"/>
            </p:cNvSpPr>
            <p:nvPr/>
          </p:nvSpPr>
          <p:spPr bwMode="auto">
            <a:xfrm>
              <a:off x="2346" y="243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289" name="Line 17"/>
            <p:cNvSpPr>
              <a:spLocks noChangeShapeType="1"/>
            </p:cNvSpPr>
            <p:nvPr/>
          </p:nvSpPr>
          <p:spPr bwMode="auto">
            <a:xfrm>
              <a:off x="2160" y="243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grpSp>
      <p:grpSp>
        <p:nvGrpSpPr>
          <p:cNvPr id="54290" name="Group 18"/>
          <p:cNvGrpSpPr>
            <a:grpSpLocks/>
          </p:cNvGrpSpPr>
          <p:nvPr/>
        </p:nvGrpSpPr>
        <p:grpSpPr bwMode="auto">
          <a:xfrm>
            <a:off x="4514850" y="3575050"/>
            <a:ext cx="2743200" cy="1250950"/>
            <a:chOff x="2844" y="2108"/>
            <a:chExt cx="1728" cy="788"/>
          </a:xfrm>
        </p:grpSpPr>
        <p:sp>
          <p:nvSpPr>
            <p:cNvPr id="54291" name="Line 19"/>
            <p:cNvSpPr>
              <a:spLocks noChangeShapeType="1"/>
            </p:cNvSpPr>
            <p:nvPr/>
          </p:nvSpPr>
          <p:spPr bwMode="auto">
            <a:xfrm>
              <a:off x="3266" y="2108"/>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292" name="Line 20"/>
            <p:cNvSpPr>
              <a:spLocks noChangeShapeType="1"/>
            </p:cNvSpPr>
            <p:nvPr/>
          </p:nvSpPr>
          <p:spPr bwMode="auto">
            <a:xfrm>
              <a:off x="2844" y="2348"/>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293" name="Line 21"/>
            <p:cNvSpPr>
              <a:spLocks noChangeShapeType="1"/>
            </p:cNvSpPr>
            <p:nvPr/>
          </p:nvSpPr>
          <p:spPr bwMode="auto">
            <a:xfrm>
              <a:off x="2844" y="251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294" name="Line 22"/>
            <p:cNvSpPr>
              <a:spLocks noChangeShapeType="1"/>
            </p:cNvSpPr>
            <p:nvPr/>
          </p:nvSpPr>
          <p:spPr bwMode="auto">
            <a:xfrm>
              <a:off x="3266" y="2516"/>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295" name="Line 23"/>
            <p:cNvSpPr>
              <a:spLocks noChangeShapeType="1"/>
            </p:cNvSpPr>
            <p:nvPr/>
          </p:nvSpPr>
          <p:spPr bwMode="auto">
            <a:xfrm>
              <a:off x="3276" y="2144"/>
              <a:ext cx="12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296" name="Line 24"/>
            <p:cNvSpPr>
              <a:spLocks noChangeShapeType="1"/>
            </p:cNvSpPr>
            <p:nvPr/>
          </p:nvSpPr>
          <p:spPr bwMode="auto">
            <a:xfrm>
              <a:off x="3276" y="2714"/>
              <a:ext cx="5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297" name="Line 25"/>
            <p:cNvSpPr>
              <a:spLocks noChangeShapeType="1"/>
            </p:cNvSpPr>
            <p:nvPr/>
          </p:nvSpPr>
          <p:spPr bwMode="auto">
            <a:xfrm>
              <a:off x="3996" y="2714"/>
              <a:ext cx="57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298" name="Line 26"/>
            <p:cNvSpPr>
              <a:spLocks noChangeShapeType="1"/>
            </p:cNvSpPr>
            <p:nvPr/>
          </p:nvSpPr>
          <p:spPr bwMode="auto">
            <a:xfrm>
              <a:off x="4564" y="2144"/>
              <a:ext cx="0" cy="57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299" name="Line 27"/>
            <p:cNvSpPr>
              <a:spLocks noChangeShapeType="1"/>
            </p:cNvSpPr>
            <p:nvPr/>
          </p:nvSpPr>
          <p:spPr bwMode="auto">
            <a:xfrm>
              <a:off x="3990" y="2704"/>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300" name="Line 28"/>
            <p:cNvSpPr>
              <a:spLocks noChangeShapeType="1"/>
            </p:cNvSpPr>
            <p:nvPr/>
          </p:nvSpPr>
          <p:spPr bwMode="auto">
            <a:xfrm>
              <a:off x="3804" y="2704"/>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grpSp>
      <p:sp>
        <p:nvSpPr>
          <p:cNvPr id="54301" name="Rectangle 29"/>
          <p:cNvSpPr>
            <a:spLocks noChangeArrowheads="1"/>
          </p:cNvSpPr>
          <p:nvPr/>
        </p:nvSpPr>
        <p:spPr bwMode="auto">
          <a:xfrm>
            <a:off x="7245350" y="3870325"/>
            <a:ext cx="704850" cy="419100"/>
          </a:xfrm>
          <a:prstGeom prst="rect">
            <a:avLst/>
          </a:prstGeom>
          <a:solidFill>
            <a:srgbClr val="0000CC">
              <a:alpha val="50000"/>
            </a:srgbClr>
          </a:solidFill>
          <a:ln w="28575">
            <a:solidFill>
              <a:srgbClr val="0000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dirty="0">
              <a:ea typeface="ヒラギノ角ゴ Pro W3"/>
            </a:endParaRPr>
          </a:p>
        </p:txBody>
      </p:sp>
      <p:grpSp>
        <p:nvGrpSpPr>
          <p:cNvPr id="54302" name="Group 30"/>
          <p:cNvGrpSpPr>
            <a:grpSpLocks/>
          </p:cNvGrpSpPr>
          <p:nvPr/>
        </p:nvGrpSpPr>
        <p:grpSpPr bwMode="auto">
          <a:xfrm>
            <a:off x="1771650" y="2854325"/>
            <a:ext cx="1828800" cy="2139950"/>
            <a:chOff x="816" y="1388"/>
            <a:chExt cx="1152" cy="1348"/>
          </a:xfrm>
        </p:grpSpPr>
        <p:grpSp>
          <p:nvGrpSpPr>
            <p:cNvPr id="54303" name="Group 31"/>
            <p:cNvGrpSpPr>
              <a:grpSpLocks/>
            </p:cNvGrpSpPr>
            <p:nvPr/>
          </p:nvGrpSpPr>
          <p:grpSpPr bwMode="auto">
            <a:xfrm>
              <a:off x="1680" y="1980"/>
              <a:ext cx="288" cy="366"/>
              <a:chOff x="1632" y="3216"/>
              <a:chExt cx="336" cy="366"/>
            </a:xfrm>
          </p:grpSpPr>
          <p:sp>
            <p:nvSpPr>
              <p:cNvPr id="54304" name="Line 32"/>
              <p:cNvSpPr>
                <a:spLocks noChangeShapeType="1"/>
              </p:cNvSpPr>
              <p:nvPr/>
            </p:nvSpPr>
            <p:spPr bwMode="auto">
              <a:xfrm>
                <a:off x="1632" y="3216"/>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305" name="Line 33"/>
              <p:cNvSpPr>
                <a:spLocks noChangeShapeType="1"/>
              </p:cNvSpPr>
              <p:nvPr/>
            </p:nvSpPr>
            <p:spPr bwMode="auto">
              <a:xfrm>
                <a:off x="1632" y="3582"/>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grpSp>
        <p:sp>
          <p:nvSpPr>
            <p:cNvPr id="54306" name="Line 34"/>
            <p:cNvSpPr>
              <a:spLocks noChangeShapeType="1"/>
            </p:cNvSpPr>
            <p:nvPr/>
          </p:nvSpPr>
          <p:spPr bwMode="auto">
            <a:xfrm>
              <a:off x="1104" y="2340"/>
              <a:ext cx="0" cy="3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307" name="Line 35"/>
            <p:cNvSpPr>
              <a:spLocks noChangeShapeType="1"/>
            </p:cNvSpPr>
            <p:nvPr/>
          </p:nvSpPr>
          <p:spPr bwMode="auto">
            <a:xfrm>
              <a:off x="1680" y="2340"/>
              <a:ext cx="0" cy="3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308" name="Line 36"/>
            <p:cNvSpPr>
              <a:spLocks noChangeShapeType="1"/>
            </p:cNvSpPr>
            <p:nvPr/>
          </p:nvSpPr>
          <p:spPr bwMode="auto">
            <a:xfrm>
              <a:off x="1680" y="1388"/>
              <a:ext cx="0" cy="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309" name="Line 37"/>
            <p:cNvSpPr>
              <a:spLocks noChangeShapeType="1"/>
            </p:cNvSpPr>
            <p:nvPr/>
          </p:nvSpPr>
          <p:spPr bwMode="auto">
            <a:xfrm>
              <a:off x="1104" y="1388"/>
              <a:ext cx="0" cy="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grpSp>
          <p:nvGrpSpPr>
            <p:cNvPr id="54310" name="Group 38"/>
            <p:cNvGrpSpPr>
              <a:grpSpLocks/>
            </p:cNvGrpSpPr>
            <p:nvPr/>
          </p:nvGrpSpPr>
          <p:grpSpPr bwMode="auto">
            <a:xfrm>
              <a:off x="816" y="1980"/>
              <a:ext cx="288" cy="366"/>
              <a:chOff x="1632" y="3216"/>
              <a:chExt cx="336" cy="366"/>
            </a:xfrm>
          </p:grpSpPr>
          <p:sp>
            <p:nvSpPr>
              <p:cNvPr id="54311" name="Line 39"/>
              <p:cNvSpPr>
                <a:spLocks noChangeShapeType="1"/>
              </p:cNvSpPr>
              <p:nvPr/>
            </p:nvSpPr>
            <p:spPr bwMode="auto">
              <a:xfrm>
                <a:off x="1632" y="3216"/>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312" name="Line 40"/>
              <p:cNvSpPr>
                <a:spLocks noChangeShapeType="1"/>
              </p:cNvSpPr>
              <p:nvPr/>
            </p:nvSpPr>
            <p:spPr bwMode="auto">
              <a:xfrm>
                <a:off x="1632" y="3582"/>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grpSp>
      </p:grpSp>
      <p:sp>
        <p:nvSpPr>
          <p:cNvPr id="54313" name="Oval 41"/>
          <p:cNvSpPr>
            <a:spLocks noChangeArrowheads="1"/>
          </p:cNvSpPr>
          <p:nvPr/>
        </p:nvSpPr>
        <p:spPr bwMode="auto">
          <a:xfrm>
            <a:off x="2571750" y="3965575"/>
            <a:ext cx="228600" cy="228600"/>
          </a:xfrm>
          <a:prstGeom prst="ellipse">
            <a:avLst/>
          </a:prstGeom>
          <a:solidFill>
            <a:schemeClr val="bg1"/>
          </a:solidFill>
          <a:ln w="28575">
            <a:solidFill>
              <a:srgbClr val="0000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dirty="0">
              <a:ea typeface="ヒラギノ角ゴ Pro W3"/>
            </a:endParaRPr>
          </a:p>
        </p:txBody>
      </p:sp>
      <p:sp>
        <p:nvSpPr>
          <p:cNvPr id="54314" name="Oval 42"/>
          <p:cNvSpPr>
            <a:spLocks noChangeArrowheads="1"/>
          </p:cNvSpPr>
          <p:nvPr/>
        </p:nvSpPr>
        <p:spPr bwMode="auto">
          <a:xfrm>
            <a:off x="2647950" y="4041775"/>
            <a:ext cx="76200" cy="76200"/>
          </a:xfrm>
          <a:prstGeom prst="ellipse">
            <a:avLst/>
          </a:prstGeom>
          <a:solidFill>
            <a:srgbClr val="0000CC"/>
          </a:solidFill>
          <a:ln w="28575">
            <a:solidFill>
              <a:srgbClr val="0000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dirty="0">
              <a:ea typeface="ヒラギノ角ゴ Pro W3"/>
            </a:endParaRPr>
          </a:p>
        </p:txBody>
      </p:sp>
      <p:sp>
        <p:nvSpPr>
          <p:cNvPr id="54315" name="Rectangle 43"/>
          <p:cNvSpPr>
            <a:spLocks noChangeArrowheads="1"/>
          </p:cNvSpPr>
          <p:nvPr/>
        </p:nvSpPr>
        <p:spPr bwMode="auto">
          <a:xfrm>
            <a:off x="3276600" y="2879725"/>
            <a:ext cx="15652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ja-JP" sz="2000" b="1">
                <a:latin typeface="Helvetica" charset="0"/>
                <a:ea typeface="HG丸ｺﾞｼｯｸM-PRO" charset="0"/>
                <a:cs typeface="HG丸ｺﾞｼｯｸM-PRO" charset="0"/>
              </a:rPr>
              <a:t>differential pumping</a:t>
            </a:r>
          </a:p>
        </p:txBody>
      </p:sp>
      <p:sp>
        <p:nvSpPr>
          <p:cNvPr id="54316" name="Rectangle 44"/>
          <p:cNvSpPr>
            <a:spLocks noChangeArrowheads="1"/>
          </p:cNvSpPr>
          <p:nvPr/>
        </p:nvSpPr>
        <p:spPr bwMode="auto">
          <a:xfrm>
            <a:off x="860425" y="3870325"/>
            <a:ext cx="1425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ja-JP" sz="2000" b="1">
                <a:solidFill>
                  <a:srgbClr val="0000CC"/>
                </a:solidFill>
                <a:latin typeface="Helvetica" charset="0"/>
                <a:ea typeface="HG丸ｺﾞｼｯｸM-PRO" charset="0"/>
                <a:cs typeface="HG丸ｺﾞｼｯｸM-PRO" charset="0"/>
              </a:rPr>
              <a:t>target gas</a:t>
            </a:r>
          </a:p>
        </p:txBody>
      </p:sp>
      <p:sp>
        <p:nvSpPr>
          <p:cNvPr id="54317" name="Rectangle 45"/>
          <p:cNvSpPr>
            <a:spLocks noChangeArrowheads="1"/>
          </p:cNvSpPr>
          <p:nvPr/>
        </p:nvSpPr>
        <p:spPr bwMode="auto">
          <a:xfrm>
            <a:off x="6542088" y="4708525"/>
            <a:ext cx="2449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ja-JP" sz="2000" b="1">
                <a:solidFill>
                  <a:srgbClr val="0000CC"/>
                </a:solidFill>
                <a:latin typeface="Helvetica" charset="0"/>
                <a:ea typeface="HG丸ｺﾞｼｯｸM-PRO" charset="0"/>
                <a:cs typeface="HG丸ｺﾞｼｯｸM-PRO" charset="0"/>
              </a:rPr>
              <a:t>liq. N</a:t>
            </a:r>
            <a:r>
              <a:rPr lang="en-US" altLang="ja-JP" sz="2000" b="1" baseline="-25000">
                <a:solidFill>
                  <a:srgbClr val="0000CC"/>
                </a:solidFill>
                <a:latin typeface="Helvetica" charset="0"/>
                <a:ea typeface="HG丸ｺﾞｼｯｸM-PRO" charset="0"/>
                <a:cs typeface="HG丸ｺﾞｼｯｸM-PRO" charset="0"/>
              </a:rPr>
              <a:t>2</a:t>
            </a:r>
            <a:r>
              <a:rPr lang="en-US" altLang="ja-JP" sz="2000" b="1">
                <a:solidFill>
                  <a:srgbClr val="0000CC"/>
                </a:solidFill>
                <a:latin typeface="Helvetica" charset="0"/>
                <a:ea typeface="HG丸ｺﾞｼｯｸM-PRO" charset="0"/>
                <a:cs typeface="HG丸ｺﾞｼｯｸM-PRO" charset="0"/>
              </a:rPr>
              <a:t> cooled CCD</a:t>
            </a:r>
          </a:p>
        </p:txBody>
      </p:sp>
      <p:sp>
        <p:nvSpPr>
          <p:cNvPr id="54318" name="Line 46"/>
          <p:cNvSpPr>
            <a:spLocks noChangeShapeType="1"/>
          </p:cNvSpPr>
          <p:nvPr/>
        </p:nvSpPr>
        <p:spPr bwMode="auto">
          <a:xfrm flipV="1">
            <a:off x="7620000" y="4368800"/>
            <a:ext cx="1588" cy="355600"/>
          </a:xfrm>
          <a:prstGeom prst="line">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319" name="AutoShape 47"/>
          <p:cNvSpPr>
            <a:spLocks noChangeArrowheads="1"/>
          </p:cNvSpPr>
          <p:nvPr/>
        </p:nvSpPr>
        <p:spPr bwMode="auto">
          <a:xfrm>
            <a:off x="3908425" y="4918075"/>
            <a:ext cx="304800" cy="457200"/>
          </a:xfrm>
          <a:prstGeom prst="downArrow">
            <a:avLst>
              <a:gd name="adj1" fmla="val 50000"/>
              <a:gd name="adj2" fmla="val 82500"/>
            </a:avLst>
          </a:prstGeom>
          <a:solidFill>
            <a:srgbClr val="0000CC"/>
          </a:solidFill>
          <a:ln>
            <a:noFill/>
          </a:ln>
          <a:effectLst/>
          <a:extLs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ja-JP" altLang="en-US" dirty="0">
              <a:solidFill>
                <a:srgbClr val="0000CC"/>
              </a:solidFill>
              <a:latin typeface="Times New Roman" charset="0"/>
              <a:ea typeface="ヒラギノ角ゴ Pro W3"/>
            </a:endParaRPr>
          </a:p>
        </p:txBody>
      </p:sp>
      <p:sp>
        <p:nvSpPr>
          <p:cNvPr id="54320" name="Rectangle 48"/>
          <p:cNvSpPr>
            <a:spLocks noChangeArrowheads="1"/>
          </p:cNvSpPr>
          <p:nvPr/>
        </p:nvSpPr>
        <p:spPr bwMode="auto">
          <a:xfrm>
            <a:off x="3713163" y="5335588"/>
            <a:ext cx="858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ja-JP" sz="2000" b="1">
                <a:solidFill>
                  <a:srgbClr val="0000CC"/>
                </a:solidFill>
                <a:latin typeface="Helvetica" charset="0"/>
                <a:ea typeface="HG丸ｺﾞｼｯｸM-PRO" charset="0"/>
                <a:cs typeface="HG丸ｺﾞｼｯｸM-PRO" charset="0"/>
              </a:rPr>
              <a:t>TMP</a:t>
            </a:r>
          </a:p>
        </p:txBody>
      </p:sp>
      <p:sp>
        <p:nvSpPr>
          <p:cNvPr id="54321" name="AutoShape 49"/>
          <p:cNvSpPr>
            <a:spLocks noChangeArrowheads="1"/>
          </p:cNvSpPr>
          <p:nvPr/>
        </p:nvSpPr>
        <p:spPr bwMode="auto">
          <a:xfrm>
            <a:off x="6048375" y="4918075"/>
            <a:ext cx="304800" cy="457200"/>
          </a:xfrm>
          <a:prstGeom prst="downArrow">
            <a:avLst>
              <a:gd name="adj1" fmla="val 50000"/>
              <a:gd name="adj2" fmla="val 82500"/>
            </a:avLst>
          </a:prstGeom>
          <a:solidFill>
            <a:srgbClr val="0000CC"/>
          </a:solidFill>
          <a:ln>
            <a:noFill/>
          </a:ln>
          <a:effectLst/>
          <a:extLs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ja-JP" altLang="en-US" dirty="0">
              <a:solidFill>
                <a:srgbClr val="0000CC"/>
              </a:solidFill>
              <a:latin typeface="Times New Roman" charset="0"/>
              <a:ea typeface="ヒラギノ角ゴ Pro W3"/>
            </a:endParaRPr>
          </a:p>
        </p:txBody>
      </p:sp>
      <p:sp>
        <p:nvSpPr>
          <p:cNvPr id="54322" name="Rectangle 50"/>
          <p:cNvSpPr>
            <a:spLocks noChangeArrowheads="1"/>
          </p:cNvSpPr>
          <p:nvPr/>
        </p:nvSpPr>
        <p:spPr bwMode="auto">
          <a:xfrm>
            <a:off x="5853113" y="5335588"/>
            <a:ext cx="776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ja-JP" sz="2000" b="1">
                <a:solidFill>
                  <a:srgbClr val="0000CC"/>
                </a:solidFill>
                <a:latin typeface="Helvetica" charset="0"/>
                <a:ea typeface="HG丸ｺﾞｼｯｸM-PRO" charset="0"/>
                <a:cs typeface="HG丸ｺﾞｼｯｸM-PRO" charset="0"/>
              </a:rPr>
              <a:t>TMP</a:t>
            </a:r>
          </a:p>
        </p:txBody>
      </p:sp>
      <p:sp>
        <p:nvSpPr>
          <p:cNvPr id="54323" name="Line 51"/>
          <p:cNvSpPr>
            <a:spLocks noChangeShapeType="1"/>
          </p:cNvSpPr>
          <p:nvPr/>
        </p:nvSpPr>
        <p:spPr bwMode="auto">
          <a:xfrm>
            <a:off x="1946275" y="3133725"/>
            <a:ext cx="568325" cy="7524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sp>
        <p:nvSpPr>
          <p:cNvPr id="54324" name="Rectangle 52"/>
          <p:cNvSpPr>
            <a:spLocks noChangeArrowheads="1"/>
          </p:cNvSpPr>
          <p:nvPr/>
        </p:nvSpPr>
        <p:spPr bwMode="auto">
          <a:xfrm>
            <a:off x="6346825" y="5943600"/>
            <a:ext cx="241617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ja-JP" sz="2000" b="1">
                <a:latin typeface="Helvetica" charset="0"/>
                <a:ea typeface="ヒラギノ角ゴ Std W8" charset="0"/>
                <a:cs typeface="ヒラギノ角ゴ Std W8" charset="0"/>
              </a:rPr>
              <a:t> P</a:t>
            </a:r>
            <a:r>
              <a:rPr lang="en-US" altLang="ja-JP" sz="2000" b="1" baseline="-25000">
                <a:latin typeface="Helvetica" charset="0"/>
                <a:ea typeface="ヒラギノ角ゴ Std W8" charset="0"/>
                <a:cs typeface="ヒラギノ角ゴ Std W8" charset="0"/>
              </a:rPr>
              <a:t>GIS</a:t>
            </a:r>
            <a:r>
              <a:rPr lang="en-US" altLang="ja-JP" sz="2000" b="1">
                <a:latin typeface="Helvetica" charset="0"/>
                <a:ea typeface="ヒラギノ角ゴ Std W8" charset="0"/>
                <a:cs typeface="ヒラギノ角ゴ Std W8" charset="0"/>
              </a:rPr>
              <a:t> = 3 x 10</a:t>
            </a:r>
            <a:r>
              <a:rPr lang="en-US" altLang="ja-JP" sz="2000" b="1" baseline="30000">
                <a:latin typeface="Helvetica" charset="0"/>
                <a:ea typeface="ヒラギノ角ゴ Std W8" charset="0"/>
                <a:cs typeface="ヒラギノ角ゴ Std W8" charset="0"/>
              </a:rPr>
              <a:t>-3</a:t>
            </a:r>
            <a:r>
              <a:rPr lang="en-US" altLang="ja-JP" sz="2000" b="1">
                <a:latin typeface="Helvetica" charset="0"/>
                <a:ea typeface="ヒラギノ角ゴ Std W8" charset="0"/>
                <a:cs typeface="ヒラギノ角ゴ Std W8" charset="0"/>
              </a:rPr>
              <a:t> Pa </a:t>
            </a:r>
            <a:endParaRPr lang="en-US" altLang="ja-JP" sz="2000" b="1">
              <a:latin typeface="Helvetica" charset="0"/>
              <a:ea typeface="HG丸ｺﾞｼｯｸM-PRO" charset="0"/>
              <a:cs typeface="HG丸ｺﾞｼｯｸM-PRO" charset="0"/>
            </a:endParaRPr>
          </a:p>
        </p:txBody>
      </p:sp>
      <p:sp>
        <p:nvSpPr>
          <p:cNvPr id="54325" name="Rectangle 53"/>
          <p:cNvSpPr>
            <a:spLocks noChangeArrowheads="1"/>
          </p:cNvSpPr>
          <p:nvPr/>
        </p:nvSpPr>
        <p:spPr bwMode="auto">
          <a:xfrm>
            <a:off x="188913" y="5429250"/>
            <a:ext cx="2185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ja-JP" sz="2000" b="1">
                <a:latin typeface="Helvetica" charset="0"/>
                <a:ea typeface="ヒラギノ角ゴ Std W8" charset="0"/>
                <a:cs typeface="ヒラギノ角ゴ Std W8" charset="0"/>
              </a:rPr>
              <a:t>P</a:t>
            </a:r>
            <a:r>
              <a:rPr lang="en-US" altLang="ja-JP" sz="2000" b="1" baseline="-25000">
                <a:latin typeface="Helvetica" charset="0"/>
                <a:ea typeface="ヒラギノ角ゴ Std W8" charset="0"/>
                <a:cs typeface="ヒラギノ角ゴ Std W8" charset="0"/>
              </a:rPr>
              <a:t>CC</a:t>
            </a:r>
            <a:r>
              <a:rPr lang="en-US" altLang="ja-JP" sz="2000" b="1">
                <a:latin typeface="Helvetica" charset="0"/>
                <a:ea typeface="ヒラギノ角ゴ Std W8" charset="0"/>
                <a:cs typeface="ヒラギノ角ゴ Std W8" charset="0"/>
              </a:rPr>
              <a:t> = 3 x 10</a:t>
            </a:r>
            <a:r>
              <a:rPr lang="en-US" altLang="ja-JP" sz="2000" b="1" baseline="30000">
                <a:latin typeface="Helvetica" charset="0"/>
                <a:ea typeface="ヒラギノ角ゴ Std W8" charset="0"/>
                <a:cs typeface="ヒラギノ角ゴ Std W8" charset="0"/>
              </a:rPr>
              <a:t>-6</a:t>
            </a:r>
            <a:r>
              <a:rPr lang="en-US" altLang="ja-JP" sz="2000" b="1">
                <a:latin typeface="Helvetica" charset="0"/>
                <a:ea typeface="ヒラギノ角ゴ Std W8" charset="0"/>
                <a:cs typeface="ヒラギノ角ゴ Std W8" charset="0"/>
              </a:rPr>
              <a:t> Pa </a:t>
            </a:r>
          </a:p>
        </p:txBody>
      </p:sp>
      <p:sp>
        <p:nvSpPr>
          <p:cNvPr id="54326" name="Rectangle 54"/>
          <p:cNvSpPr>
            <a:spLocks noChangeArrowheads="1"/>
          </p:cNvSpPr>
          <p:nvPr/>
        </p:nvSpPr>
        <p:spPr bwMode="auto">
          <a:xfrm>
            <a:off x="188913" y="6172200"/>
            <a:ext cx="2185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ja-JP" sz="2000" b="1">
                <a:latin typeface="Helvetica" charset="0"/>
                <a:ea typeface="ヒラギノ角ゴ Std W8" charset="0"/>
                <a:cs typeface="ヒラギノ角ゴ Std W8" charset="0"/>
              </a:rPr>
              <a:t>P</a:t>
            </a:r>
            <a:r>
              <a:rPr lang="en-US" altLang="ja-JP" sz="2000" b="1" baseline="-25000">
                <a:latin typeface="Helvetica" charset="0"/>
                <a:ea typeface="ヒラギノ角ゴ Std W8" charset="0"/>
                <a:cs typeface="ヒラギノ角ゴ Std W8" charset="0"/>
              </a:rPr>
              <a:t>CC</a:t>
            </a:r>
            <a:r>
              <a:rPr lang="en-US" altLang="ja-JP" sz="2000" b="1">
                <a:latin typeface="Helvetica" charset="0"/>
                <a:ea typeface="ヒラギノ角ゴ Std W8" charset="0"/>
                <a:cs typeface="ヒラギノ角ゴ Std W8" charset="0"/>
              </a:rPr>
              <a:t> &lt; 1 x 10</a:t>
            </a:r>
            <a:r>
              <a:rPr lang="en-US" altLang="ja-JP" sz="2000" b="1" baseline="30000">
                <a:latin typeface="Helvetica" charset="0"/>
                <a:ea typeface="ヒラギノ角ゴ Std W8" charset="0"/>
                <a:cs typeface="ヒラギノ角ゴ Std W8" charset="0"/>
              </a:rPr>
              <a:t>-3</a:t>
            </a:r>
            <a:r>
              <a:rPr lang="en-US" altLang="ja-JP" sz="2000" b="1">
                <a:latin typeface="Helvetica" charset="0"/>
                <a:ea typeface="ヒラギノ角ゴ Std W8" charset="0"/>
                <a:cs typeface="ヒラギノ角ゴ Std W8" charset="0"/>
              </a:rPr>
              <a:t> Pa </a:t>
            </a:r>
          </a:p>
        </p:txBody>
      </p:sp>
      <p:sp>
        <p:nvSpPr>
          <p:cNvPr id="54327" name="Rectangle 55"/>
          <p:cNvSpPr>
            <a:spLocks noChangeArrowheads="1"/>
          </p:cNvSpPr>
          <p:nvPr/>
        </p:nvSpPr>
        <p:spPr bwMode="auto">
          <a:xfrm>
            <a:off x="579438" y="5791200"/>
            <a:ext cx="1503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ja-JP" sz="1800">
                <a:solidFill>
                  <a:srgbClr val="0000CC"/>
                </a:solidFill>
                <a:latin typeface="Helvetica" charset="0"/>
                <a:ea typeface="ヒラギノ角ゴ Std W8" charset="0"/>
                <a:cs typeface="ヒラギノ角ゴ Std W8" charset="0"/>
              </a:rPr>
              <a:t>↓</a:t>
            </a:r>
            <a:r>
              <a:rPr lang="en-US" altLang="ja-JP" sz="1600">
                <a:latin typeface="Helvetica" charset="0"/>
                <a:ea typeface="ヒラギノ角ゴ Std W8" charset="0"/>
                <a:cs typeface="ヒラギノ角ゴ Std W8" charset="0"/>
              </a:rPr>
              <a:t> </a:t>
            </a:r>
            <a:r>
              <a:rPr lang="en-US" altLang="ja-JP" sz="1600" b="1">
                <a:latin typeface="Helvetica" charset="0"/>
                <a:ea typeface="HG丸ｺﾞｼｯｸM-PRO" charset="0"/>
                <a:cs typeface="HG丸ｺﾞｼｯｸM-PRO" charset="0"/>
              </a:rPr>
              <a:t>target gas</a:t>
            </a:r>
            <a:r>
              <a:rPr lang="en-US" altLang="ja-JP" sz="1800" b="1">
                <a:latin typeface="Helvetica" charset="0"/>
                <a:ea typeface="HG丸ｺﾞｼｯｸM-PRO" charset="0"/>
                <a:cs typeface="HG丸ｺﾞｼｯｸM-PRO" charset="0"/>
              </a:rPr>
              <a:t> </a:t>
            </a:r>
          </a:p>
        </p:txBody>
      </p:sp>
      <p:sp>
        <p:nvSpPr>
          <p:cNvPr id="54328" name="Rectangle 56"/>
          <p:cNvSpPr>
            <a:spLocks noChangeArrowheads="1"/>
          </p:cNvSpPr>
          <p:nvPr/>
        </p:nvSpPr>
        <p:spPr bwMode="auto">
          <a:xfrm>
            <a:off x="111125" y="5330825"/>
            <a:ext cx="2327275" cy="1298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dirty="0">
              <a:ea typeface="ヒラギノ角ゴ Pro W3"/>
            </a:endParaRPr>
          </a:p>
        </p:txBody>
      </p:sp>
      <p:sp>
        <p:nvSpPr>
          <p:cNvPr id="54329" name="Freeform 57"/>
          <p:cNvSpPr>
            <a:spLocks/>
          </p:cNvSpPr>
          <p:nvPr/>
        </p:nvSpPr>
        <p:spPr bwMode="auto">
          <a:xfrm>
            <a:off x="5999163" y="3803650"/>
            <a:ext cx="17462" cy="153988"/>
          </a:xfrm>
          <a:custGeom>
            <a:avLst/>
            <a:gdLst>
              <a:gd name="T0" fmla="*/ 23 w 23"/>
              <a:gd name="T1" fmla="*/ 0 h 159"/>
              <a:gd name="T2" fmla="*/ 0 w 23"/>
              <a:gd name="T3" fmla="*/ 0 h 159"/>
              <a:gd name="T4" fmla="*/ 0 w 23"/>
              <a:gd name="T5" fmla="*/ 90 h 159"/>
              <a:gd name="T6" fmla="*/ 12 w 23"/>
              <a:gd name="T7" fmla="*/ 159 h 159"/>
              <a:gd name="T8" fmla="*/ 23 w 23"/>
              <a:gd name="T9" fmla="*/ 90 h 159"/>
              <a:gd name="T10" fmla="*/ 23 w 23"/>
              <a:gd name="T11" fmla="*/ 0 h 159"/>
            </a:gdLst>
            <a:ahLst/>
            <a:cxnLst>
              <a:cxn ang="0">
                <a:pos x="T0" y="T1"/>
              </a:cxn>
              <a:cxn ang="0">
                <a:pos x="T2" y="T3"/>
              </a:cxn>
              <a:cxn ang="0">
                <a:pos x="T4" y="T5"/>
              </a:cxn>
              <a:cxn ang="0">
                <a:pos x="T6" y="T7"/>
              </a:cxn>
              <a:cxn ang="0">
                <a:pos x="T8" y="T9"/>
              </a:cxn>
              <a:cxn ang="0">
                <a:pos x="T10" y="T11"/>
              </a:cxn>
            </a:cxnLst>
            <a:rect l="0" t="0" r="r" b="b"/>
            <a:pathLst>
              <a:path w="23" h="159">
                <a:moveTo>
                  <a:pt x="23" y="0"/>
                </a:moveTo>
                <a:lnTo>
                  <a:pt x="0" y="0"/>
                </a:lnTo>
                <a:lnTo>
                  <a:pt x="0" y="90"/>
                </a:lnTo>
                <a:lnTo>
                  <a:pt x="12" y="159"/>
                </a:lnTo>
                <a:lnTo>
                  <a:pt x="23" y="90"/>
                </a:lnTo>
                <a:lnTo>
                  <a:pt x="2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ea typeface="ヒラギノ角ゴ Pro W3"/>
            </a:endParaRPr>
          </a:p>
        </p:txBody>
      </p:sp>
      <p:sp>
        <p:nvSpPr>
          <p:cNvPr id="54330" name="Freeform 58"/>
          <p:cNvSpPr>
            <a:spLocks/>
          </p:cNvSpPr>
          <p:nvPr/>
        </p:nvSpPr>
        <p:spPr bwMode="auto">
          <a:xfrm>
            <a:off x="5999163" y="3978275"/>
            <a:ext cx="17462" cy="155575"/>
          </a:xfrm>
          <a:custGeom>
            <a:avLst/>
            <a:gdLst>
              <a:gd name="T0" fmla="*/ 23 w 23"/>
              <a:gd name="T1" fmla="*/ 160 h 160"/>
              <a:gd name="T2" fmla="*/ 0 w 23"/>
              <a:gd name="T3" fmla="*/ 160 h 160"/>
              <a:gd name="T4" fmla="*/ 0 w 23"/>
              <a:gd name="T5" fmla="*/ 69 h 160"/>
              <a:gd name="T6" fmla="*/ 12 w 23"/>
              <a:gd name="T7" fmla="*/ 0 h 160"/>
              <a:gd name="T8" fmla="*/ 23 w 23"/>
              <a:gd name="T9" fmla="*/ 69 h 160"/>
              <a:gd name="T10" fmla="*/ 23 w 23"/>
              <a:gd name="T11" fmla="*/ 160 h 160"/>
            </a:gdLst>
            <a:ahLst/>
            <a:cxnLst>
              <a:cxn ang="0">
                <a:pos x="T0" y="T1"/>
              </a:cxn>
              <a:cxn ang="0">
                <a:pos x="T2" y="T3"/>
              </a:cxn>
              <a:cxn ang="0">
                <a:pos x="T4" y="T5"/>
              </a:cxn>
              <a:cxn ang="0">
                <a:pos x="T6" y="T7"/>
              </a:cxn>
              <a:cxn ang="0">
                <a:pos x="T8" y="T9"/>
              </a:cxn>
              <a:cxn ang="0">
                <a:pos x="T10" y="T11"/>
              </a:cxn>
            </a:cxnLst>
            <a:rect l="0" t="0" r="r" b="b"/>
            <a:pathLst>
              <a:path w="23" h="160">
                <a:moveTo>
                  <a:pt x="23" y="160"/>
                </a:moveTo>
                <a:lnTo>
                  <a:pt x="0" y="160"/>
                </a:lnTo>
                <a:lnTo>
                  <a:pt x="0" y="69"/>
                </a:lnTo>
                <a:lnTo>
                  <a:pt x="12" y="0"/>
                </a:lnTo>
                <a:lnTo>
                  <a:pt x="23" y="69"/>
                </a:lnTo>
                <a:lnTo>
                  <a:pt x="23" y="16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ea typeface="ヒラギノ角ゴ Pro W3"/>
            </a:endParaRPr>
          </a:p>
        </p:txBody>
      </p:sp>
      <p:sp>
        <p:nvSpPr>
          <p:cNvPr id="54331" name="Freeform 59"/>
          <p:cNvSpPr>
            <a:spLocks/>
          </p:cNvSpPr>
          <p:nvPr/>
        </p:nvSpPr>
        <p:spPr bwMode="auto">
          <a:xfrm>
            <a:off x="6475413" y="3771900"/>
            <a:ext cx="312737" cy="87313"/>
          </a:xfrm>
          <a:custGeom>
            <a:avLst/>
            <a:gdLst>
              <a:gd name="T0" fmla="*/ 454 w 454"/>
              <a:gd name="T1" fmla="*/ 0 h 90"/>
              <a:gd name="T2" fmla="*/ 454 w 454"/>
              <a:gd name="T3" fmla="*/ 90 h 90"/>
              <a:gd name="T4" fmla="*/ 420 w 454"/>
              <a:gd name="T5" fmla="*/ 90 h 90"/>
              <a:gd name="T6" fmla="*/ 420 w 454"/>
              <a:gd name="T7" fmla="*/ 69 h 90"/>
              <a:gd name="T8" fmla="*/ 380 w 454"/>
              <a:gd name="T9" fmla="*/ 69 h 90"/>
              <a:gd name="T10" fmla="*/ 380 w 454"/>
              <a:gd name="T11" fmla="*/ 90 h 90"/>
              <a:gd name="T12" fmla="*/ 346 w 454"/>
              <a:gd name="T13" fmla="*/ 90 h 90"/>
              <a:gd name="T14" fmla="*/ 346 w 454"/>
              <a:gd name="T15" fmla="*/ 69 h 90"/>
              <a:gd name="T16" fmla="*/ 312 w 454"/>
              <a:gd name="T17" fmla="*/ 69 h 90"/>
              <a:gd name="T18" fmla="*/ 312 w 454"/>
              <a:gd name="T19" fmla="*/ 90 h 90"/>
              <a:gd name="T20" fmla="*/ 278 w 454"/>
              <a:gd name="T21" fmla="*/ 90 h 90"/>
              <a:gd name="T22" fmla="*/ 278 w 454"/>
              <a:gd name="T23" fmla="*/ 69 h 90"/>
              <a:gd name="T24" fmla="*/ 244 w 454"/>
              <a:gd name="T25" fmla="*/ 69 h 90"/>
              <a:gd name="T26" fmla="*/ 244 w 454"/>
              <a:gd name="T27" fmla="*/ 90 h 90"/>
              <a:gd name="T28" fmla="*/ 210 w 454"/>
              <a:gd name="T29" fmla="*/ 90 h 90"/>
              <a:gd name="T30" fmla="*/ 210 w 454"/>
              <a:gd name="T31" fmla="*/ 69 h 90"/>
              <a:gd name="T32" fmla="*/ 176 w 454"/>
              <a:gd name="T33" fmla="*/ 69 h 90"/>
              <a:gd name="T34" fmla="*/ 176 w 454"/>
              <a:gd name="T35" fmla="*/ 90 h 90"/>
              <a:gd name="T36" fmla="*/ 136 w 454"/>
              <a:gd name="T37" fmla="*/ 90 h 90"/>
              <a:gd name="T38" fmla="*/ 136 w 454"/>
              <a:gd name="T39" fmla="*/ 69 h 90"/>
              <a:gd name="T40" fmla="*/ 102 w 454"/>
              <a:gd name="T41" fmla="*/ 69 h 90"/>
              <a:gd name="T42" fmla="*/ 102 w 454"/>
              <a:gd name="T43" fmla="*/ 90 h 90"/>
              <a:gd name="T44" fmla="*/ 68 w 454"/>
              <a:gd name="T45" fmla="*/ 90 h 90"/>
              <a:gd name="T46" fmla="*/ 68 w 454"/>
              <a:gd name="T47" fmla="*/ 69 h 90"/>
              <a:gd name="T48" fmla="*/ 34 w 454"/>
              <a:gd name="T49" fmla="*/ 69 h 90"/>
              <a:gd name="T50" fmla="*/ 34 w 454"/>
              <a:gd name="T51" fmla="*/ 90 h 90"/>
              <a:gd name="T52" fmla="*/ 0 w 454"/>
              <a:gd name="T53" fmla="*/ 90 h 90"/>
              <a:gd name="T54" fmla="*/ 0 w 454"/>
              <a:gd name="T55" fmla="*/ 0 h 90"/>
              <a:gd name="T56" fmla="*/ 454 w 454"/>
              <a:gd name="T57" fmla="*/ 0 h 90"/>
              <a:gd name="T58" fmla="*/ 454 w 454"/>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4" h="90">
                <a:moveTo>
                  <a:pt x="454" y="0"/>
                </a:moveTo>
                <a:lnTo>
                  <a:pt x="454" y="90"/>
                </a:lnTo>
                <a:lnTo>
                  <a:pt x="420" y="90"/>
                </a:lnTo>
                <a:lnTo>
                  <a:pt x="420" y="69"/>
                </a:lnTo>
                <a:lnTo>
                  <a:pt x="380" y="69"/>
                </a:lnTo>
                <a:lnTo>
                  <a:pt x="380" y="90"/>
                </a:lnTo>
                <a:lnTo>
                  <a:pt x="346" y="90"/>
                </a:lnTo>
                <a:lnTo>
                  <a:pt x="346" y="69"/>
                </a:lnTo>
                <a:lnTo>
                  <a:pt x="312" y="69"/>
                </a:lnTo>
                <a:lnTo>
                  <a:pt x="312" y="90"/>
                </a:lnTo>
                <a:lnTo>
                  <a:pt x="278" y="90"/>
                </a:lnTo>
                <a:lnTo>
                  <a:pt x="278" y="69"/>
                </a:lnTo>
                <a:lnTo>
                  <a:pt x="244" y="69"/>
                </a:lnTo>
                <a:lnTo>
                  <a:pt x="244" y="90"/>
                </a:lnTo>
                <a:lnTo>
                  <a:pt x="210" y="90"/>
                </a:lnTo>
                <a:lnTo>
                  <a:pt x="210" y="69"/>
                </a:lnTo>
                <a:lnTo>
                  <a:pt x="176" y="69"/>
                </a:lnTo>
                <a:lnTo>
                  <a:pt x="176" y="90"/>
                </a:lnTo>
                <a:lnTo>
                  <a:pt x="136" y="90"/>
                </a:lnTo>
                <a:lnTo>
                  <a:pt x="136" y="69"/>
                </a:lnTo>
                <a:lnTo>
                  <a:pt x="102" y="69"/>
                </a:lnTo>
                <a:lnTo>
                  <a:pt x="102" y="90"/>
                </a:lnTo>
                <a:lnTo>
                  <a:pt x="68" y="90"/>
                </a:lnTo>
                <a:lnTo>
                  <a:pt x="68" y="69"/>
                </a:lnTo>
                <a:lnTo>
                  <a:pt x="34" y="69"/>
                </a:lnTo>
                <a:lnTo>
                  <a:pt x="34" y="90"/>
                </a:lnTo>
                <a:lnTo>
                  <a:pt x="0" y="90"/>
                </a:lnTo>
                <a:lnTo>
                  <a:pt x="0" y="0"/>
                </a:lnTo>
                <a:lnTo>
                  <a:pt x="454" y="0"/>
                </a:lnTo>
                <a:lnTo>
                  <a:pt x="45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ヒラギノ角ゴ Pro W3"/>
            </a:endParaRPr>
          </a:p>
        </p:txBody>
      </p:sp>
      <p:sp>
        <p:nvSpPr>
          <p:cNvPr id="54332" name="Freeform 60"/>
          <p:cNvSpPr>
            <a:spLocks/>
          </p:cNvSpPr>
          <p:nvPr/>
        </p:nvSpPr>
        <p:spPr bwMode="auto">
          <a:xfrm>
            <a:off x="6475413" y="3771900"/>
            <a:ext cx="312737" cy="87313"/>
          </a:xfrm>
          <a:custGeom>
            <a:avLst/>
            <a:gdLst>
              <a:gd name="T0" fmla="*/ 454 w 454"/>
              <a:gd name="T1" fmla="*/ 0 h 90"/>
              <a:gd name="T2" fmla="*/ 454 w 454"/>
              <a:gd name="T3" fmla="*/ 90 h 90"/>
              <a:gd name="T4" fmla="*/ 420 w 454"/>
              <a:gd name="T5" fmla="*/ 90 h 90"/>
              <a:gd name="T6" fmla="*/ 420 w 454"/>
              <a:gd name="T7" fmla="*/ 69 h 90"/>
              <a:gd name="T8" fmla="*/ 380 w 454"/>
              <a:gd name="T9" fmla="*/ 69 h 90"/>
              <a:gd name="T10" fmla="*/ 380 w 454"/>
              <a:gd name="T11" fmla="*/ 90 h 90"/>
              <a:gd name="T12" fmla="*/ 346 w 454"/>
              <a:gd name="T13" fmla="*/ 90 h 90"/>
              <a:gd name="T14" fmla="*/ 346 w 454"/>
              <a:gd name="T15" fmla="*/ 69 h 90"/>
              <a:gd name="T16" fmla="*/ 312 w 454"/>
              <a:gd name="T17" fmla="*/ 69 h 90"/>
              <a:gd name="T18" fmla="*/ 312 w 454"/>
              <a:gd name="T19" fmla="*/ 90 h 90"/>
              <a:gd name="T20" fmla="*/ 278 w 454"/>
              <a:gd name="T21" fmla="*/ 90 h 90"/>
              <a:gd name="T22" fmla="*/ 278 w 454"/>
              <a:gd name="T23" fmla="*/ 69 h 90"/>
              <a:gd name="T24" fmla="*/ 244 w 454"/>
              <a:gd name="T25" fmla="*/ 69 h 90"/>
              <a:gd name="T26" fmla="*/ 244 w 454"/>
              <a:gd name="T27" fmla="*/ 90 h 90"/>
              <a:gd name="T28" fmla="*/ 210 w 454"/>
              <a:gd name="T29" fmla="*/ 90 h 90"/>
              <a:gd name="T30" fmla="*/ 210 w 454"/>
              <a:gd name="T31" fmla="*/ 69 h 90"/>
              <a:gd name="T32" fmla="*/ 176 w 454"/>
              <a:gd name="T33" fmla="*/ 69 h 90"/>
              <a:gd name="T34" fmla="*/ 176 w 454"/>
              <a:gd name="T35" fmla="*/ 90 h 90"/>
              <a:gd name="T36" fmla="*/ 136 w 454"/>
              <a:gd name="T37" fmla="*/ 90 h 90"/>
              <a:gd name="T38" fmla="*/ 136 w 454"/>
              <a:gd name="T39" fmla="*/ 69 h 90"/>
              <a:gd name="T40" fmla="*/ 102 w 454"/>
              <a:gd name="T41" fmla="*/ 69 h 90"/>
              <a:gd name="T42" fmla="*/ 102 w 454"/>
              <a:gd name="T43" fmla="*/ 90 h 90"/>
              <a:gd name="T44" fmla="*/ 68 w 454"/>
              <a:gd name="T45" fmla="*/ 90 h 90"/>
              <a:gd name="T46" fmla="*/ 68 w 454"/>
              <a:gd name="T47" fmla="*/ 69 h 90"/>
              <a:gd name="T48" fmla="*/ 34 w 454"/>
              <a:gd name="T49" fmla="*/ 69 h 90"/>
              <a:gd name="T50" fmla="*/ 34 w 454"/>
              <a:gd name="T51" fmla="*/ 90 h 90"/>
              <a:gd name="T52" fmla="*/ 0 w 454"/>
              <a:gd name="T53" fmla="*/ 90 h 90"/>
              <a:gd name="T54" fmla="*/ 0 w 454"/>
              <a:gd name="T55" fmla="*/ 0 h 90"/>
              <a:gd name="T56" fmla="*/ 454 w 454"/>
              <a:gd name="T5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4" h="90">
                <a:moveTo>
                  <a:pt x="454" y="0"/>
                </a:moveTo>
                <a:lnTo>
                  <a:pt x="454" y="90"/>
                </a:lnTo>
                <a:lnTo>
                  <a:pt x="420" y="90"/>
                </a:lnTo>
                <a:lnTo>
                  <a:pt x="420" y="69"/>
                </a:lnTo>
                <a:lnTo>
                  <a:pt x="380" y="69"/>
                </a:lnTo>
                <a:lnTo>
                  <a:pt x="380" y="90"/>
                </a:lnTo>
                <a:lnTo>
                  <a:pt x="346" y="90"/>
                </a:lnTo>
                <a:lnTo>
                  <a:pt x="346" y="69"/>
                </a:lnTo>
                <a:lnTo>
                  <a:pt x="312" y="69"/>
                </a:lnTo>
                <a:lnTo>
                  <a:pt x="312" y="90"/>
                </a:lnTo>
                <a:lnTo>
                  <a:pt x="278" y="90"/>
                </a:lnTo>
                <a:lnTo>
                  <a:pt x="278" y="69"/>
                </a:lnTo>
                <a:lnTo>
                  <a:pt x="244" y="69"/>
                </a:lnTo>
                <a:lnTo>
                  <a:pt x="244" y="90"/>
                </a:lnTo>
                <a:lnTo>
                  <a:pt x="210" y="90"/>
                </a:lnTo>
                <a:lnTo>
                  <a:pt x="210" y="69"/>
                </a:lnTo>
                <a:lnTo>
                  <a:pt x="176" y="69"/>
                </a:lnTo>
                <a:lnTo>
                  <a:pt x="176" y="90"/>
                </a:lnTo>
                <a:lnTo>
                  <a:pt x="136" y="90"/>
                </a:lnTo>
                <a:lnTo>
                  <a:pt x="136" y="69"/>
                </a:lnTo>
                <a:lnTo>
                  <a:pt x="102" y="69"/>
                </a:lnTo>
                <a:lnTo>
                  <a:pt x="102" y="90"/>
                </a:lnTo>
                <a:lnTo>
                  <a:pt x="68" y="90"/>
                </a:lnTo>
                <a:lnTo>
                  <a:pt x="68" y="69"/>
                </a:lnTo>
                <a:lnTo>
                  <a:pt x="34" y="69"/>
                </a:lnTo>
                <a:lnTo>
                  <a:pt x="34" y="90"/>
                </a:lnTo>
                <a:lnTo>
                  <a:pt x="0" y="90"/>
                </a:lnTo>
                <a:lnTo>
                  <a:pt x="0" y="0"/>
                </a:lnTo>
                <a:lnTo>
                  <a:pt x="454" y="0"/>
                </a:lnTo>
              </a:path>
            </a:pathLst>
          </a:custGeom>
          <a:solidFill>
            <a:schemeClr val="tx1"/>
          </a:solidFill>
          <a:ln w="9525">
            <a:solidFill>
              <a:srgbClr val="000000"/>
            </a:solidFill>
            <a:prstDash val="solid"/>
            <a:round/>
            <a:headEnd/>
            <a:tailEnd/>
          </a:ln>
        </p:spPr>
        <p:txBody>
          <a:bodyPr/>
          <a:lstStyle/>
          <a:p>
            <a:endParaRPr lang="ja-JP" altLang="en-US" dirty="0">
              <a:ea typeface="ヒラギノ角ゴ Pro W3"/>
            </a:endParaRPr>
          </a:p>
        </p:txBody>
      </p:sp>
      <p:sp>
        <p:nvSpPr>
          <p:cNvPr id="54333" name="Freeform 61"/>
          <p:cNvSpPr>
            <a:spLocks/>
          </p:cNvSpPr>
          <p:nvPr/>
        </p:nvSpPr>
        <p:spPr bwMode="auto">
          <a:xfrm>
            <a:off x="5230813" y="4076700"/>
            <a:ext cx="307975" cy="87313"/>
          </a:xfrm>
          <a:custGeom>
            <a:avLst/>
            <a:gdLst>
              <a:gd name="T0" fmla="*/ 448 w 448"/>
              <a:gd name="T1" fmla="*/ 90 h 90"/>
              <a:gd name="T2" fmla="*/ 0 w 448"/>
              <a:gd name="T3" fmla="*/ 90 h 90"/>
              <a:gd name="T4" fmla="*/ 0 w 448"/>
              <a:gd name="T5" fmla="*/ 5 h 90"/>
              <a:gd name="T6" fmla="*/ 0 w 448"/>
              <a:gd name="T7" fmla="*/ 5 h 90"/>
              <a:gd name="T8" fmla="*/ 17 w 448"/>
              <a:gd name="T9" fmla="*/ 5 h 90"/>
              <a:gd name="T10" fmla="*/ 40 w 448"/>
              <a:gd name="T11" fmla="*/ 11 h 90"/>
              <a:gd name="T12" fmla="*/ 68 w 448"/>
              <a:gd name="T13" fmla="*/ 16 h 90"/>
              <a:gd name="T14" fmla="*/ 102 w 448"/>
              <a:gd name="T15" fmla="*/ 21 h 90"/>
              <a:gd name="T16" fmla="*/ 142 w 448"/>
              <a:gd name="T17" fmla="*/ 21 h 90"/>
              <a:gd name="T18" fmla="*/ 181 w 448"/>
              <a:gd name="T19" fmla="*/ 27 h 90"/>
              <a:gd name="T20" fmla="*/ 227 w 448"/>
              <a:gd name="T21" fmla="*/ 27 h 90"/>
              <a:gd name="T22" fmla="*/ 266 w 448"/>
              <a:gd name="T23" fmla="*/ 27 h 90"/>
              <a:gd name="T24" fmla="*/ 306 w 448"/>
              <a:gd name="T25" fmla="*/ 21 h 90"/>
              <a:gd name="T26" fmla="*/ 346 w 448"/>
              <a:gd name="T27" fmla="*/ 16 h 90"/>
              <a:gd name="T28" fmla="*/ 380 w 448"/>
              <a:gd name="T29" fmla="*/ 16 h 90"/>
              <a:gd name="T30" fmla="*/ 408 w 448"/>
              <a:gd name="T31" fmla="*/ 11 h 90"/>
              <a:gd name="T32" fmla="*/ 431 w 448"/>
              <a:gd name="T33" fmla="*/ 5 h 90"/>
              <a:gd name="T34" fmla="*/ 448 w 448"/>
              <a:gd name="T35" fmla="*/ 5 h 90"/>
              <a:gd name="T36" fmla="*/ 448 w 448"/>
              <a:gd name="T37" fmla="*/ 0 h 90"/>
              <a:gd name="T38" fmla="*/ 448 w 448"/>
              <a:gd name="T39" fmla="*/ 90 h 90"/>
              <a:gd name="T40" fmla="*/ 448 w 448"/>
              <a:gd name="T4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8" h="90">
                <a:moveTo>
                  <a:pt x="448" y="90"/>
                </a:moveTo>
                <a:lnTo>
                  <a:pt x="0" y="90"/>
                </a:lnTo>
                <a:lnTo>
                  <a:pt x="0" y="5"/>
                </a:lnTo>
                <a:lnTo>
                  <a:pt x="0" y="5"/>
                </a:lnTo>
                <a:lnTo>
                  <a:pt x="17" y="5"/>
                </a:lnTo>
                <a:lnTo>
                  <a:pt x="40" y="11"/>
                </a:lnTo>
                <a:lnTo>
                  <a:pt x="68" y="16"/>
                </a:lnTo>
                <a:lnTo>
                  <a:pt x="102" y="21"/>
                </a:lnTo>
                <a:lnTo>
                  <a:pt x="142" y="21"/>
                </a:lnTo>
                <a:lnTo>
                  <a:pt x="181" y="27"/>
                </a:lnTo>
                <a:lnTo>
                  <a:pt x="227" y="27"/>
                </a:lnTo>
                <a:lnTo>
                  <a:pt x="266" y="27"/>
                </a:lnTo>
                <a:lnTo>
                  <a:pt x="306" y="21"/>
                </a:lnTo>
                <a:lnTo>
                  <a:pt x="346" y="16"/>
                </a:lnTo>
                <a:lnTo>
                  <a:pt x="380" y="16"/>
                </a:lnTo>
                <a:lnTo>
                  <a:pt x="408" y="11"/>
                </a:lnTo>
                <a:lnTo>
                  <a:pt x="431" y="5"/>
                </a:lnTo>
                <a:lnTo>
                  <a:pt x="448" y="5"/>
                </a:lnTo>
                <a:lnTo>
                  <a:pt x="448" y="0"/>
                </a:lnTo>
                <a:lnTo>
                  <a:pt x="448" y="90"/>
                </a:lnTo>
                <a:lnTo>
                  <a:pt x="448" y="9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ヒラギノ角ゴ Pro W3"/>
            </a:endParaRPr>
          </a:p>
        </p:txBody>
      </p:sp>
      <p:sp>
        <p:nvSpPr>
          <p:cNvPr id="54334" name="Freeform 62"/>
          <p:cNvSpPr>
            <a:spLocks/>
          </p:cNvSpPr>
          <p:nvPr/>
        </p:nvSpPr>
        <p:spPr bwMode="auto">
          <a:xfrm>
            <a:off x="5230813" y="4076700"/>
            <a:ext cx="307975" cy="87313"/>
          </a:xfrm>
          <a:custGeom>
            <a:avLst/>
            <a:gdLst>
              <a:gd name="T0" fmla="*/ 448 w 448"/>
              <a:gd name="T1" fmla="*/ 90 h 90"/>
              <a:gd name="T2" fmla="*/ 0 w 448"/>
              <a:gd name="T3" fmla="*/ 90 h 90"/>
              <a:gd name="T4" fmla="*/ 0 w 448"/>
              <a:gd name="T5" fmla="*/ 5 h 90"/>
              <a:gd name="T6" fmla="*/ 0 w 448"/>
              <a:gd name="T7" fmla="*/ 5 h 90"/>
              <a:gd name="T8" fmla="*/ 17 w 448"/>
              <a:gd name="T9" fmla="*/ 5 h 90"/>
              <a:gd name="T10" fmla="*/ 40 w 448"/>
              <a:gd name="T11" fmla="*/ 11 h 90"/>
              <a:gd name="T12" fmla="*/ 68 w 448"/>
              <a:gd name="T13" fmla="*/ 16 h 90"/>
              <a:gd name="T14" fmla="*/ 102 w 448"/>
              <a:gd name="T15" fmla="*/ 21 h 90"/>
              <a:gd name="T16" fmla="*/ 142 w 448"/>
              <a:gd name="T17" fmla="*/ 21 h 90"/>
              <a:gd name="T18" fmla="*/ 181 w 448"/>
              <a:gd name="T19" fmla="*/ 27 h 90"/>
              <a:gd name="T20" fmla="*/ 227 w 448"/>
              <a:gd name="T21" fmla="*/ 27 h 90"/>
              <a:gd name="T22" fmla="*/ 266 w 448"/>
              <a:gd name="T23" fmla="*/ 27 h 90"/>
              <a:gd name="T24" fmla="*/ 306 w 448"/>
              <a:gd name="T25" fmla="*/ 21 h 90"/>
              <a:gd name="T26" fmla="*/ 346 w 448"/>
              <a:gd name="T27" fmla="*/ 16 h 90"/>
              <a:gd name="T28" fmla="*/ 380 w 448"/>
              <a:gd name="T29" fmla="*/ 16 h 90"/>
              <a:gd name="T30" fmla="*/ 408 w 448"/>
              <a:gd name="T31" fmla="*/ 11 h 90"/>
              <a:gd name="T32" fmla="*/ 431 w 448"/>
              <a:gd name="T33" fmla="*/ 5 h 90"/>
              <a:gd name="T34" fmla="*/ 448 w 448"/>
              <a:gd name="T35" fmla="*/ 5 h 90"/>
              <a:gd name="T36" fmla="*/ 448 w 448"/>
              <a:gd name="T37" fmla="*/ 0 h 90"/>
              <a:gd name="T38" fmla="*/ 448 w 448"/>
              <a:gd name="T3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8" h="90">
                <a:moveTo>
                  <a:pt x="448" y="90"/>
                </a:moveTo>
                <a:lnTo>
                  <a:pt x="0" y="90"/>
                </a:lnTo>
                <a:lnTo>
                  <a:pt x="0" y="5"/>
                </a:lnTo>
                <a:lnTo>
                  <a:pt x="0" y="5"/>
                </a:lnTo>
                <a:lnTo>
                  <a:pt x="17" y="5"/>
                </a:lnTo>
                <a:lnTo>
                  <a:pt x="40" y="11"/>
                </a:lnTo>
                <a:lnTo>
                  <a:pt x="68" y="16"/>
                </a:lnTo>
                <a:lnTo>
                  <a:pt x="102" y="21"/>
                </a:lnTo>
                <a:lnTo>
                  <a:pt x="142" y="21"/>
                </a:lnTo>
                <a:lnTo>
                  <a:pt x="181" y="27"/>
                </a:lnTo>
                <a:lnTo>
                  <a:pt x="227" y="27"/>
                </a:lnTo>
                <a:lnTo>
                  <a:pt x="266" y="27"/>
                </a:lnTo>
                <a:lnTo>
                  <a:pt x="306" y="21"/>
                </a:lnTo>
                <a:lnTo>
                  <a:pt x="346" y="16"/>
                </a:lnTo>
                <a:lnTo>
                  <a:pt x="380" y="16"/>
                </a:lnTo>
                <a:lnTo>
                  <a:pt x="408" y="11"/>
                </a:lnTo>
                <a:lnTo>
                  <a:pt x="431" y="5"/>
                </a:lnTo>
                <a:lnTo>
                  <a:pt x="448" y="5"/>
                </a:lnTo>
                <a:lnTo>
                  <a:pt x="448" y="0"/>
                </a:lnTo>
                <a:lnTo>
                  <a:pt x="448" y="90"/>
                </a:lnTo>
              </a:path>
            </a:pathLst>
          </a:custGeom>
          <a:solidFill>
            <a:schemeClr val="tx1"/>
          </a:solidFill>
          <a:ln w="9525">
            <a:solidFill>
              <a:srgbClr val="000000"/>
            </a:solidFill>
            <a:prstDash val="solid"/>
            <a:round/>
            <a:headEnd/>
            <a:tailEnd/>
          </a:ln>
        </p:spPr>
        <p:txBody>
          <a:bodyPr/>
          <a:lstStyle/>
          <a:p>
            <a:endParaRPr lang="ja-JP" altLang="en-US" dirty="0">
              <a:ea typeface="ヒラギノ角ゴ Pro W3"/>
            </a:endParaRPr>
          </a:p>
        </p:txBody>
      </p:sp>
      <p:sp>
        <p:nvSpPr>
          <p:cNvPr id="54335" name="Rectangle 63"/>
          <p:cNvSpPr>
            <a:spLocks noChangeArrowheads="1"/>
          </p:cNvSpPr>
          <p:nvPr/>
        </p:nvSpPr>
        <p:spPr bwMode="auto">
          <a:xfrm>
            <a:off x="831850" y="4381500"/>
            <a:ext cx="14160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ja-JP" sz="1800" b="1">
                <a:latin typeface="Helvetica" charset="0"/>
                <a:ea typeface="HG丸ｺﾞｼｯｸM-PRO" charset="0"/>
                <a:cs typeface="HG丸ｺﾞｼｯｸM-PRO" charset="0"/>
              </a:rPr>
              <a:t>(He, Ar, Xe)</a:t>
            </a:r>
          </a:p>
        </p:txBody>
      </p:sp>
      <p:grpSp>
        <p:nvGrpSpPr>
          <p:cNvPr id="54336" name="Group 64"/>
          <p:cNvGrpSpPr>
            <a:grpSpLocks/>
          </p:cNvGrpSpPr>
          <p:nvPr/>
        </p:nvGrpSpPr>
        <p:grpSpPr bwMode="auto">
          <a:xfrm>
            <a:off x="2227263" y="1223963"/>
            <a:ext cx="6011862" cy="4151312"/>
            <a:chOff x="1397" y="627"/>
            <a:chExt cx="3787" cy="2615"/>
          </a:xfrm>
        </p:grpSpPr>
        <p:sp>
          <p:nvSpPr>
            <p:cNvPr id="54337" name="Rectangle 65"/>
            <p:cNvSpPr>
              <a:spLocks noChangeArrowheads="1"/>
            </p:cNvSpPr>
            <p:nvPr/>
          </p:nvSpPr>
          <p:spPr bwMode="auto">
            <a:xfrm>
              <a:off x="1397" y="627"/>
              <a:ext cx="6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ja-JP" sz="2000" b="1">
                  <a:solidFill>
                    <a:srgbClr val="FF0000"/>
                  </a:solidFill>
                  <a:latin typeface="Helvetica" charset="0"/>
                  <a:ea typeface="HG丸ｺﾞｼｯｸM-PRO" charset="0"/>
                  <a:cs typeface="HG丸ｺﾞｼｯｸM-PRO" charset="0"/>
                </a:rPr>
                <a:t>ECRIS </a:t>
              </a:r>
            </a:p>
          </p:txBody>
        </p:sp>
        <p:grpSp>
          <p:nvGrpSpPr>
            <p:cNvPr id="54338" name="Group 66"/>
            <p:cNvGrpSpPr>
              <a:grpSpLocks/>
            </p:cNvGrpSpPr>
            <p:nvPr/>
          </p:nvGrpSpPr>
          <p:grpSpPr bwMode="auto">
            <a:xfrm>
              <a:off x="1600" y="874"/>
              <a:ext cx="3584" cy="2368"/>
              <a:chOff x="1600" y="874"/>
              <a:chExt cx="3584" cy="2368"/>
            </a:xfrm>
          </p:grpSpPr>
          <p:sp>
            <p:nvSpPr>
              <p:cNvPr id="54339" name="AutoShape 67"/>
              <p:cNvSpPr>
                <a:spLocks noChangeArrowheads="1"/>
              </p:cNvSpPr>
              <p:nvPr/>
            </p:nvSpPr>
            <p:spPr bwMode="auto">
              <a:xfrm>
                <a:off x="1628" y="1178"/>
                <a:ext cx="126" cy="2064"/>
              </a:xfrm>
              <a:prstGeom prst="downArrow">
                <a:avLst>
                  <a:gd name="adj1" fmla="val 38889"/>
                  <a:gd name="adj2" fmla="val 206203"/>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endParaRPr lang="ja-JP" altLang="en-US" dirty="0">
                  <a:ea typeface="ヒラギノ角ゴ Pro W3"/>
                </a:endParaRPr>
              </a:p>
            </p:txBody>
          </p:sp>
          <p:sp>
            <p:nvSpPr>
              <p:cNvPr id="54340" name="Rectangle 68"/>
              <p:cNvSpPr>
                <a:spLocks noChangeArrowheads="1"/>
              </p:cNvSpPr>
              <p:nvPr/>
            </p:nvSpPr>
            <p:spPr bwMode="auto">
              <a:xfrm>
                <a:off x="2128" y="1283"/>
                <a:ext cx="3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ja-JP" sz="2000" b="1">
                    <a:latin typeface="Helvetica" charset="0"/>
                    <a:ea typeface="HG丸ｺﾞｼｯｸM-PRO" charset="0"/>
                    <a:cs typeface="HG丸ｺﾞｼｯｸM-PRO" charset="0"/>
                  </a:rPr>
                  <a:t>Xe</a:t>
                </a:r>
                <a:r>
                  <a:rPr lang="en-US" altLang="ja-JP" sz="2000" b="1" i="1" baseline="30000">
                    <a:solidFill>
                      <a:srgbClr val="0000CC"/>
                    </a:solidFill>
                    <a:latin typeface="Helvetica" charset="0"/>
                    <a:ea typeface="HG丸ｺﾞｼｯｸM-PRO" charset="0"/>
                    <a:cs typeface="HG丸ｺﾞｼｯｸM-PRO" charset="0"/>
                  </a:rPr>
                  <a:t>q</a:t>
                </a:r>
                <a:r>
                  <a:rPr lang="en-US" altLang="ja-JP" sz="2000" b="1" baseline="30000">
                    <a:latin typeface="Helvetica" charset="0"/>
                    <a:ea typeface="HG丸ｺﾞｼｯｸM-PRO" charset="0"/>
                    <a:cs typeface="HG丸ｺﾞｼｯｸM-PRO" charset="0"/>
                  </a:rPr>
                  <a:t>+</a:t>
                </a:r>
                <a:r>
                  <a:rPr lang="en-US" altLang="ja-JP" sz="2000" b="1">
                    <a:latin typeface="Helvetica" charset="0"/>
                    <a:ea typeface="HG丸ｺﾞｼｯｸM-PRO" charset="0"/>
                    <a:cs typeface="HG丸ｺﾞｼｯｸM-PRO" charset="0"/>
                  </a:rPr>
                  <a:t>, Sn</a:t>
                </a:r>
                <a:r>
                  <a:rPr lang="en-US" altLang="ja-JP" sz="2000" b="1" i="1" baseline="30000">
                    <a:solidFill>
                      <a:srgbClr val="0000CC"/>
                    </a:solidFill>
                    <a:latin typeface="Helvetica" charset="0"/>
                    <a:ea typeface="HG丸ｺﾞｼｯｸM-PRO" charset="0"/>
                    <a:cs typeface="HG丸ｺﾞｼｯｸM-PRO" charset="0"/>
                  </a:rPr>
                  <a:t>q</a:t>
                </a:r>
                <a:r>
                  <a:rPr lang="en-US" altLang="ja-JP" sz="2000" b="1" baseline="30000">
                    <a:latin typeface="Helvetica" charset="0"/>
                    <a:ea typeface="HG丸ｺﾞｼｯｸM-PRO" charset="0"/>
                    <a:cs typeface="HG丸ｺﾞｼｯｸM-PRO" charset="0"/>
                  </a:rPr>
                  <a:t>+</a:t>
                </a:r>
                <a:r>
                  <a:rPr lang="en-US" altLang="ja-JP" sz="2000" b="1">
                    <a:latin typeface="Helvetica" charset="0"/>
                    <a:ea typeface="HG丸ｺﾞｼｯｸM-PRO" charset="0"/>
                    <a:cs typeface="HG丸ｺﾞｼｯｸM-PRO" charset="0"/>
                  </a:rPr>
                  <a:t>  ( </a:t>
                </a:r>
                <a:r>
                  <a:rPr lang="en-US" altLang="ja-JP" sz="2000" b="1" i="1">
                    <a:latin typeface="Helvetica" charset="0"/>
                    <a:ea typeface="HG丸ｺﾞｼｯｸM-PRO" charset="0"/>
                    <a:cs typeface="HG丸ｺﾞｼｯｸM-PRO" charset="0"/>
                  </a:rPr>
                  <a:t>i</a:t>
                </a:r>
                <a:r>
                  <a:rPr lang="en-US" altLang="ja-JP" sz="2000" b="1">
                    <a:latin typeface="Helvetica" charset="0"/>
                    <a:ea typeface="HG丸ｺﾞｼｯｸM-PRO" charset="0"/>
                    <a:cs typeface="HG丸ｺﾞｼｯｸM-PRO" charset="0"/>
                  </a:rPr>
                  <a:t> = 0.1 - 1eμA )</a:t>
                </a:r>
              </a:p>
            </p:txBody>
          </p:sp>
          <p:sp>
            <p:nvSpPr>
              <p:cNvPr id="54341" name="Rectangle 69"/>
              <p:cNvSpPr>
                <a:spLocks noChangeArrowheads="1"/>
              </p:cNvSpPr>
              <p:nvPr/>
            </p:nvSpPr>
            <p:spPr bwMode="auto">
              <a:xfrm>
                <a:off x="1671" y="874"/>
                <a:ext cx="57" cy="236"/>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dirty="0">
                  <a:ea typeface="ヒラギノ角ゴ Pro W3"/>
                </a:endParaRPr>
              </a:p>
            </p:txBody>
          </p:sp>
          <p:grpSp>
            <p:nvGrpSpPr>
              <p:cNvPr id="54342" name="Group 70"/>
              <p:cNvGrpSpPr>
                <a:grpSpLocks/>
              </p:cNvGrpSpPr>
              <p:nvPr/>
            </p:nvGrpSpPr>
            <p:grpSpPr bwMode="auto">
              <a:xfrm rot="2724803">
                <a:off x="1576" y="1048"/>
                <a:ext cx="240" cy="192"/>
                <a:chOff x="3312" y="864"/>
                <a:chExt cx="240" cy="192"/>
              </a:xfrm>
            </p:grpSpPr>
            <p:cxnSp>
              <p:nvCxnSpPr>
                <p:cNvPr id="54343" name="AutoShape 71"/>
                <p:cNvCxnSpPr>
                  <a:cxnSpLocks noChangeShapeType="1"/>
                </p:cNvCxnSpPr>
                <p:nvPr/>
              </p:nvCxnSpPr>
              <p:spPr bwMode="auto">
                <a:xfrm flipV="1">
                  <a:off x="3312" y="864"/>
                  <a:ext cx="192" cy="144"/>
                </a:xfrm>
                <a:prstGeom prst="curvedConnector3">
                  <a:avLst>
                    <a:gd name="adj1" fmla="val 50000"/>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344" name="AutoShape 72"/>
                <p:cNvCxnSpPr>
                  <a:cxnSpLocks noChangeShapeType="1"/>
                </p:cNvCxnSpPr>
                <p:nvPr/>
              </p:nvCxnSpPr>
              <p:spPr bwMode="auto">
                <a:xfrm flipV="1">
                  <a:off x="3360" y="912"/>
                  <a:ext cx="192" cy="144"/>
                </a:xfrm>
                <a:prstGeom prst="curvedConnector3">
                  <a:avLst>
                    <a:gd name="adj1" fmla="val 50000"/>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54345" name="Line 73"/>
              <p:cNvSpPr>
                <a:spLocks noChangeShapeType="1"/>
              </p:cNvSpPr>
              <p:nvPr/>
            </p:nvSpPr>
            <p:spPr bwMode="auto">
              <a:xfrm rot="5400000">
                <a:off x="1946" y="1217"/>
                <a:ext cx="0" cy="364"/>
              </a:xfrm>
              <a:prstGeom prst="line">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dirty="0">
                  <a:ea typeface="ヒラギノ角ゴ Pro W3"/>
                </a:endParaRPr>
              </a:p>
            </p:txBody>
          </p:sp>
        </p:grpSp>
      </p:grpSp>
      <p:sp>
        <p:nvSpPr>
          <p:cNvPr id="54346" name="Rectangle 74"/>
          <p:cNvSpPr>
            <a:spLocks noChangeArrowheads="1"/>
          </p:cNvSpPr>
          <p:nvPr/>
        </p:nvSpPr>
        <p:spPr bwMode="auto">
          <a:xfrm>
            <a:off x="3263900" y="1203325"/>
            <a:ext cx="1912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ja-JP" sz="2000" b="1">
                <a:latin typeface="Helvetica" charset="0"/>
                <a:ea typeface="HG丸ｺﾞｼｯｸM-PRO" charset="0"/>
                <a:cs typeface="HG丸ｺﾞｼｯｸM-PRO" charset="0"/>
              </a:rPr>
              <a:t>( </a:t>
            </a:r>
            <a:r>
              <a:rPr lang="en-US" altLang="ja-JP" sz="2000" b="1" i="1">
                <a:latin typeface="Helvetica" charset="0"/>
                <a:ea typeface="HG丸ｺﾞｼｯｸM-PRO" charset="0"/>
                <a:cs typeface="HG丸ｺﾞｼｯｸM-PRO" charset="0"/>
              </a:rPr>
              <a:t>E</a:t>
            </a:r>
            <a:r>
              <a:rPr lang="en-US" altLang="ja-JP" sz="2000" b="1">
                <a:latin typeface="Helvetica" charset="0"/>
                <a:ea typeface="HG丸ｺﾞｼｯｸM-PRO" charset="0"/>
                <a:cs typeface="HG丸ｺﾞｼｯｸM-PRO" charset="0"/>
              </a:rPr>
              <a:t> = 20</a:t>
            </a:r>
            <a:r>
              <a:rPr lang="en-US" altLang="ja-JP" sz="2000" b="1" i="1">
                <a:solidFill>
                  <a:srgbClr val="0000FF"/>
                </a:solidFill>
                <a:latin typeface="Helvetica" charset="0"/>
                <a:ea typeface="HG丸ｺﾞｼｯｸM-PRO" charset="0"/>
                <a:cs typeface="HG丸ｺﾞｼｯｸM-PRO" charset="0"/>
              </a:rPr>
              <a:t>q</a:t>
            </a:r>
            <a:r>
              <a:rPr lang="en-US" altLang="ja-JP" sz="2000" b="1">
                <a:latin typeface="Helvetica" charset="0"/>
                <a:ea typeface="HG丸ｺﾞｼｯｸM-PRO" charset="0"/>
                <a:cs typeface="HG丸ｺﾞｼｯｸM-PRO" charset="0"/>
              </a:rPr>
              <a:t> keV )</a:t>
            </a:r>
          </a:p>
        </p:txBody>
      </p:sp>
      <p:grpSp>
        <p:nvGrpSpPr>
          <p:cNvPr id="54347" name="Group 75"/>
          <p:cNvGrpSpPr>
            <a:grpSpLocks/>
          </p:cNvGrpSpPr>
          <p:nvPr/>
        </p:nvGrpSpPr>
        <p:grpSpPr bwMode="auto">
          <a:xfrm>
            <a:off x="2422525" y="838200"/>
            <a:ext cx="6616700" cy="3544888"/>
            <a:chOff x="1526" y="528"/>
            <a:chExt cx="4168" cy="2233"/>
          </a:xfrm>
        </p:grpSpPr>
        <p:grpSp>
          <p:nvGrpSpPr>
            <p:cNvPr id="54348" name="Group 76"/>
            <p:cNvGrpSpPr>
              <a:grpSpLocks/>
            </p:cNvGrpSpPr>
            <p:nvPr/>
          </p:nvGrpSpPr>
          <p:grpSpPr bwMode="auto">
            <a:xfrm>
              <a:off x="1526" y="813"/>
              <a:ext cx="4143" cy="1948"/>
              <a:chOff x="1526" y="672"/>
              <a:chExt cx="4143" cy="1948"/>
            </a:xfrm>
          </p:grpSpPr>
          <p:grpSp>
            <p:nvGrpSpPr>
              <p:cNvPr id="54349" name="Group 77"/>
              <p:cNvGrpSpPr>
                <a:grpSpLocks/>
              </p:cNvGrpSpPr>
              <p:nvPr/>
            </p:nvGrpSpPr>
            <p:grpSpPr bwMode="auto">
              <a:xfrm>
                <a:off x="4512" y="672"/>
                <a:ext cx="1157" cy="1296"/>
                <a:chOff x="3173" y="1248"/>
                <a:chExt cx="2016" cy="2584"/>
              </a:xfrm>
            </p:grpSpPr>
            <p:graphicFrame>
              <p:nvGraphicFramePr>
                <p:cNvPr id="54350" name="Object 78"/>
                <p:cNvGraphicFramePr>
                  <a:graphicFrameLocks noChangeAspect="1"/>
                </p:cNvGraphicFramePr>
                <p:nvPr/>
              </p:nvGraphicFramePr>
              <p:xfrm>
                <a:off x="3173" y="1248"/>
                <a:ext cx="2016" cy="2526"/>
              </p:xfrm>
              <a:graphic>
                <a:graphicData uri="http://schemas.openxmlformats.org/presentationml/2006/ole">
                  <mc:AlternateContent xmlns:mc="http://schemas.openxmlformats.org/markup-compatibility/2006">
                    <mc:Choice xmlns:v="urn:schemas-microsoft-com:vml" Requires="v">
                      <p:oleObj spid="_x0000_s1076" name="ビットマップ イメージ" r:id="rId4" imgW="5514286" imgH="6533333" progId="Paint.Picture">
                        <p:embed/>
                      </p:oleObj>
                    </mc:Choice>
                    <mc:Fallback>
                      <p:oleObj name="ビットマップ イメージ" r:id="rId4" imgW="5514286" imgH="6533333"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3" y="1248"/>
                              <a:ext cx="2016" cy="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4351" name="Rectangle 79"/>
                <p:cNvSpPr>
                  <a:spLocks noChangeArrowheads="1"/>
                </p:cNvSpPr>
                <p:nvPr/>
              </p:nvSpPr>
              <p:spPr bwMode="auto">
                <a:xfrm>
                  <a:off x="3773" y="3333"/>
                  <a:ext cx="102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dirty="0">
                    <a:ea typeface="ヒラギノ角ゴ Pro W3"/>
                  </a:endParaRPr>
                </a:p>
              </p:txBody>
            </p:sp>
          </p:grpSp>
          <p:grpSp>
            <p:nvGrpSpPr>
              <p:cNvPr id="54352" name="Group 80"/>
              <p:cNvGrpSpPr>
                <a:grpSpLocks/>
              </p:cNvGrpSpPr>
              <p:nvPr/>
            </p:nvGrpSpPr>
            <p:grpSpPr bwMode="auto">
              <a:xfrm>
                <a:off x="1526" y="2095"/>
                <a:ext cx="3034" cy="525"/>
                <a:chOff x="1526" y="2095"/>
                <a:chExt cx="3034" cy="525"/>
              </a:xfrm>
            </p:grpSpPr>
            <p:grpSp>
              <p:nvGrpSpPr>
                <p:cNvPr id="54353" name="Group 81"/>
                <p:cNvGrpSpPr>
                  <a:grpSpLocks/>
                </p:cNvGrpSpPr>
                <p:nvPr/>
              </p:nvGrpSpPr>
              <p:grpSpPr bwMode="auto">
                <a:xfrm>
                  <a:off x="1526" y="2236"/>
                  <a:ext cx="3034" cy="384"/>
                  <a:chOff x="1526" y="2236"/>
                  <a:chExt cx="3034" cy="384"/>
                </a:xfrm>
              </p:grpSpPr>
              <p:grpSp>
                <p:nvGrpSpPr>
                  <p:cNvPr id="54354" name="Group 82"/>
                  <p:cNvGrpSpPr>
                    <a:grpSpLocks/>
                  </p:cNvGrpSpPr>
                  <p:nvPr/>
                </p:nvGrpSpPr>
                <p:grpSpPr bwMode="auto">
                  <a:xfrm>
                    <a:off x="1776" y="2287"/>
                    <a:ext cx="2784" cy="141"/>
                    <a:chOff x="1776" y="2287"/>
                    <a:chExt cx="2784" cy="141"/>
                  </a:xfrm>
                </p:grpSpPr>
                <p:sp>
                  <p:nvSpPr>
                    <p:cNvPr id="54355" name="Line 83"/>
                    <p:cNvSpPr>
                      <a:spLocks noChangeShapeType="1"/>
                    </p:cNvSpPr>
                    <p:nvPr/>
                  </p:nvSpPr>
                  <p:spPr bwMode="auto">
                    <a:xfrm flipV="1">
                      <a:off x="3295" y="2287"/>
                      <a:ext cx="981" cy="137"/>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dirty="0">
                        <a:ea typeface="ヒラギノ角ゴ Pro W3"/>
                      </a:endParaRPr>
                    </a:p>
                  </p:txBody>
                </p:sp>
                <p:sp>
                  <p:nvSpPr>
                    <p:cNvPr id="54356" name="Line 84"/>
                    <p:cNvSpPr>
                      <a:spLocks noChangeShapeType="1"/>
                    </p:cNvSpPr>
                    <p:nvPr/>
                  </p:nvSpPr>
                  <p:spPr bwMode="auto">
                    <a:xfrm flipV="1">
                      <a:off x="3489" y="2287"/>
                      <a:ext cx="590" cy="137"/>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dirty="0">
                        <a:ea typeface="ヒラギノ角ゴ Pro W3"/>
                      </a:endParaRPr>
                    </a:p>
                  </p:txBody>
                </p:sp>
                <p:sp>
                  <p:nvSpPr>
                    <p:cNvPr id="54357" name="Line 85"/>
                    <p:cNvSpPr>
                      <a:spLocks noChangeShapeType="1"/>
                    </p:cNvSpPr>
                    <p:nvPr/>
                  </p:nvSpPr>
                  <p:spPr bwMode="auto">
                    <a:xfrm>
                      <a:off x="4079" y="2287"/>
                      <a:ext cx="481" cy="141"/>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dirty="0">
                        <a:ea typeface="ヒラギノ角ゴ Pro W3"/>
                      </a:endParaRPr>
                    </a:p>
                  </p:txBody>
                </p:sp>
                <p:sp>
                  <p:nvSpPr>
                    <p:cNvPr id="54358" name="Line 86"/>
                    <p:cNvSpPr>
                      <a:spLocks noChangeShapeType="1"/>
                    </p:cNvSpPr>
                    <p:nvPr/>
                  </p:nvSpPr>
                  <p:spPr bwMode="auto">
                    <a:xfrm>
                      <a:off x="4276" y="2287"/>
                      <a:ext cx="284" cy="141"/>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dirty="0">
                        <a:ea typeface="ヒラギノ角ゴ Pro W3"/>
                      </a:endParaRPr>
                    </a:p>
                  </p:txBody>
                </p:sp>
                <p:sp>
                  <p:nvSpPr>
                    <p:cNvPr id="54359" name="Line 87"/>
                    <p:cNvSpPr>
                      <a:spLocks noChangeShapeType="1"/>
                    </p:cNvSpPr>
                    <p:nvPr/>
                  </p:nvSpPr>
                  <p:spPr bwMode="auto">
                    <a:xfrm flipV="1">
                      <a:off x="1776" y="2426"/>
                      <a:ext cx="1511" cy="2"/>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dirty="0">
                        <a:ea typeface="ヒラギノ角ゴ Pro W3"/>
                      </a:endParaRPr>
                    </a:p>
                  </p:txBody>
                </p:sp>
              </p:grpSp>
              <p:sp>
                <p:nvSpPr>
                  <p:cNvPr id="54360" name="AutoShape 88"/>
                  <p:cNvSpPr>
                    <a:spLocks noChangeArrowheads="1"/>
                  </p:cNvSpPr>
                  <p:nvPr/>
                </p:nvSpPr>
                <p:spPr bwMode="auto">
                  <a:xfrm>
                    <a:off x="1526" y="2236"/>
                    <a:ext cx="336" cy="384"/>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dirty="0">
                      <a:ea typeface="ヒラギノ角ゴ Pro W3"/>
                    </a:endParaRPr>
                  </a:p>
                </p:txBody>
              </p:sp>
            </p:grpSp>
            <p:sp>
              <p:nvSpPr>
                <p:cNvPr id="54361" name="Rectangle 89"/>
                <p:cNvSpPr>
                  <a:spLocks noChangeArrowheads="1"/>
                </p:cNvSpPr>
                <p:nvPr/>
              </p:nvSpPr>
              <p:spPr bwMode="auto">
                <a:xfrm>
                  <a:off x="1880" y="2095"/>
                  <a:ext cx="328"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ja-JP" sz="2000" i="1" dirty="0" err="1">
                      <a:solidFill>
                        <a:srgbClr val="FF0000"/>
                      </a:solidFill>
                      <a:latin typeface="Helvetica" charset="0"/>
                      <a:ea typeface="HG丸ｺﾞｼｯｸM-PRO" charset="0"/>
                      <a:cs typeface="HG丸ｺﾞｼｯｸM-PRO" charset="0"/>
                    </a:rPr>
                    <a:t>h</a:t>
                  </a:r>
                  <a:r>
                    <a:rPr lang="en-US" altLang="ja-JP" sz="2000" b="1" i="1" dirty="0" err="1">
                      <a:solidFill>
                        <a:srgbClr val="FF0000"/>
                      </a:solidFill>
                      <a:latin typeface="Symbol" charset="0"/>
                      <a:ea typeface="ヒラギノ角ゴ Pro W3"/>
                      <a:sym typeface="Symbol" charset="0"/>
                    </a:rPr>
                    <a:t>ν</a:t>
                  </a:r>
                  <a:r>
                    <a:rPr lang="en-US" altLang="ja-JP" sz="2000" b="1" i="1" dirty="0">
                      <a:solidFill>
                        <a:srgbClr val="FF0000"/>
                      </a:solidFill>
                      <a:latin typeface="Symbol" charset="0"/>
                      <a:ea typeface="ヒラギノ角ゴ Pro W3"/>
                      <a:sym typeface="Symbol" charset="0"/>
                    </a:rPr>
                    <a:t></a:t>
                  </a:r>
                  <a:endParaRPr lang="en-US" altLang="ja-JP" sz="2000" b="1" dirty="0">
                    <a:solidFill>
                      <a:srgbClr val="FF0000"/>
                    </a:solidFill>
                    <a:latin typeface="Helvetica" charset="0"/>
                    <a:ea typeface="ヒラギノ角ゴ Pro W3"/>
                  </a:endParaRPr>
                </a:p>
              </p:txBody>
            </p:sp>
          </p:grpSp>
        </p:grpSp>
        <p:sp>
          <p:nvSpPr>
            <p:cNvPr id="54362" name="AutoShape 90"/>
            <p:cNvSpPr>
              <a:spLocks noChangeArrowheads="1"/>
            </p:cNvSpPr>
            <p:nvPr/>
          </p:nvSpPr>
          <p:spPr bwMode="auto">
            <a:xfrm>
              <a:off x="4494" y="777"/>
              <a:ext cx="1200" cy="1104"/>
            </a:xfrm>
            <a:prstGeom prst="wedgeRectCallout">
              <a:avLst>
                <a:gd name="adj1" fmla="val -39250"/>
                <a:gd name="adj2" fmla="val 95833"/>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ja-JP" altLang="en-US" dirty="0">
                <a:latin typeface="Times New Roman" charset="0"/>
                <a:ea typeface="ヒラギノ角ゴ Pro W3"/>
              </a:endParaRPr>
            </a:p>
          </p:txBody>
        </p:sp>
        <p:sp>
          <p:nvSpPr>
            <p:cNvPr id="54363" name="Rectangle 91"/>
            <p:cNvSpPr>
              <a:spLocks noChangeArrowheads="1"/>
            </p:cNvSpPr>
            <p:nvPr/>
          </p:nvSpPr>
          <p:spPr bwMode="auto">
            <a:xfrm>
              <a:off x="4668" y="528"/>
              <a:ext cx="101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000" b="1">
                  <a:latin typeface="Helvetica" charset="0"/>
                  <a:ea typeface="HG丸ｺﾞｼｯｸM-PRO" charset="0"/>
                  <a:cs typeface="HG丸ｺﾞｼｯｸM-PRO" charset="0"/>
                </a:rPr>
                <a:t>CCD image </a:t>
              </a:r>
            </a:p>
          </p:txBody>
        </p:sp>
      </p:grpSp>
      <p:sp>
        <p:nvSpPr>
          <p:cNvPr id="54364" name="Rectangle 92"/>
          <p:cNvSpPr>
            <a:spLocks noChangeArrowheads="1"/>
          </p:cNvSpPr>
          <p:nvPr/>
        </p:nvSpPr>
        <p:spPr bwMode="auto">
          <a:xfrm>
            <a:off x="5060950" y="2971800"/>
            <a:ext cx="2305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ja-JP" sz="2000" b="1">
                <a:latin typeface="Helvetica" charset="0"/>
                <a:ea typeface="HG丸ｺﾞｼｯｸM-PRO" charset="0"/>
                <a:cs typeface="HG丸ｺﾞｼｯｸM-PRO" charset="0"/>
              </a:rPr>
              <a:t>Grazing Incident Spectrometer</a:t>
            </a:r>
          </a:p>
        </p:txBody>
      </p:sp>
      <p:sp>
        <p:nvSpPr>
          <p:cNvPr id="54365" name="Text Box 93"/>
          <p:cNvSpPr txBox="1">
            <a:spLocks noChangeArrowheads="1"/>
          </p:cNvSpPr>
          <p:nvPr/>
        </p:nvSpPr>
        <p:spPr bwMode="auto">
          <a:xfrm>
            <a:off x="2418840" y="169457"/>
            <a:ext cx="4015843" cy="584776"/>
          </a:xfrm>
          <a:prstGeom prst="rect">
            <a:avLst/>
          </a:prstGeom>
          <a:gradFill rotWithShape="0">
            <a:gsLst>
              <a:gs pos="0">
                <a:srgbClr val="0000FF"/>
              </a:gs>
              <a:gs pos="100000">
                <a:srgbClr val="0000FF">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en-US" altLang="ja-JP" sz="3200" b="1" dirty="0">
                <a:solidFill>
                  <a:srgbClr val="FFFFFF"/>
                </a:solidFill>
                <a:latin typeface="Helvetica" charset="0"/>
                <a:ea typeface="ヒラギノ角ゴ Std W8" charset="0"/>
                <a:cs typeface="ヒラギノ角ゴ Std W8" charset="0"/>
              </a:rPr>
              <a:t>Experimental </a:t>
            </a:r>
            <a:r>
              <a:rPr lang="en-US" altLang="ja-JP" sz="3200" b="1" dirty="0" smtClean="0">
                <a:solidFill>
                  <a:srgbClr val="FFFFFF"/>
                </a:solidFill>
                <a:latin typeface="Helvetica" charset="0"/>
                <a:ea typeface="ヒラギノ角ゴ Std W8" charset="0"/>
                <a:cs typeface="ヒラギノ角ゴ Std W8" charset="0"/>
              </a:rPr>
              <a:t>Setup</a:t>
            </a:r>
            <a:endParaRPr lang="en-US" altLang="ja-JP" sz="3200" b="1" dirty="0">
              <a:solidFill>
                <a:srgbClr val="FFFFFF"/>
              </a:solidFill>
              <a:latin typeface="Helvetica" charset="0"/>
              <a:ea typeface="ヒラギノ角ゴ Std W8" charset="0"/>
              <a:cs typeface="ヒラギノ角ゴ Std W8" charset="0"/>
            </a:endParaRPr>
          </a:p>
        </p:txBody>
      </p:sp>
      <p:sp>
        <p:nvSpPr>
          <p:cNvPr id="54366" name="Rectangle 94"/>
          <p:cNvSpPr>
            <a:spLocks noChangeArrowheads="1"/>
          </p:cNvSpPr>
          <p:nvPr/>
        </p:nvSpPr>
        <p:spPr bwMode="auto">
          <a:xfrm>
            <a:off x="927100" y="2555875"/>
            <a:ext cx="1155700" cy="682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36000" tIns="36000" rIns="36000" bIns="36000">
            <a:spAutoFit/>
          </a:bodyPr>
          <a:lstStyle/>
          <a:p>
            <a:pPr algn="ctr"/>
            <a:r>
              <a:rPr lang="en-US" altLang="ja-JP" sz="2000" b="1">
                <a:latin typeface="Helvetica" charset="0"/>
                <a:ea typeface="HG丸ｺﾞｼｯｸM-PRO" charset="0"/>
                <a:cs typeface="HG丸ｺﾞｼｯｸM-PRO" charset="0"/>
              </a:rPr>
              <a:t>collision</a:t>
            </a:r>
          </a:p>
          <a:p>
            <a:pPr algn="ctr"/>
            <a:r>
              <a:rPr lang="en-US" altLang="ja-JP" sz="2000" b="1">
                <a:latin typeface="Helvetica" charset="0"/>
                <a:ea typeface="HG丸ｺﾞｼｯｸM-PRO" charset="0"/>
                <a:cs typeface="HG丸ｺﾞｼｯｸM-PRO" charset="0"/>
              </a:rPr>
              <a:t>center</a:t>
            </a:r>
          </a:p>
        </p:txBody>
      </p:sp>
      <p:sp>
        <p:nvSpPr>
          <p:cNvPr id="95"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8</a:t>
            </a:fld>
            <a:endParaRPr lang="ja-JP" altLang="en-US" dirty="0"/>
          </a:p>
        </p:txBody>
      </p:sp>
    </p:spTree>
    <p:extLst>
      <p:ext uri="{BB962C8B-B14F-4D97-AF65-F5344CB8AC3E}">
        <p14:creationId xmlns:p14="http://schemas.microsoft.com/office/powerpoint/2010/main" val="2086975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219075" y="2514600"/>
            <a:ext cx="8699500"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ja-JP" sz="4800" b="1" dirty="0">
                <a:solidFill>
                  <a:srgbClr val="0000FF"/>
                </a:solidFill>
                <a:latin typeface="Helvetica" charset="0"/>
                <a:ea typeface="ヒラギノ角ゴ Pro W3"/>
              </a:rPr>
              <a:t>Experimental Results on </a:t>
            </a:r>
            <a:r>
              <a:rPr lang="en-US" altLang="ja-JP" sz="4800" b="1" dirty="0" err="1">
                <a:solidFill>
                  <a:srgbClr val="0000FF"/>
                </a:solidFill>
                <a:latin typeface="Helvetica" charset="0"/>
                <a:ea typeface="ヒラギノ角ゴ Pro W3"/>
              </a:rPr>
              <a:t>Xe</a:t>
            </a:r>
            <a:r>
              <a:rPr lang="en-US" altLang="ja-JP" sz="4800" b="1" baseline="30000" dirty="0" err="1">
                <a:solidFill>
                  <a:srgbClr val="0000FF"/>
                </a:solidFill>
                <a:latin typeface="Helvetica" charset="0"/>
                <a:ea typeface="ヒラギノ角ゴ Pro W3"/>
              </a:rPr>
              <a:t>q</a:t>
            </a:r>
            <a:r>
              <a:rPr lang="en-US" altLang="ja-JP" sz="4800" b="1" baseline="30000" dirty="0">
                <a:solidFill>
                  <a:srgbClr val="0000FF"/>
                </a:solidFill>
                <a:latin typeface="Helvetica" charset="0"/>
                <a:ea typeface="ヒラギノ角ゴ Pro W3"/>
              </a:rPr>
              <a:t>+</a:t>
            </a:r>
            <a:endParaRPr lang="en-US" altLang="ja-JP" sz="4800" b="1" dirty="0">
              <a:solidFill>
                <a:srgbClr val="0000FF"/>
              </a:solidFill>
              <a:latin typeface="Helvetica" charset="0"/>
              <a:ea typeface="ヒラギノ角ゴ Pro W3"/>
            </a:endParaRPr>
          </a:p>
          <a:p>
            <a:pPr algn="ctr"/>
            <a:r>
              <a:rPr lang="en-US" altLang="ja-JP" sz="4800" b="1" dirty="0">
                <a:solidFill>
                  <a:srgbClr val="0000FF"/>
                </a:solidFill>
                <a:latin typeface="Helvetica" charset="0"/>
                <a:ea typeface="ヒラギノ角ゴ Pro W3"/>
              </a:rPr>
              <a:t>( q = </a:t>
            </a:r>
            <a:r>
              <a:rPr lang="en-US" altLang="ja-JP" sz="4800" b="1" dirty="0" smtClean="0">
                <a:solidFill>
                  <a:srgbClr val="0000FF"/>
                </a:solidFill>
                <a:latin typeface="Helvetica" charset="0"/>
                <a:ea typeface="ヒラギノ角ゴ Pro W3"/>
              </a:rPr>
              <a:t>7 </a:t>
            </a:r>
            <a:r>
              <a:rPr lang="en-US" altLang="ja-JP" sz="4800" b="1" dirty="0">
                <a:solidFill>
                  <a:srgbClr val="0000FF"/>
                </a:solidFill>
                <a:latin typeface="Helvetica" charset="0"/>
                <a:ea typeface="ヒラギノ角ゴ Pro W3"/>
              </a:rPr>
              <a:t>- </a:t>
            </a:r>
            <a:r>
              <a:rPr lang="en-US" altLang="ja-JP" sz="4800" b="1" dirty="0" smtClean="0">
                <a:solidFill>
                  <a:srgbClr val="0000FF"/>
                </a:solidFill>
                <a:latin typeface="Helvetica" charset="0"/>
                <a:ea typeface="ヒラギノ角ゴ Pro W3"/>
              </a:rPr>
              <a:t>18 </a:t>
            </a:r>
            <a:r>
              <a:rPr lang="en-US" altLang="ja-JP" sz="4800" b="1" dirty="0">
                <a:solidFill>
                  <a:srgbClr val="0000FF"/>
                </a:solidFill>
                <a:latin typeface="Helvetica" charset="0"/>
                <a:ea typeface="ヒラギノ角ゴ Pro W3"/>
              </a:rPr>
              <a:t>)</a:t>
            </a:r>
          </a:p>
        </p:txBody>
      </p:sp>
      <p:sp>
        <p:nvSpPr>
          <p:cNvPr id="3" name="スライド番号プレースホルダ 2"/>
          <p:cNvSpPr>
            <a:spLocks noGrp="1"/>
          </p:cNvSpPr>
          <p:nvPr>
            <p:ph type="sldNum" sz="quarter" idx="12"/>
          </p:nvPr>
        </p:nvSpPr>
        <p:spPr>
          <a:xfrm>
            <a:off x="7027873" y="6497458"/>
            <a:ext cx="2133600" cy="365125"/>
          </a:xfrm>
        </p:spPr>
        <p:txBody>
          <a:bodyPr/>
          <a:lstStyle/>
          <a:p>
            <a:fld id="{EF1E52F6-3EB8-1943-8B8B-10640D72B724}" type="slidenum">
              <a:rPr lang="ja-JP" altLang="en-US" smtClean="0"/>
              <a:pPr/>
              <a:t>9</a:t>
            </a:fld>
            <a:endParaRPr lang="ja-JP" altLang="en-US" dirty="0"/>
          </a:p>
        </p:txBody>
      </p:sp>
    </p:spTree>
    <p:extLst>
      <p:ext uri="{BB962C8B-B14F-4D97-AF65-F5344CB8AC3E}">
        <p14:creationId xmlns:p14="http://schemas.microsoft.com/office/powerpoint/2010/main" val="1599572363"/>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
</p:tagLst>
</file>

<file path=ppt/tags/tag2.xml><?xml version="1.0" encoding="utf-8"?>
<p:tagLst xmlns:a="http://schemas.openxmlformats.org/drawingml/2006/main" xmlns:r="http://schemas.openxmlformats.org/officeDocument/2006/relationships" xmlns:p="http://schemas.openxmlformats.org/presentationml/2006/main">
  <p:tag name="TIMING" val="|8.5|4.3|2.4"/>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24525</TotalTime>
  <Words>1142</Words>
  <Application>Microsoft Macintosh PowerPoint</Application>
  <PresentationFormat>画面に合わせる (4:3)</PresentationFormat>
  <Paragraphs>274</Paragraphs>
  <Slides>36</Slides>
  <Notes>17</Notes>
  <HiddenSlides>0</HiddenSlides>
  <MMClips>0</MMClips>
  <ScaleCrop>false</ScaleCrop>
  <HeadingPairs>
    <vt:vector size="6" baseType="variant">
      <vt:variant>
        <vt:lpstr>テーマ</vt:lpstr>
      </vt:variant>
      <vt:variant>
        <vt:i4>2</vt:i4>
      </vt:variant>
      <vt:variant>
        <vt:lpstr>埋め込まれた OLE サーバー</vt:lpstr>
      </vt:variant>
      <vt:variant>
        <vt:i4>2</vt:i4>
      </vt:variant>
      <vt:variant>
        <vt:lpstr>スライド タイトル</vt:lpstr>
      </vt:variant>
      <vt:variant>
        <vt:i4>36</vt:i4>
      </vt:variant>
    </vt:vector>
  </HeadingPairs>
  <TitlesOfParts>
    <vt:vector size="40" baseType="lpstr">
      <vt:lpstr>Office テーマ</vt:lpstr>
      <vt:lpstr>Office テーマ</vt:lpstr>
      <vt:lpstr>ビットマップ イメージ</vt:lpstr>
      <vt:lpstr>ワークシート</vt:lpstr>
      <vt:lpstr>Charge Exchange Spectroscopy of Multiply Charged Ions of Industrial and Astrophysical Interest</vt:lpstr>
      <vt:lpstr>Activity of Atomic Physics Group in TMU</vt:lpstr>
      <vt:lpstr>Contents of this talk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Background soft X-ray by Suzaku</vt:lpstr>
      <vt:lpstr>New experimental setup (1)</vt:lpstr>
      <vt:lpstr>New experimental setup (2)</vt:lpstr>
      <vt:lpstr>Experimental spectra in collisions of O8+ ions with H2 and He</vt:lpstr>
      <vt:lpstr>O8+ - He / H2 collisions</vt:lpstr>
      <vt:lpstr>Comparison with theoretical calculations  Atomic Orbital Close Coupling calculation by L. Liu &amp; J. Wang</vt:lpstr>
      <vt:lpstr>Partial cross sections</vt:lpstr>
      <vt:lpstr>Cascade of transitions</vt:lpstr>
      <vt:lpstr>O8+ - He collisions</vt:lpstr>
      <vt:lpstr>O8+ - H2 collisions</vt:lpstr>
      <vt:lpstr>Cross Sections : O8+ - He</vt:lpstr>
      <vt:lpstr>PowerPoint プレゼンテーション</vt:lpstr>
      <vt:lpstr>PowerPoint プレゼンテーション</vt:lpstr>
      <vt:lpstr>PowerPoint プレゼンテーション</vt:lpstr>
    </vt:vector>
  </TitlesOfParts>
  <Manager/>
  <Company>Tokyo Metropolitan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subject/>
  <dc:creator>田沼 肇</dc:creator>
  <cp:keywords/>
  <dc:description/>
  <cp:lastModifiedBy>田沼 肇</cp:lastModifiedBy>
  <cp:revision>351</cp:revision>
  <dcterms:created xsi:type="dcterms:W3CDTF">2011-06-17T14:08:03Z</dcterms:created>
  <dcterms:modified xsi:type="dcterms:W3CDTF">2012-10-09T22:45:58Z</dcterms:modified>
  <cp:category/>
</cp:coreProperties>
</file>