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4.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theme/themeOverride5.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theme/themeOverride6.xml" ContentType="application/vnd.openxmlformats-officedocument.themeOverride+xml"/>
  <Override PartName="/ppt/drawings/drawing7.xml" ContentType="application/vnd.openxmlformats-officedocument.drawingml.chartshapes+xml"/>
  <Override PartName="/ppt/notesSlides/notesSlide10.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262" r:id="rId2"/>
    <p:sldId id="387" r:id="rId3"/>
    <p:sldId id="386" r:id="rId4"/>
    <p:sldId id="384" r:id="rId5"/>
    <p:sldId id="383" r:id="rId6"/>
    <p:sldId id="382" r:id="rId7"/>
    <p:sldId id="380" r:id="rId8"/>
    <p:sldId id="357" r:id="rId9"/>
    <p:sldId id="344" r:id="rId10"/>
    <p:sldId id="389" r:id="rId11"/>
    <p:sldId id="388" r:id="rId12"/>
    <p:sldId id="399" r:id="rId13"/>
    <p:sldId id="405" r:id="rId14"/>
    <p:sldId id="407" r:id="rId15"/>
    <p:sldId id="367" r:id="rId16"/>
    <p:sldId id="391" r:id="rId17"/>
    <p:sldId id="390" r:id="rId18"/>
    <p:sldId id="310" r:id="rId19"/>
    <p:sldId id="312" r:id="rId20"/>
    <p:sldId id="313" r:id="rId21"/>
    <p:sldId id="318" r:id="rId22"/>
    <p:sldId id="363" r:id="rId23"/>
    <p:sldId id="370" r:id="rId24"/>
    <p:sldId id="371" r:id="rId25"/>
    <p:sldId id="379" r:id="rId26"/>
    <p:sldId id="323" r:id="rId27"/>
    <p:sldId id="342" r:id="rId28"/>
    <p:sldId id="324" r:id="rId29"/>
    <p:sldId id="325" r:id="rId30"/>
    <p:sldId id="326" r:id="rId31"/>
    <p:sldId id="286" r:id="rId32"/>
    <p:sldId id="294" r:id="rId33"/>
    <p:sldId id="295" r:id="rId34"/>
    <p:sldId id="296" r:id="rId35"/>
    <p:sldId id="297" r:id="rId36"/>
    <p:sldId id="299" r:id="rId37"/>
    <p:sldId id="298" r:id="rId38"/>
    <p:sldId id="279" r:id="rId39"/>
    <p:sldId id="282" r:id="rId40"/>
    <p:sldId id="305" r:id="rId41"/>
    <p:sldId id="304" r:id="rId42"/>
    <p:sldId id="303" r:id="rId43"/>
    <p:sldId id="302" r:id="rId44"/>
    <p:sldId id="301" r:id="rId45"/>
    <p:sldId id="300" r:id="rId46"/>
    <p:sldId id="272" r:id="rId47"/>
    <p:sldId id="400" r:id="rId48"/>
    <p:sldId id="401" r:id="rId49"/>
    <p:sldId id="288" r:id="rId50"/>
    <p:sldId id="287" r:id="rId51"/>
    <p:sldId id="274" r:id="rId52"/>
    <p:sldId id="372" r:id="rId53"/>
    <p:sldId id="373" r:id="rId54"/>
    <p:sldId id="374" r:id="rId55"/>
    <p:sldId id="378" r:id="rId56"/>
    <p:sldId id="375" r:id="rId57"/>
    <p:sldId id="377" r:id="rId58"/>
    <p:sldId id="376" r:id="rId59"/>
    <p:sldId id="355" r:id="rId60"/>
    <p:sldId id="359" r:id="rId61"/>
    <p:sldId id="404" r:id="rId62"/>
    <p:sldId id="403" r:id="rId63"/>
    <p:sldId id="402" r:id="rId64"/>
    <p:sldId id="409" r:id="rId65"/>
    <p:sldId id="412" r:id="rId66"/>
    <p:sldId id="411" r:id="rId67"/>
    <p:sldId id="408" r:id="rId68"/>
    <p:sldId id="396" r:id="rId69"/>
    <p:sldId id="397" r:id="rId70"/>
    <p:sldId id="398" r:id="rId71"/>
    <p:sldId id="328" r:id="rId72"/>
    <p:sldId id="369" r:id="rId7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FF"/>
    <a:srgbClr val="00FF00"/>
    <a:srgbClr val="8AFF96"/>
    <a:srgbClr val="833555"/>
    <a:srgbClr val="B204FF"/>
    <a:srgbClr val="D3A80B"/>
    <a:srgbClr val="5500FF"/>
    <a:srgbClr val="E40000"/>
    <a:srgbClr val="F5FFA6"/>
    <a:srgbClr val="9DBB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1936" y="-528"/>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Workbook1" TargetMode="External"/><Relationship Id="rId3"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Workbook1" TargetMode="External"/><Relationship Id="rId3"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Workbook1" TargetMode="External"/><Relationship Id="rId3"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Workbook1" TargetMode="External"/><Relationship Id="rId3"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Workbook1" TargetMode="External"/><Relationship Id="rId3"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Workbook1" TargetMode="External"/><Relationship Id="rId3"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4551008489299"/>
          <c:y val="0.0464127961397773"/>
          <c:w val="0.843223420115573"/>
          <c:h val="0.907174407720445"/>
        </c:manualLayout>
      </c:layout>
      <c:scatterChart>
        <c:scatterStyle val="lineMarker"/>
        <c:varyColors val="0"/>
        <c:ser>
          <c:idx val="0"/>
          <c:order val="0"/>
          <c:spPr>
            <a:ln w="88900">
              <a:solidFill>
                <a:schemeClr val="tx1"/>
              </a:solidFill>
            </a:ln>
          </c:spPr>
          <c:marker>
            <c:symbol val="none"/>
          </c:marker>
          <c:xVal>
            <c:numRef>
              <c:f>Sheet1!$A$3:$A$4</c:f>
              <c:numCache>
                <c:formatCode>General</c:formatCode>
                <c:ptCount val="2"/>
                <c:pt idx="0">
                  <c:v>0.0</c:v>
                </c:pt>
                <c:pt idx="1">
                  <c:v>30.0</c:v>
                </c:pt>
              </c:numCache>
            </c:numRef>
          </c:xVal>
          <c:yVal>
            <c:numRef>
              <c:f>Sheet1!$B$3:$B$4</c:f>
              <c:numCache>
                <c:formatCode>General</c:formatCode>
                <c:ptCount val="2"/>
                <c:pt idx="0">
                  <c:v>0.0</c:v>
                </c:pt>
                <c:pt idx="1">
                  <c:v>0.0</c:v>
                </c:pt>
              </c:numCache>
            </c:numRef>
          </c:yVal>
          <c:smooth val="0"/>
        </c:ser>
        <c:ser>
          <c:idx val="3"/>
          <c:order val="1"/>
          <c:spPr>
            <a:ln w="12700" cmpd="sng">
              <a:solidFill>
                <a:srgbClr val="000000"/>
              </a:solidFill>
            </a:ln>
          </c:spPr>
          <c:marker>
            <c:symbol val="none"/>
          </c:marker>
          <c:xVal>
            <c:numRef>
              <c:f>Sheet1!$A$3:$A$4</c:f>
              <c:numCache>
                <c:formatCode>General</c:formatCode>
                <c:ptCount val="2"/>
                <c:pt idx="0">
                  <c:v>0.0</c:v>
                </c:pt>
                <c:pt idx="1">
                  <c:v>30.0</c:v>
                </c:pt>
              </c:numCache>
            </c:numRef>
          </c:xVal>
          <c:yVal>
            <c:numRef>
              <c:f>Sheet1!$E$3:$E$4</c:f>
              <c:numCache>
                <c:formatCode>General</c:formatCode>
                <c:ptCount val="2"/>
                <c:pt idx="0">
                  <c:v>6.494</c:v>
                </c:pt>
                <c:pt idx="1">
                  <c:v>6.494</c:v>
                </c:pt>
              </c:numCache>
            </c:numRef>
          </c:yVal>
          <c:smooth val="0"/>
        </c:ser>
        <c:ser>
          <c:idx val="4"/>
          <c:order val="2"/>
          <c:spPr>
            <a:ln w="12700" cmpd="sng">
              <a:solidFill>
                <a:srgbClr val="000000"/>
              </a:solidFill>
            </a:ln>
          </c:spPr>
          <c:marker>
            <c:symbol val="none"/>
          </c:marker>
          <c:xVal>
            <c:numRef>
              <c:f>Sheet1!$A$3:$A$4</c:f>
              <c:numCache>
                <c:formatCode>General</c:formatCode>
                <c:ptCount val="2"/>
                <c:pt idx="0">
                  <c:v>0.0</c:v>
                </c:pt>
                <c:pt idx="1">
                  <c:v>30.0</c:v>
                </c:pt>
              </c:numCache>
            </c:numRef>
          </c:xVal>
          <c:yVal>
            <c:numRef>
              <c:f>Sheet1!$F$3:$F$4</c:f>
              <c:numCache>
                <c:formatCode>General</c:formatCode>
                <c:ptCount val="2"/>
                <c:pt idx="0">
                  <c:v>6.566999999999997</c:v>
                </c:pt>
                <c:pt idx="1">
                  <c:v>6.566999999999997</c:v>
                </c:pt>
              </c:numCache>
            </c:numRef>
          </c:yVal>
          <c:smooth val="0"/>
        </c:ser>
        <c:ser>
          <c:idx val="5"/>
          <c:order val="3"/>
          <c:spPr>
            <a:ln w="12700" cmpd="sng">
              <a:solidFill>
                <a:srgbClr val="000000"/>
              </a:solidFill>
            </a:ln>
          </c:spPr>
          <c:marker>
            <c:symbol val="none"/>
          </c:marker>
          <c:xVal>
            <c:numRef>
              <c:f>Sheet1!$A$3:$A$4</c:f>
              <c:numCache>
                <c:formatCode>General</c:formatCode>
                <c:ptCount val="2"/>
                <c:pt idx="0">
                  <c:v>0.0</c:v>
                </c:pt>
                <c:pt idx="1">
                  <c:v>30.0</c:v>
                </c:pt>
              </c:numCache>
            </c:numRef>
          </c:xVal>
          <c:yVal>
            <c:numRef>
              <c:f>Sheet1!$G$3:$G$4</c:f>
              <c:numCache>
                <c:formatCode>General</c:formatCode>
                <c:ptCount val="2"/>
                <c:pt idx="0">
                  <c:v>6.636999999999999</c:v>
                </c:pt>
                <c:pt idx="1">
                  <c:v>6.636999999999999</c:v>
                </c:pt>
              </c:numCache>
            </c:numRef>
          </c:yVal>
          <c:smooth val="0"/>
        </c:ser>
        <c:ser>
          <c:idx val="6"/>
          <c:order val="4"/>
          <c:spPr>
            <a:ln w="12700" cmpd="sng">
              <a:solidFill>
                <a:srgbClr val="000000"/>
              </a:solidFill>
            </a:ln>
          </c:spPr>
          <c:marker>
            <c:symbol val="none"/>
          </c:marker>
          <c:xVal>
            <c:numRef>
              <c:f>Sheet1!$A$3:$A$4</c:f>
              <c:numCache>
                <c:formatCode>General</c:formatCode>
                <c:ptCount val="2"/>
                <c:pt idx="0">
                  <c:v>0.0</c:v>
                </c:pt>
                <c:pt idx="1">
                  <c:v>30.0</c:v>
                </c:pt>
              </c:numCache>
            </c:numRef>
          </c:xVal>
          <c:yVal>
            <c:numRef>
              <c:f>Sheet1!$H$3:$H$4</c:f>
              <c:numCache>
                <c:formatCode>General</c:formatCode>
                <c:ptCount val="2"/>
                <c:pt idx="0">
                  <c:v>6.703</c:v>
                </c:pt>
                <c:pt idx="1">
                  <c:v>6.703</c:v>
                </c:pt>
              </c:numCache>
            </c:numRef>
          </c:yVal>
          <c:smooth val="0"/>
        </c:ser>
        <c:ser>
          <c:idx val="7"/>
          <c:order val="5"/>
          <c:spPr>
            <a:ln w="12700" cmpd="sng">
              <a:solidFill>
                <a:srgbClr val="000000"/>
              </a:solidFill>
            </a:ln>
          </c:spPr>
          <c:marker>
            <c:symbol val="none"/>
          </c:marker>
          <c:xVal>
            <c:numRef>
              <c:f>Sheet1!$A$3:$A$4</c:f>
              <c:numCache>
                <c:formatCode>General</c:formatCode>
                <c:ptCount val="2"/>
                <c:pt idx="0">
                  <c:v>0.0</c:v>
                </c:pt>
                <c:pt idx="1">
                  <c:v>30.0</c:v>
                </c:pt>
              </c:numCache>
            </c:numRef>
          </c:xVal>
          <c:yVal>
            <c:numRef>
              <c:f>Sheet1!$I$3:$I$4</c:f>
              <c:numCache>
                <c:formatCode>General</c:formatCode>
                <c:ptCount val="2"/>
                <c:pt idx="0">
                  <c:v>6.765</c:v>
                </c:pt>
                <c:pt idx="1">
                  <c:v>6.765</c:v>
                </c:pt>
              </c:numCache>
            </c:numRef>
          </c:yVal>
          <c:smooth val="0"/>
        </c:ser>
        <c:ser>
          <c:idx val="8"/>
          <c:order val="6"/>
          <c:spPr>
            <a:ln w="12700" cmpd="sng">
              <a:solidFill>
                <a:srgbClr val="000000"/>
              </a:solidFill>
            </a:ln>
          </c:spPr>
          <c:marker>
            <c:symbol val="none"/>
          </c:marker>
          <c:xVal>
            <c:numRef>
              <c:f>Sheet1!$A$3:$A$4</c:f>
              <c:numCache>
                <c:formatCode>General</c:formatCode>
                <c:ptCount val="2"/>
                <c:pt idx="0">
                  <c:v>0.0</c:v>
                </c:pt>
                <c:pt idx="1">
                  <c:v>30.0</c:v>
                </c:pt>
              </c:numCache>
            </c:numRef>
          </c:xVal>
          <c:yVal>
            <c:numRef>
              <c:f>Sheet1!$J$3:$J$4</c:f>
              <c:numCache>
                <c:formatCode>General</c:formatCode>
                <c:ptCount val="2"/>
                <c:pt idx="0">
                  <c:v>6.822999999999975</c:v>
                </c:pt>
                <c:pt idx="1">
                  <c:v>6.822999999999975</c:v>
                </c:pt>
              </c:numCache>
            </c:numRef>
          </c:yVal>
          <c:smooth val="0"/>
        </c:ser>
        <c:ser>
          <c:idx val="9"/>
          <c:order val="7"/>
          <c:spPr>
            <a:ln w="12700" cmpd="sng">
              <a:solidFill>
                <a:srgbClr val="000000"/>
              </a:solidFill>
            </a:ln>
          </c:spPr>
          <c:marker>
            <c:symbol val="none"/>
          </c:marker>
          <c:xVal>
            <c:numRef>
              <c:f>Sheet1!$A$3:$A$4</c:f>
              <c:numCache>
                <c:formatCode>General</c:formatCode>
                <c:ptCount val="2"/>
                <c:pt idx="0">
                  <c:v>0.0</c:v>
                </c:pt>
                <c:pt idx="1">
                  <c:v>30.0</c:v>
                </c:pt>
              </c:numCache>
            </c:numRef>
          </c:xVal>
          <c:yVal>
            <c:numRef>
              <c:f>Sheet1!$K$3:$K$4</c:f>
              <c:numCache>
                <c:formatCode>General</c:formatCode>
                <c:ptCount val="2"/>
                <c:pt idx="0">
                  <c:v>6.876</c:v>
                </c:pt>
                <c:pt idx="1">
                  <c:v>6.876</c:v>
                </c:pt>
              </c:numCache>
            </c:numRef>
          </c:yVal>
          <c:smooth val="0"/>
        </c:ser>
        <c:ser>
          <c:idx val="10"/>
          <c:order val="8"/>
          <c:spPr>
            <a:ln w="12700" cmpd="sng">
              <a:solidFill>
                <a:srgbClr val="000000"/>
              </a:solidFill>
            </a:ln>
          </c:spPr>
          <c:marker>
            <c:symbol val="none"/>
          </c:marker>
          <c:xVal>
            <c:numRef>
              <c:f>Sheet1!$A$3:$A$4</c:f>
              <c:numCache>
                <c:formatCode>General</c:formatCode>
                <c:ptCount val="2"/>
                <c:pt idx="0">
                  <c:v>0.0</c:v>
                </c:pt>
                <c:pt idx="1">
                  <c:v>30.0</c:v>
                </c:pt>
              </c:numCache>
            </c:numRef>
          </c:xVal>
          <c:yVal>
            <c:numRef>
              <c:f>Sheet1!$L$3:$L$4</c:f>
              <c:numCache>
                <c:formatCode>General</c:formatCode>
                <c:ptCount val="2"/>
                <c:pt idx="0">
                  <c:v>6.923999999999999</c:v>
                </c:pt>
                <c:pt idx="1">
                  <c:v>6.923999999999999</c:v>
                </c:pt>
              </c:numCache>
            </c:numRef>
          </c:yVal>
          <c:smooth val="0"/>
        </c:ser>
        <c:ser>
          <c:idx val="11"/>
          <c:order val="9"/>
          <c:spPr>
            <a:ln w="12700" cmpd="sng">
              <a:solidFill>
                <a:srgbClr val="000000"/>
              </a:solidFill>
            </a:ln>
          </c:spPr>
          <c:marker>
            <c:symbol val="none"/>
          </c:marker>
          <c:xVal>
            <c:numRef>
              <c:f>Sheet1!$A$3:$A$4</c:f>
              <c:numCache>
                <c:formatCode>General</c:formatCode>
                <c:ptCount val="2"/>
                <c:pt idx="0">
                  <c:v>0.0</c:v>
                </c:pt>
                <c:pt idx="1">
                  <c:v>30.0</c:v>
                </c:pt>
              </c:numCache>
            </c:numRef>
          </c:xVal>
          <c:yVal>
            <c:numRef>
              <c:f>Sheet1!$M$3:$M$4</c:f>
              <c:numCache>
                <c:formatCode>General</c:formatCode>
                <c:ptCount val="2"/>
                <c:pt idx="0">
                  <c:v>6.967</c:v>
                </c:pt>
                <c:pt idx="1">
                  <c:v>6.967</c:v>
                </c:pt>
              </c:numCache>
            </c:numRef>
          </c:yVal>
          <c:smooth val="0"/>
        </c:ser>
        <c:ser>
          <c:idx val="12"/>
          <c:order val="10"/>
          <c:spPr>
            <a:ln w="12700" cmpd="sng">
              <a:solidFill>
                <a:srgbClr val="000000"/>
              </a:solidFill>
            </a:ln>
          </c:spPr>
          <c:marker>
            <c:symbol val="none"/>
          </c:marker>
          <c:xVal>
            <c:numRef>
              <c:f>Sheet1!$A$3:$A$4</c:f>
              <c:numCache>
                <c:formatCode>General</c:formatCode>
                <c:ptCount val="2"/>
                <c:pt idx="0">
                  <c:v>0.0</c:v>
                </c:pt>
                <c:pt idx="1">
                  <c:v>30.0</c:v>
                </c:pt>
              </c:numCache>
            </c:numRef>
          </c:xVal>
          <c:yVal>
            <c:numRef>
              <c:f>Sheet1!$N$3:$N$4</c:f>
              <c:numCache>
                <c:formatCode>General</c:formatCode>
                <c:ptCount val="2"/>
                <c:pt idx="0">
                  <c:v>7.004</c:v>
                </c:pt>
                <c:pt idx="1">
                  <c:v>7.004</c:v>
                </c:pt>
              </c:numCache>
            </c:numRef>
          </c:yVal>
          <c:smooth val="0"/>
        </c:ser>
        <c:ser>
          <c:idx val="13"/>
          <c:order val="11"/>
          <c:spPr>
            <a:ln w="12700" cmpd="sng">
              <a:solidFill>
                <a:srgbClr val="000000"/>
              </a:solidFill>
            </a:ln>
          </c:spPr>
          <c:marker>
            <c:symbol val="none"/>
          </c:marker>
          <c:xVal>
            <c:numRef>
              <c:f>Sheet1!$A$3:$A$4</c:f>
              <c:numCache>
                <c:formatCode>General</c:formatCode>
                <c:ptCount val="2"/>
                <c:pt idx="0">
                  <c:v>0.0</c:v>
                </c:pt>
                <c:pt idx="1">
                  <c:v>30.0</c:v>
                </c:pt>
              </c:numCache>
            </c:numRef>
          </c:xVal>
          <c:yVal>
            <c:numRef>
              <c:f>Sheet1!$O$3:$O$4</c:f>
              <c:numCache>
                <c:formatCode>General</c:formatCode>
                <c:ptCount val="2"/>
                <c:pt idx="0">
                  <c:v>7.036</c:v>
                </c:pt>
                <c:pt idx="1">
                  <c:v>7.036</c:v>
                </c:pt>
              </c:numCache>
            </c:numRef>
          </c:yVal>
          <c:smooth val="0"/>
        </c:ser>
        <c:ser>
          <c:idx val="15"/>
          <c:order val="12"/>
          <c:spPr>
            <a:ln>
              <a:solidFill>
                <a:srgbClr val="000000"/>
              </a:solidFill>
            </a:ln>
          </c:spPr>
          <c:marker>
            <c:symbol val="none"/>
          </c:marker>
          <c:xVal>
            <c:numRef>
              <c:f>Sheet1!$A$3:$A$4</c:f>
              <c:numCache>
                <c:formatCode>General</c:formatCode>
                <c:ptCount val="2"/>
                <c:pt idx="0">
                  <c:v>0.0</c:v>
                </c:pt>
                <c:pt idx="1">
                  <c:v>30.0</c:v>
                </c:pt>
              </c:numCache>
            </c:numRef>
          </c:xVal>
          <c:yVal>
            <c:numRef>
              <c:f>Sheet1!$Q$3:$Q$4</c:f>
              <c:numCache>
                <c:formatCode>General</c:formatCode>
                <c:ptCount val="2"/>
                <c:pt idx="0">
                  <c:v>9.96</c:v>
                </c:pt>
                <c:pt idx="1">
                  <c:v>9.96</c:v>
                </c:pt>
              </c:numCache>
            </c:numRef>
          </c:yVal>
          <c:smooth val="0"/>
        </c:ser>
        <c:ser>
          <c:idx val="16"/>
          <c:order val="13"/>
          <c:spPr>
            <a:ln>
              <a:solidFill>
                <a:srgbClr val="000000"/>
              </a:solidFill>
            </a:ln>
          </c:spPr>
          <c:marker>
            <c:symbol val="none"/>
          </c:marker>
          <c:xVal>
            <c:numRef>
              <c:f>Sheet1!$A$3:$A$4</c:f>
              <c:numCache>
                <c:formatCode>General</c:formatCode>
                <c:ptCount val="2"/>
                <c:pt idx="0">
                  <c:v>0.0</c:v>
                </c:pt>
                <c:pt idx="1">
                  <c:v>30.0</c:v>
                </c:pt>
              </c:numCache>
            </c:numRef>
          </c:xVal>
          <c:yVal>
            <c:numRef>
              <c:f>Sheet1!$R$3:$R$4</c:f>
              <c:numCache>
                <c:formatCode>General</c:formatCode>
                <c:ptCount val="2"/>
                <c:pt idx="0">
                  <c:v>10.28</c:v>
                </c:pt>
                <c:pt idx="1">
                  <c:v>10.28</c:v>
                </c:pt>
              </c:numCache>
            </c:numRef>
          </c:yVal>
          <c:smooth val="0"/>
        </c:ser>
        <c:dLbls>
          <c:showLegendKey val="0"/>
          <c:showVal val="0"/>
          <c:showCatName val="0"/>
          <c:showSerName val="0"/>
          <c:showPercent val="0"/>
          <c:showBubbleSize val="0"/>
        </c:dLbls>
        <c:axId val="2131369896"/>
        <c:axId val="2131365656"/>
      </c:scatterChart>
      <c:valAx>
        <c:axId val="2131369896"/>
        <c:scaling>
          <c:orientation val="minMax"/>
        </c:scaling>
        <c:delete val="0"/>
        <c:axPos val="b"/>
        <c:numFmt formatCode="General" sourceLinked="1"/>
        <c:majorTickMark val="none"/>
        <c:minorTickMark val="none"/>
        <c:tickLblPos val="none"/>
        <c:spPr>
          <a:ln>
            <a:noFill/>
          </a:ln>
        </c:spPr>
        <c:crossAx val="2131365656"/>
        <c:crosses val="autoZero"/>
        <c:crossBetween val="midCat"/>
      </c:valAx>
      <c:valAx>
        <c:axId val="2131365656"/>
        <c:scaling>
          <c:orientation val="minMax"/>
          <c:max val="14.0"/>
        </c:scaling>
        <c:delete val="0"/>
        <c:axPos val="l"/>
        <c:title>
          <c:tx>
            <c:rich>
              <a:bodyPr rot="-5400000" vert="horz"/>
              <a:lstStyle/>
              <a:p>
                <a:pPr>
                  <a:defRPr sz="3000"/>
                </a:pPr>
                <a:r>
                  <a:rPr lang="en-US" sz="3000" dirty="0" smtClean="0"/>
                  <a:t>Energy (</a:t>
                </a:r>
                <a:r>
                  <a:rPr lang="en-US" sz="3000" dirty="0" err="1" smtClean="0"/>
                  <a:t>eV</a:t>
                </a:r>
                <a:r>
                  <a:rPr lang="en-US" sz="3000" dirty="0" smtClean="0"/>
                  <a:t>)</a:t>
                </a:r>
                <a:endParaRPr lang="en-US" sz="3000" dirty="0"/>
              </a:p>
            </c:rich>
          </c:tx>
          <c:layout/>
          <c:overlay val="0"/>
        </c:title>
        <c:numFmt formatCode="General" sourceLinked="1"/>
        <c:majorTickMark val="out"/>
        <c:minorTickMark val="out"/>
        <c:tickLblPos val="nextTo"/>
        <c:spPr>
          <a:ln w="28575" cmpd="sng">
            <a:solidFill>
              <a:schemeClr val="tx1"/>
            </a:solidFill>
            <a:prstDash val="solid"/>
          </a:ln>
        </c:spPr>
        <c:txPr>
          <a:bodyPr/>
          <a:lstStyle/>
          <a:p>
            <a:pPr>
              <a:defRPr sz="3000"/>
            </a:pPr>
            <a:endParaRPr lang="en-US"/>
          </a:p>
        </c:txPr>
        <c:crossAx val="2131369896"/>
        <c:crosses val="autoZero"/>
        <c:crossBetween val="midCat"/>
      </c:valAx>
      <c:spPr>
        <a:noFill/>
        <a:ln w="25400">
          <a:noFill/>
        </a:ln>
      </c:spPr>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551008489299"/>
          <c:y val="0.0464127961397773"/>
          <c:w val="0.843223420115573"/>
          <c:h val="0.907174407720445"/>
        </c:manualLayout>
      </c:layout>
      <c:scatterChart>
        <c:scatterStyle val="lineMarker"/>
        <c:varyColors val="0"/>
        <c:ser>
          <c:idx val="0"/>
          <c:order val="0"/>
          <c:spPr>
            <a:ln w="88900">
              <a:solidFill>
                <a:schemeClr val="tx1"/>
              </a:solidFill>
            </a:ln>
          </c:spPr>
          <c:marker>
            <c:symbol val="none"/>
          </c:marker>
          <c:xVal>
            <c:numRef>
              <c:f>Sheet1!$A$3:$A$4</c:f>
              <c:numCache>
                <c:formatCode>General</c:formatCode>
                <c:ptCount val="2"/>
                <c:pt idx="0">
                  <c:v>0.0</c:v>
                </c:pt>
                <c:pt idx="1">
                  <c:v>30.0</c:v>
                </c:pt>
              </c:numCache>
            </c:numRef>
          </c:xVal>
          <c:yVal>
            <c:numRef>
              <c:f>Sheet1!$B$3:$B$4</c:f>
              <c:numCache>
                <c:formatCode>General</c:formatCode>
                <c:ptCount val="2"/>
                <c:pt idx="0">
                  <c:v>0.0</c:v>
                </c:pt>
                <c:pt idx="1">
                  <c:v>0.0</c:v>
                </c:pt>
              </c:numCache>
            </c:numRef>
          </c:yVal>
          <c:smooth val="0"/>
        </c:ser>
        <c:ser>
          <c:idx val="1"/>
          <c:order val="1"/>
          <c:spPr>
            <a:ln>
              <a:solidFill>
                <a:schemeClr val="tx1"/>
              </a:solidFill>
            </a:ln>
          </c:spPr>
          <c:marker>
            <c:symbol val="none"/>
          </c:marker>
          <c:xVal>
            <c:numRef>
              <c:f>Sheet1!$A$3:$A$4</c:f>
              <c:numCache>
                <c:formatCode>General</c:formatCode>
                <c:ptCount val="2"/>
                <c:pt idx="0">
                  <c:v>0.0</c:v>
                </c:pt>
                <c:pt idx="1">
                  <c:v>30.0</c:v>
                </c:pt>
              </c:numCache>
            </c:numRef>
          </c:xVal>
          <c:yVal>
            <c:numRef>
              <c:f>Sheet1!$C$3:$C$4</c:f>
              <c:numCache>
                <c:formatCode>General</c:formatCode>
                <c:ptCount val="2"/>
                <c:pt idx="0">
                  <c:v>1.968</c:v>
                </c:pt>
                <c:pt idx="1">
                  <c:v>1.968</c:v>
                </c:pt>
              </c:numCache>
            </c:numRef>
          </c:yVal>
          <c:smooth val="0"/>
        </c:ser>
        <c:ser>
          <c:idx val="3"/>
          <c:order val="2"/>
          <c:spPr>
            <a:ln w="12700" cmpd="sng">
              <a:solidFill>
                <a:srgbClr val="000000"/>
              </a:solidFill>
            </a:ln>
          </c:spPr>
          <c:marker>
            <c:symbol val="none"/>
          </c:marker>
          <c:xVal>
            <c:numRef>
              <c:f>Sheet1!$A$3:$A$4</c:f>
              <c:numCache>
                <c:formatCode>General</c:formatCode>
                <c:ptCount val="2"/>
                <c:pt idx="0">
                  <c:v>0.0</c:v>
                </c:pt>
                <c:pt idx="1">
                  <c:v>30.0</c:v>
                </c:pt>
              </c:numCache>
            </c:numRef>
          </c:xVal>
          <c:yVal>
            <c:numRef>
              <c:f>Sheet1!$E$3:$E$4</c:f>
              <c:numCache>
                <c:formatCode>General</c:formatCode>
                <c:ptCount val="2"/>
                <c:pt idx="0">
                  <c:v>6.494</c:v>
                </c:pt>
                <c:pt idx="1">
                  <c:v>6.494</c:v>
                </c:pt>
              </c:numCache>
            </c:numRef>
          </c:yVal>
          <c:smooth val="0"/>
        </c:ser>
        <c:ser>
          <c:idx val="4"/>
          <c:order val="3"/>
          <c:spPr>
            <a:ln w="12700" cmpd="sng">
              <a:solidFill>
                <a:srgbClr val="000000"/>
              </a:solidFill>
            </a:ln>
          </c:spPr>
          <c:marker>
            <c:symbol val="none"/>
          </c:marker>
          <c:xVal>
            <c:numRef>
              <c:f>Sheet1!$A$3:$A$4</c:f>
              <c:numCache>
                <c:formatCode>General</c:formatCode>
                <c:ptCount val="2"/>
                <c:pt idx="0">
                  <c:v>0.0</c:v>
                </c:pt>
                <c:pt idx="1">
                  <c:v>30.0</c:v>
                </c:pt>
              </c:numCache>
            </c:numRef>
          </c:xVal>
          <c:yVal>
            <c:numRef>
              <c:f>Sheet1!$F$3:$F$4</c:f>
              <c:numCache>
                <c:formatCode>General</c:formatCode>
                <c:ptCount val="2"/>
                <c:pt idx="0">
                  <c:v>6.566999999999997</c:v>
                </c:pt>
                <c:pt idx="1">
                  <c:v>6.566999999999997</c:v>
                </c:pt>
              </c:numCache>
            </c:numRef>
          </c:yVal>
          <c:smooth val="0"/>
        </c:ser>
        <c:ser>
          <c:idx val="5"/>
          <c:order val="4"/>
          <c:spPr>
            <a:ln w="12700" cmpd="sng">
              <a:solidFill>
                <a:srgbClr val="000000"/>
              </a:solidFill>
            </a:ln>
          </c:spPr>
          <c:marker>
            <c:symbol val="none"/>
          </c:marker>
          <c:xVal>
            <c:numRef>
              <c:f>Sheet1!$A$3:$A$4</c:f>
              <c:numCache>
                <c:formatCode>General</c:formatCode>
                <c:ptCount val="2"/>
                <c:pt idx="0">
                  <c:v>0.0</c:v>
                </c:pt>
                <c:pt idx="1">
                  <c:v>30.0</c:v>
                </c:pt>
              </c:numCache>
            </c:numRef>
          </c:xVal>
          <c:yVal>
            <c:numRef>
              <c:f>Sheet1!$G$3:$G$4</c:f>
              <c:numCache>
                <c:formatCode>General</c:formatCode>
                <c:ptCount val="2"/>
                <c:pt idx="0">
                  <c:v>6.636999999999999</c:v>
                </c:pt>
                <c:pt idx="1">
                  <c:v>6.636999999999999</c:v>
                </c:pt>
              </c:numCache>
            </c:numRef>
          </c:yVal>
          <c:smooth val="0"/>
        </c:ser>
        <c:ser>
          <c:idx val="6"/>
          <c:order val="5"/>
          <c:spPr>
            <a:ln w="12700" cmpd="sng">
              <a:solidFill>
                <a:srgbClr val="000000"/>
              </a:solidFill>
            </a:ln>
          </c:spPr>
          <c:marker>
            <c:symbol val="none"/>
          </c:marker>
          <c:xVal>
            <c:numRef>
              <c:f>Sheet1!$A$3:$A$4</c:f>
              <c:numCache>
                <c:formatCode>General</c:formatCode>
                <c:ptCount val="2"/>
                <c:pt idx="0">
                  <c:v>0.0</c:v>
                </c:pt>
                <c:pt idx="1">
                  <c:v>30.0</c:v>
                </c:pt>
              </c:numCache>
            </c:numRef>
          </c:xVal>
          <c:yVal>
            <c:numRef>
              <c:f>Sheet1!$H$3:$H$4</c:f>
              <c:numCache>
                <c:formatCode>General</c:formatCode>
                <c:ptCount val="2"/>
                <c:pt idx="0">
                  <c:v>6.703</c:v>
                </c:pt>
                <c:pt idx="1">
                  <c:v>6.703</c:v>
                </c:pt>
              </c:numCache>
            </c:numRef>
          </c:yVal>
          <c:smooth val="0"/>
        </c:ser>
        <c:ser>
          <c:idx val="7"/>
          <c:order val="6"/>
          <c:spPr>
            <a:ln w="12700" cmpd="sng">
              <a:solidFill>
                <a:srgbClr val="000000"/>
              </a:solidFill>
            </a:ln>
          </c:spPr>
          <c:marker>
            <c:symbol val="none"/>
          </c:marker>
          <c:xVal>
            <c:numRef>
              <c:f>Sheet1!$A$3:$A$4</c:f>
              <c:numCache>
                <c:formatCode>General</c:formatCode>
                <c:ptCount val="2"/>
                <c:pt idx="0">
                  <c:v>0.0</c:v>
                </c:pt>
                <c:pt idx="1">
                  <c:v>30.0</c:v>
                </c:pt>
              </c:numCache>
            </c:numRef>
          </c:xVal>
          <c:yVal>
            <c:numRef>
              <c:f>Sheet1!$I$3:$I$4</c:f>
              <c:numCache>
                <c:formatCode>General</c:formatCode>
                <c:ptCount val="2"/>
                <c:pt idx="0">
                  <c:v>6.765</c:v>
                </c:pt>
                <c:pt idx="1">
                  <c:v>6.765</c:v>
                </c:pt>
              </c:numCache>
            </c:numRef>
          </c:yVal>
          <c:smooth val="0"/>
        </c:ser>
        <c:ser>
          <c:idx val="8"/>
          <c:order val="7"/>
          <c:spPr>
            <a:ln w="12700" cmpd="sng">
              <a:solidFill>
                <a:srgbClr val="000000"/>
              </a:solidFill>
            </a:ln>
          </c:spPr>
          <c:marker>
            <c:symbol val="none"/>
          </c:marker>
          <c:xVal>
            <c:numRef>
              <c:f>Sheet1!$A$3:$A$4</c:f>
              <c:numCache>
                <c:formatCode>General</c:formatCode>
                <c:ptCount val="2"/>
                <c:pt idx="0">
                  <c:v>0.0</c:v>
                </c:pt>
                <c:pt idx="1">
                  <c:v>30.0</c:v>
                </c:pt>
              </c:numCache>
            </c:numRef>
          </c:xVal>
          <c:yVal>
            <c:numRef>
              <c:f>Sheet1!$J$3:$J$4</c:f>
              <c:numCache>
                <c:formatCode>General</c:formatCode>
                <c:ptCount val="2"/>
                <c:pt idx="0">
                  <c:v>6.822999999999975</c:v>
                </c:pt>
                <c:pt idx="1">
                  <c:v>6.822999999999975</c:v>
                </c:pt>
              </c:numCache>
            </c:numRef>
          </c:yVal>
          <c:smooth val="0"/>
        </c:ser>
        <c:ser>
          <c:idx val="9"/>
          <c:order val="8"/>
          <c:spPr>
            <a:ln w="12700" cmpd="sng">
              <a:solidFill>
                <a:srgbClr val="000000"/>
              </a:solidFill>
            </a:ln>
          </c:spPr>
          <c:marker>
            <c:symbol val="none"/>
          </c:marker>
          <c:xVal>
            <c:numRef>
              <c:f>Sheet1!$A$3:$A$4</c:f>
              <c:numCache>
                <c:formatCode>General</c:formatCode>
                <c:ptCount val="2"/>
                <c:pt idx="0">
                  <c:v>0.0</c:v>
                </c:pt>
                <c:pt idx="1">
                  <c:v>30.0</c:v>
                </c:pt>
              </c:numCache>
            </c:numRef>
          </c:xVal>
          <c:yVal>
            <c:numRef>
              <c:f>Sheet1!$K$3:$K$4</c:f>
              <c:numCache>
                <c:formatCode>General</c:formatCode>
                <c:ptCount val="2"/>
                <c:pt idx="0">
                  <c:v>6.876</c:v>
                </c:pt>
                <c:pt idx="1">
                  <c:v>6.876</c:v>
                </c:pt>
              </c:numCache>
            </c:numRef>
          </c:yVal>
          <c:smooth val="0"/>
        </c:ser>
        <c:ser>
          <c:idx val="10"/>
          <c:order val="9"/>
          <c:spPr>
            <a:ln w="12700" cmpd="sng">
              <a:solidFill>
                <a:srgbClr val="000000"/>
              </a:solidFill>
            </a:ln>
          </c:spPr>
          <c:marker>
            <c:symbol val="none"/>
          </c:marker>
          <c:xVal>
            <c:numRef>
              <c:f>Sheet1!$A$3:$A$4</c:f>
              <c:numCache>
                <c:formatCode>General</c:formatCode>
                <c:ptCount val="2"/>
                <c:pt idx="0">
                  <c:v>0.0</c:v>
                </c:pt>
                <c:pt idx="1">
                  <c:v>30.0</c:v>
                </c:pt>
              </c:numCache>
            </c:numRef>
          </c:xVal>
          <c:yVal>
            <c:numRef>
              <c:f>Sheet1!$L$3:$L$4</c:f>
              <c:numCache>
                <c:formatCode>General</c:formatCode>
                <c:ptCount val="2"/>
                <c:pt idx="0">
                  <c:v>6.923999999999999</c:v>
                </c:pt>
                <c:pt idx="1">
                  <c:v>6.923999999999999</c:v>
                </c:pt>
              </c:numCache>
            </c:numRef>
          </c:yVal>
          <c:smooth val="0"/>
        </c:ser>
        <c:ser>
          <c:idx val="11"/>
          <c:order val="10"/>
          <c:spPr>
            <a:ln w="12700" cmpd="sng">
              <a:solidFill>
                <a:srgbClr val="000000"/>
              </a:solidFill>
            </a:ln>
          </c:spPr>
          <c:marker>
            <c:symbol val="none"/>
          </c:marker>
          <c:xVal>
            <c:numRef>
              <c:f>Sheet1!$A$3:$A$4</c:f>
              <c:numCache>
                <c:formatCode>General</c:formatCode>
                <c:ptCount val="2"/>
                <c:pt idx="0">
                  <c:v>0.0</c:v>
                </c:pt>
                <c:pt idx="1">
                  <c:v>30.0</c:v>
                </c:pt>
              </c:numCache>
            </c:numRef>
          </c:xVal>
          <c:yVal>
            <c:numRef>
              <c:f>Sheet1!$M$3:$M$4</c:f>
              <c:numCache>
                <c:formatCode>General</c:formatCode>
                <c:ptCount val="2"/>
                <c:pt idx="0">
                  <c:v>6.967</c:v>
                </c:pt>
                <c:pt idx="1">
                  <c:v>6.967</c:v>
                </c:pt>
              </c:numCache>
            </c:numRef>
          </c:yVal>
          <c:smooth val="0"/>
        </c:ser>
        <c:ser>
          <c:idx val="12"/>
          <c:order val="11"/>
          <c:spPr>
            <a:ln w="12700" cmpd="sng">
              <a:solidFill>
                <a:srgbClr val="000000"/>
              </a:solidFill>
            </a:ln>
          </c:spPr>
          <c:marker>
            <c:symbol val="none"/>
          </c:marker>
          <c:xVal>
            <c:numRef>
              <c:f>Sheet1!$A$3:$A$4</c:f>
              <c:numCache>
                <c:formatCode>General</c:formatCode>
                <c:ptCount val="2"/>
                <c:pt idx="0">
                  <c:v>0.0</c:v>
                </c:pt>
                <c:pt idx="1">
                  <c:v>30.0</c:v>
                </c:pt>
              </c:numCache>
            </c:numRef>
          </c:xVal>
          <c:yVal>
            <c:numRef>
              <c:f>Sheet1!$N$3:$N$4</c:f>
              <c:numCache>
                <c:formatCode>General</c:formatCode>
                <c:ptCount val="2"/>
                <c:pt idx="0">
                  <c:v>7.004</c:v>
                </c:pt>
                <c:pt idx="1">
                  <c:v>7.004</c:v>
                </c:pt>
              </c:numCache>
            </c:numRef>
          </c:yVal>
          <c:smooth val="0"/>
        </c:ser>
        <c:ser>
          <c:idx val="13"/>
          <c:order val="12"/>
          <c:spPr>
            <a:ln w="12700" cmpd="sng">
              <a:solidFill>
                <a:srgbClr val="000000"/>
              </a:solidFill>
            </a:ln>
          </c:spPr>
          <c:marker>
            <c:symbol val="none"/>
          </c:marker>
          <c:xVal>
            <c:numRef>
              <c:f>Sheet1!$A$3:$A$4</c:f>
              <c:numCache>
                <c:formatCode>General</c:formatCode>
                <c:ptCount val="2"/>
                <c:pt idx="0">
                  <c:v>0.0</c:v>
                </c:pt>
                <c:pt idx="1">
                  <c:v>30.0</c:v>
                </c:pt>
              </c:numCache>
            </c:numRef>
          </c:xVal>
          <c:yVal>
            <c:numRef>
              <c:f>Sheet1!$O$3:$O$4</c:f>
              <c:numCache>
                <c:formatCode>General</c:formatCode>
                <c:ptCount val="2"/>
                <c:pt idx="0">
                  <c:v>7.036</c:v>
                </c:pt>
                <c:pt idx="1">
                  <c:v>7.036</c:v>
                </c:pt>
              </c:numCache>
            </c:numRef>
          </c:yVal>
          <c:smooth val="0"/>
        </c:ser>
        <c:ser>
          <c:idx val="15"/>
          <c:order val="13"/>
          <c:spPr>
            <a:ln>
              <a:solidFill>
                <a:srgbClr val="000000"/>
              </a:solidFill>
            </a:ln>
          </c:spPr>
          <c:marker>
            <c:symbol val="none"/>
          </c:marker>
          <c:xVal>
            <c:numRef>
              <c:f>Sheet1!$A$3:$A$4</c:f>
              <c:numCache>
                <c:formatCode>General</c:formatCode>
                <c:ptCount val="2"/>
                <c:pt idx="0">
                  <c:v>0.0</c:v>
                </c:pt>
                <c:pt idx="1">
                  <c:v>30.0</c:v>
                </c:pt>
              </c:numCache>
            </c:numRef>
          </c:xVal>
          <c:yVal>
            <c:numRef>
              <c:f>Sheet1!$Q$3:$Q$4</c:f>
              <c:numCache>
                <c:formatCode>General</c:formatCode>
                <c:ptCount val="2"/>
                <c:pt idx="0">
                  <c:v>9.96</c:v>
                </c:pt>
                <c:pt idx="1">
                  <c:v>9.96</c:v>
                </c:pt>
              </c:numCache>
            </c:numRef>
          </c:yVal>
          <c:smooth val="0"/>
        </c:ser>
        <c:ser>
          <c:idx val="16"/>
          <c:order val="14"/>
          <c:spPr>
            <a:ln>
              <a:solidFill>
                <a:srgbClr val="000000"/>
              </a:solidFill>
            </a:ln>
          </c:spPr>
          <c:marker>
            <c:symbol val="none"/>
          </c:marker>
          <c:xVal>
            <c:numRef>
              <c:f>Sheet1!$A$3:$A$4</c:f>
              <c:numCache>
                <c:formatCode>General</c:formatCode>
                <c:ptCount val="2"/>
                <c:pt idx="0">
                  <c:v>0.0</c:v>
                </c:pt>
                <c:pt idx="1">
                  <c:v>30.0</c:v>
                </c:pt>
              </c:numCache>
            </c:numRef>
          </c:xVal>
          <c:yVal>
            <c:numRef>
              <c:f>Sheet1!$R$3:$R$4</c:f>
              <c:numCache>
                <c:formatCode>General</c:formatCode>
                <c:ptCount val="2"/>
                <c:pt idx="0">
                  <c:v>10.28</c:v>
                </c:pt>
                <c:pt idx="1">
                  <c:v>10.28</c:v>
                </c:pt>
              </c:numCache>
            </c:numRef>
          </c:yVal>
          <c:smooth val="0"/>
        </c:ser>
        <c:dLbls>
          <c:showLegendKey val="0"/>
          <c:showVal val="0"/>
          <c:showCatName val="0"/>
          <c:showSerName val="0"/>
          <c:showPercent val="0"/>
          <c:showBubbleSize val="0"/>
        </c:dLbls>
        <c:axId val="-2145500760"/>
        <c:axId val="-2145497640"/>
      </c:scatterChart>
      <c:valAx>
        <c:axId val="-2145500760"/>
        <c:scaling>
          <c:orientation val="minMax"/>
        </c:scaling>
        <c:delete val="0"/>
        <c:axPos val="b"/>
        <c:numFmt formatCode="General" sourceLinked="1"/>
        <c:majorTickMark val="none"/>
        <c:minorTickMark val="none"/>
        <c:tickLblPos val="none"/>
        <c:spPr>
          <a:ln>
            <a:noFill/>
          </a:ln>
        </c:spPr>
        <c:crossAx val="-2145497640"/>
        <c:crosses val="autoZero"/>
        <c:crossBetween val="midCat"/>
      </c:valAx>
      <c:valAx>
        <c:axId val="-2145497640"/>
        <c:scaling>
          <c:orientation val="minMax"/>
          <c:max val="14.0"/>
        </c:scaling>
        <c:delete val="0"/>
        <c:axPos val="l"/>
        <c:title>
          <c:tx>
            <c:rich>
              <a:bodyPr rot="-5400000" vert="horz"/>
              <a:lstStyle/>
              <a:p>
                <a:pPr>
                  <a:defRPr sz="3000"/>
                </a:pPr>
                <a:r>
                  <a:rPr lang="en-US" sz="3000" dirty="0" smtClean="0"/>
                  <a:t>Energy (</a:t>
                </a:r>
                <a:r>
                  <a:rPr lang="en-US" sz="3000" dirty="0" err="1" smtClean="0"/>
                  <a:t>eV</a:t>
                </a:r>
                <a:r>
                  <a:rPr lang="en-US" sz="3000" dirty="0" smtClean="0"/>
                  <a:t>)</a:t>
                </a:r>
                <a:endParaRPr lang="en-US" sz="3000" dirty="0"/>
              </a:p>
            </c:rich>
          </c:tx>
          <c:layout/>
          <c:overlay val="0"/>
        </c:title>
        <c:numFmt formatCode="General" sourceLinked="1"/>
        <c:majorTickMark val="out"/>
        <c:minorTickMark val="out"/>
        <c:tickLblPos val="nextTo"/>
        <c:spPr>
          <a:ln w="28575" cmpd="sng">
            <a:solidFill>
              <a:schemeClr val="tx1"/>
            </a:solidFill>
            <a:prstDash val="solid"/>
          </a:ln>
        </c:spPr>
        <c:txPr>
          <a:bodyPr/>
          <a:lstStyle/>
          <a:p>
            <a:pPr>
              <a:defRPr sz="3000"/>
            </a:pPr>
            <a:endParaRPr lang="en-US"/>
          </a:p>
        </c:txPr>
        <c:crossAx val="-2145500760"/>
        <c:crosses val="autoZero"/>
        <c:crossBetween val="midCat"/>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551008489299"/>
          <c:y val="0.0464127961397773"/>
          <c:w val="0.843223420115573"/>
          <c:h val="0.907174407720445"/>
        </c:manualLayout>
      </c:layout>
      <c:scatterChart>
        <c:scatterStyle val="lineMarker"/>
        <c:varyColors val="0"/>
        <c:ser>
          <c:idx val="0"/>
          <c:order val="0"/>
          <c:spPr>
            <a:ln w="88900">
              <a:solidFill>
                <a:schemeClr val="tx1"/>
              </a:solidFill>
            </a:ln>
          </c:spPr>
          <c:marker>
            <c:symbol val="none"/>
          </c:marker>
          <c:xVal>
            <c:numRef>
              <c:f>Sheet1!$A$3:$A$4</c:f>
              <c:numCache>
                <c:formatCode>General</c:formatCode>
                <c:ptCount val="2"/>
                <c:pt idx="0">
                  <c:v>0.0</c:v>
                </c:pt>
                <c:pt idx="1">
                  <c:v>30.0</c:v>
                </c:pt>
              </c:numCache>
            </c:numRef>
          </c:xVal>
          <c:yVal>
            <c:numRef>
              <c:f>Sheet1!$B$3:$B$4</c:f>
              <c:numCache>
                <c:formatCode>General</c:formatCode>
                <c:ptCount val="2"/>
                <c:pt idx="0">
                  <c:v>0.0</c:v>
                </c:pt>
                <c:pt idx="1">
                  <c:v>0.0</c:v>
                </c:pt>
              </c:numCache>
            </c:numRef>
          </c:yVal>
          <c:smooth val="0"/>
        </c:ser>
        <c:ser>
          <c:idx val="1"/>
          <c:order val="1"/>
          <c:spPr>
            <a:ln>
              <a:solidFill>
                <a:schemeClr val="tx1"/>
              </a:solidFill>
            </a:ln>
          </c:spPr>
          <c:marker>
            <c:symbol val="none"/>
          </c:marker>
          <c:xVal>
            <c:numRef>
              <c:f>Sheet1!$A$3:$A$4</c:f>
              <c:numCache>
                <c:formatCode>General</c:formatCode>
                <c:ptCount val="2"/>
                <c:pt idx="0">
                  <c:v>0.0</c:v>
                </c:pt>
                <c:pt idx="1">
                  <c:v>30.0</c:v>
                </c:pt>
              </c:numCache>
            </c:numRef>
          </c:xVal>
          <c:yVal>
            <c:numRef>
              <c:f>Sheet1!$C$3:$C$4</c:f>
              <c:numCache>
                <c:formatCode>General</c:formatCode>
                <c:ptCount val="2"/>
                <c:pt idx="0">
                  <c:v>1.968</c:v>
                </c:pt>
                <c:pt idx="1">
                  <c:v>1.968</c:v>
                </c:pt>
              </c:numCache>
            </c:numRef>
          </c:yVal>
          <c:smooth val="0"/>
        </c:ser>
        <c:ser>
          <c:idx val="3"/>
          <c:order val="2"/>
          <c:spPr>
            <a:ln w="12700" cmpd="sng">
              <a:solidFill>
                <a:srgbClr val="000000"/>
              </a:solidFill>
            </a:ln>
          </c:spPr>
          <c:marker>
            <c:symbol val="none"/>
          </c:marker>
          <c:xVal>
            <c:numRef>
              <c:f>Sheet1!$A$3:$A$4</c:f>
              <c:numCache>
                <c:formatCode>General</c:formatCode>
                <c:ptCount val="2"/>
                <c:pt idx="0">
                  <c:v>0.0</c:v>
                </c:pt>
                <c:pt idx="1">
                  <c:v>30.0</c:v>
                </c:pt>
              </c:numCache>
            </c:numRef>
          </c:xVal>
          <c:yVal>
            <c:numRef>
              <c:f>Sheet1!$E$3:$E$4</c:f>
              <c:numCache>
                <c:formatCode>General</c:formatCode>
                <c:ptCount val="2"/>
                <c:pt idx="0">
                  <c:v>6.494</c:v>
                </c:pt>
                <c:pt idx="1">
                  <c:v>6.494</c:v>
                </c:pt>
              </c:numCache>
            </c:numRef>
          </c:yVal>
          <c:smooth val="0"/>
        </c:ser>
        <c:ser>
          <c:idx val="4"/>
          <c:order val="3"/>
          <c:spPr>
            <a:ln w="12700" cmpd="sng">
              <a:solidFill>
                <a:srgbClr val="000000"/>
              </a:solidFill>
            </a:ln>
          </c:spPr>
          <c:marker>
            <c:symbol val="none"/>
          </c:marker>
          <c:xVal>
            <c:numRef>
              <c:f>Sheet1!$A$3:$A$4</c:f>
              <c:numCache>
                <c:formatCode>General</c:formatCode>
                <c:ptCount val="2"/>
                <c:pt idx="0">
                  <c:v>0.0</c:v>
                </c:pt>
                <c:pt idx="1">
                  <c:v>30.0</c:v>
                </c:pt>
              </c:numCache>
            </c:numRef>
          </c:xVal>
          <c:yVal>
            <c:numRef>
              <c:f>Sheet1!$F$3:$F$4</c:f>
              <c:numCache>
                <c:formatCode>General</c:formatCode>
                <c:ptCount val="2"/>
                <c:pt idx="0">
                  <c:v>6.566999999999997</c:v>
                </c:pt>
                <c:pt idx="1">
                  <c:v>6.566999999999997</c:v>
                </c:pt>
              </c:numCache>
            </c:numRef>
          </c:yVal>
          <c:smooth val="0"/>
        </c:ser>
        <c:ser>
          <c:idx val="5"/>
          <c:order val="4"/>
          <c:spPr>
            <a:ln w="12700" cmpd="sng">
              <a:solidFill>
                <a:srgbClr val="000000"/>
              </a:solidFill>
            </a:ln>
          </c:spPr>
          <c:marker>
            <c:symbol val="none"/>
          </c:marker>
          <c:xVal>
            <c:numRef>
              <c:f>Sheet1!$A$3:$A$4</c:f>
              <c:numCache>
                <c:formatCode>General</c:formatCode>
                <c:ptCount val="2"/>
                <c:pt idx="0">
                  <c:v>0.0</c:v>
                </c:pt>
                <c:pt idx="1">
                  <c:v>30.0</c:v>
                </c:pt>
              </c:numCache>
            </c:numRef>
          </c:xVal>
          <c:yVal>
            <c:numRef>
              <c:f>Sheet1!$G$3:$G$4</c:f>
              <c:numCache>
                <c:formatCode>General</c:formatCode>
                <c:ptCount val="2"/>
                <c:pt idx="0">
                  <c:v>6.636999999999999</c:v>
                </c:pt>
                <c:pt idx="1">
                  <c:v>6.636999999999999</c:v>
                </c:pt>
              </c:numCache>
            </c:numRef>
          </c:yVal>
          <c:smooth val="0"/>
        </c:ser>
        <c:ser>
          <c:idx val="6"/>
          <c:order val="5"/>
          <c:spPr>
            <a:ln w="12700" cmpd="sng">
              <a:solidFill>
                <a:srgbClr val="000000"/>
              </a:solidFill>
            </a:ln>
          </c:spPr>
          <c:marker>
            <c:symbol val="none"/>
          </c:marker>
          <c:xVal>
            <c:numRef>
              <c:f>Sheet1!$A$3:$A$4</c:f>
              <c:numCache>
                <c:formatCode>General</c:formatCode>
                <c:ptCount val="2"/>
                <c:pt idx="0">
                  <c:v>0.0</c:v>
                </c:pt>
                <c:pt idx="1">
                  <c:v>30.0</c:v>
                </c:pt>
              </c:numCache>
            </c:numRef>
          </c:xVal>
          <c:yVal>
            <c:numRef>
              <c:f>Sheet1!$H$3:$H$4</c:f>
              <c:numCache>
                <c:formatCode>General</c:formatCode>
                <c:ptCount val="2"/>
                <c:pt idx="0">
                  <c:v>6.703</c:v>
                </c:pt>
                <c:pt idx="1">
                  <c:v>6.703</c:v>
                </c:pt>
              </c:numCache>
            </c:numRef>
          </c:yVal>
          <c:smooth val="0"/>
        </c:ser>
        <c:ser>
          <c:idx val="7"/>
          <c:order val="6"/>
          <c:spPr>
            <a:ln w="12700" cmpd="sng">
              <a:solidFill>
                <a:srgbClr val="000000"/>
              </a:solidFill>
            </a:ln>
          </c:spPr>
          <c:marker>
            <c:symbol val="none"/>
          </c:marker>
          <c:xVal>
            <c:numRef>
              <c:f>Sheet1!$A$3:$A$4</c:f>
              <c:numCache>
                <c:formatCode>General</c:formatCode>
                <c:ptCount val="2"/>
                <c:pt idx="0">
                  <c:v>0.0</c:v>
                </c:pt>
                <c:pt idx="1">
                  <c:v>30.0</c:v>
                </c:pt>
              </c:numCache>
            </c:numRef>
          </c:xVal>
          <c:yVal>
            <c:numRef>
              <c:f>Sheet1!$I$3:$I$4</c:f>
              <c:numCache>
                <c:formatCode>General</c:formatCode>
                <c:ptCount val="2"/>
                <c:pt idx="0">
                  <c:v>6.765</c:v>
                </c:pt>
                <c:pt idx="1">
                  <c:v>6.765</c:v>
                </c:pt>
              </c:numCache>
            </c:numRef>
          </c:yVal>
          <c:smooth val="0"/>
        </c:ser>
        <c:ser>
          <c:idx val="8"/>
          <c:order val="7"/>
          <c:spPr>
            <a:ln w="12700" cmpd="sng">
              <a:solidFill>
                <a:srgbClr val="000000"/>
              </a:solidFill>
            </a:ln>
          </c:spPr>
          <c:marker>
            <c:symbol val="none"/>
          </c:marker>
          <c:xVal>
            <c:numRef>
              <c:f>Sheet1!$A$3:$A$4</c:f>
              <c:numCache>
                <c:formatCode>General</c:formatCode>
                <c:ptCount val="2"/>
                <c:pt idx="0">
                  <c:v>0.0</c:v>
                </c:pt>
                <c:pt idx="1">
                  <c:v>30.0</c:v>
                </c:pt>
              </c:numCache>
            </c:numRef>
          </c:xVal>
          <c:yVal>
            <c:numRef>
              <c:f>Sheet1!$J$3:$J$4</c:f>
              <c:numCache>
                <c:formatCode>General</c:formatCode>
                <c:ptCount val="2"/>
                <c:pt idx="0">
                  <c:v>6.822999999999975</c:v>
                </c:pt>
                <c:pt idx="1">
                  <c:v>6.822999999999975</c:v>
                </c:pt>
              </c:numCache>
            </c:numRef>
          </c:yVal>
          <c:smooth val="0"/>
        </c:ser>
        <c:ser>
          <c:idx val="9"/>
          <c:order val="8"/>
          <c:spPr>
            <a:ln w="12700" cmpd="sng">
              <a:solidFill>
                <a:srgbClr val="000000"/>
              </a:solidFill>
            </a:ln>
          </c:spPr>
          <c:marker>
            <c:symbol val="none"/>
          </c:marker>
          <c:xVal>
            <c:numRef>
              <c:f>Sheet1!$A$3:$A$4</c:f>
              <c:numCache>
                <c:formatCode>General</c:formatCode>
                <c:ptCount val="2"/>
                <c:pt idx="0">
                  <c:v>0.0</c:v>
                </c:pt>
                <c:pt idx="1">
                  <c:v>30.0</c:v>
                </c:pt>
              </c:numCache>
            </c:numRef>
          </c:xVal>
          <c:yVal>
            <c:numRef>
              <c:f>Sheet1!$K$3:$K$4</c:f>
              <c:numCache>
                <c:formatCode>General</c:formatCode>
                <c:ptCount val="2"/>
                <c:pt idx="0">
                  <c:v>6.876</c:v>
                </c:pt>
                <c:pt idx="1">
                  <c:v>6.876</c:v>
                </c:pt>
              </c:numCache>
            </c:numRef>
          </c:yVal>
          <c:smooth val="0"/>
        </c:ser>
        <c:ser>
          <c:idx val="10"/>
          <c:order val="9"/>
          <c:spPr>
            <a:ln w="12700" cmpd="sng">
              <a:solidFill>
                <a:srgbClr val="000000"/>
              </a:solidFill>
            </a:ln>
          </c:spPr>
          <c:marker>
            <c:symbol val="none"/>
          </c:marker>
          <c:xVal>
            <c:numRef>
              <c:f>Sheet1!$A$3:$A$4</c:f>
              <c:numCache>
                <c:formatCode>General</c:formatCode>
                <c:ptCount val="2"/>
                <c:pt idx="0">
                  <c:v>0.0</c:v>
                </c:pt>
                <c:pt idx="1">
                  <c:v>30.0</c:v>
                </c:pt>
              </c:numCache>
            </c:numRef>
          </c:xVal>
          <c:yVal>
            <c:numRef>
              <c:f>Sheet1!$L$3:$L$4</c:f>
              <c:numCache>
                <c:formatCode>General</c:formatCode>
                <c:ptCount val="2"/>
                <c:pt idx="0">
                  <c:v>6.923999999999999</c:v>
                </c:pt>
                <c:pt idx="1">
                  <c:v>6.923999999999999</c:v>
                </c:pt>
              </c:numCache>
            </c:numRef>
          </c:yVal>
          <c:smooth val="0"/>
        </c:ser>
        <c:ser>
          <c:idx val="11"/>
          <c:order val="10"/>
          <c:spPr>
            <a:ln w="12700" cmpd="sng">
              <a:solidFill>
                <a:srgbClr val="000000"/>
              </a:solidFill>
            </a:ln>
          </c:spPr>
          <c:marker>
            <c:symbol val="none"/>
          </c:marker>
          <c:xVal>
            <c:numRef>
              <c:f>Sheet1!$A$3:$A$4</c:f>
              <c:numCache>
                <c:formatCode>General</c:formatCode>
                <c:ptCount val="2"/>
                <c:pt idx="0">
                  <c:v>0.0</c:v>
                </c:pt>
                <c:pt idx="1">
                  <c:v>30.0</c:v>
                </c:pt>
              </c:numCache>
            </c:numRef>
          </c:xVal>
          <c:yVal>
            <c:numRef>
              <c:f>Sheet1!$M$3:$M$4</c:f>
              <c:numCache>
                <c:formatCode>General</c:formatCode>
                <c:ptCount val="2"/>
                <c:pt idx="0">
                  <c:v>6.967</c:v>
                </c:pt>
                <c:pt idx="1">
                  <c:v>6.967</c:v>
                </c:pt>
              </c:numCache>
            </c:numRef>
          </c:yVal>
          <c:smooth val="0"/>
        </c:ser>
        <c:ser>
          <c:idx val="12"/>
          <c:order val="11"/>
          <c:spPr>
            <a:ln w="12700" cmpd="sng">
              <a:solidFill>
                <a:srgbClr val="000000"/>
              </a:solidFill>
            </a:ln>
          </c:spPr>
          <c:marker>
            <c:symbol val="none"/>
          </c:marker>
          <c:xVal>
            <c:numRef>
              <c:f>Sheet1!$A$3:$A$4</c:f>
              <c:numCache>
                <c:formatCode>General</c:formatCode>
                <c:ptCount val="2"/>
                <c:pt idx="0">
                  <c:v>0.0</c:v>
                </c:pt>
                <c:pt idx="1">
                  <c:v>30.0</c:v>
                </c:pt>
              </c:numCache>
            </c:numRef>
          </c:xVal>
          <c:yVal>
            <c:numRef>
              <c:f>Sheet1!$N$3:$N$4</c:f>
              <c:numCache>
                <c:formatCode>General</c:formatCode>
                <c:ptCount val="2"/>
                <c:pt idx="0">
                  <c:v>7.004</c:v>
                </c:pt>
                <c:pt idx="1">
                  <c:v>7.004</c:v>
                </c:pt>
              </c:numCache>
            </c:numRef>
          </c:yVal>
          <c:smooth val="0"/>
        </c:ser>
        <c:ser>
          <c:idx val="13"/>
          <c:order val="12"/>
          <c:spPr>
            <a:ln w="12700" cmpd="sng">
              <a:solidFill>
                <a:srgbClr val="000000"/>
              </a:solidFill>
            </a:ln>
          </c:spPr>
          <c:marker>
            <c:symbol val="none"/>
          </c:marker>
          <c:xVal>
            <c:numRef>
              <c:f>Sheet1!$A$3:$A$4</c:f>
              <c:numCache>
                <c:formatCode>General</c:formatCode>
                <c:ptCount val="2"/>
                <c:pt idx="0">
                  <c:v>0.0</c:v>
                </c:pt>
                <c:pt idx="1">
                  <c:v>30.0</c:v>
                </c:pt>
              </c:numCache>
            </c:numRef>
          </c:xVal>
          <c:yVal>
            <c:numRef>
              <c:f>Sheet1!$O$3:$O$4</c:f>
              <c:numCache>
                <c:formatCode>General</c:formatCode>
                <c:ptCount val="2"/>
                <c:pt idx="0">
                  <c:v>7.036</c:v>
                </c:pt>
                <c:pt idx="1">
                  <c:v>7.036</c:v>
                </c:pt>
              </c:numCache>
            </c:numRef>
          </c:yVal>
          <c:smooth val="0"/>
        </c:ser>
        <c:ser>
          <c:idx val="15"/>
          <c:order val="13"/>
          <c:spPr>
            <a:ln>
              <a:solidFill>
                <a:srgbClr val="000000"/>
              </a:solidFill>
            </a:ln>
          </c:spPr>
          <c:marker>
            <c:symbol val="none"/>
          </c:marker>
          <c:xVal>
            <c:numRef>
              <c:f>Sheet1!$A$3:$A$4</c:f>
              <c:numCache>
                <c:formatCode>General</c:formatCode>
                <c:ptCount val="2"/>
                <c:pt idx="0">
                  <c:v>0.0</c:v>
                </c:pt>
                <c:pt idx="1">
                  <c:v>30.0</c:v>
                </c:pt>
              </c:numCache>
            </c:numRef>
          </c:xVal>
          <c:yVal>
            <c:numRef>
              <c:f>Sheet1!$Q$3:$Q$4</c:f>
              <c:numCache>
                <c:formatCode>General</c:formatCode>
                <c:ptCount val="2"/>
                <c:pt idx="0">
                  <c:v>9.96</c:v>
                </c:pt>
                <c:pt idx="1">
                  <c:v>9.96</c:v>
                </c:pt>
              </c:numCache>
            </c:numRef>
          </c:yVal>
          <c:smooth val="0"/>
        </c:ser>
        <c:ser>
          <c:idx val="16"/>
          <c:order val="14"/>
          <c:spPr>
            <a:ln>
              <a:solidFill>
                <a:srgbClr val="000000"/>
              </a:solidFill>
            </a:ln>
          </c:spPr>
          <c:marker>
            <c:symbol val="none"/>
          </c:marker>
          <c:xVal>
            <c:numRef>
              <c:f>Sheet1!$A$3:$A$4</c:f>
              <c:numCache>
                <c:formatCode>General</c:formatCode>
                <c:ptCount val="2"/>
                <c:pt idx="0">
                  <c:v>0.0</c:v>
                </c:pt>
                <c:pt idx="1">
                  <c:v>30.0</c:v>
                </c:pt>
              </c:numCache>
            </c:numRef>
          </c:xVal>
          <c:yVal>
            <c:numRef>
              <c:f>Sheet1!$R$3:$R$4</c:f>
              <c:numCache>
                <c:formatCode>General</c:formatCode>
                <c:ptCount val="2"/>
                <c:pt idx="0">
                  <c:v>10.28</c:v>
                </c:pt>
                <c:pt idx="1">
                  <c:v>10.28</c:v>
                </c:pt>
              </c:numCache>
            </c:numRef>
          </c:yVal>
          <c:smooth val="0"/>
        </c:ser>
        <c:dLbls>
          <c:showLegendKey val="0"/>
          <c:showVal val="0"/>
          <c:showCatName val="0"/>
          <c:showSerName val="0"/>
          <c:showPercent val="0"/>
          <c:showBubbleSize val="0"/>
        </c:dLbls>
        <c:axId val="-2146401512"/>
        <c:axId val="-2146404632"/>
      </c:scatterChart>
      <c:valAx>
        <c:axId val="-2146401512"/>
        <c:scaling>
          <c:orientation val="minMax"/>
        </c:scaling>
        <c:delete val="0"/>
        <c:axPos val="b"/>
        <c:numFmt formatCode="General" sourceLinked="1"/>
        <c:majorTickMark val="none"/>
        <c:minorTickMark val="none"/>
        <c:tickLblPos val="none"/>
        <c:spPr>
          <a:ln>
            <a:noFill/>
          </a:ln>
        </c:spPr>
        <c:crossAx val="-2146404632"/>
        <c:crosses val="autoZero"/>
        <c:crossBetween val="midCat"/>
      </c:valAx>
      <c:valAx>
        <c:axId val="-2146404632"/>
        <c:scaling>
          <c:orientation val="minMax"/>
          <c:max val="14.0"/>
        </c:scaling>
        <c:delete val="0"/>
        <c:axPos val="l"/>
        <c:title>
          <c:tx>
            <c:rich>
              <a:bodyPr rot="-5400000" vert="horz"/>
              <a:lstStyle/>
              <a:p>
                <a:pPr>
                  <a:defRPr sz="3000"/>
                </a:pPr>
                <a:r>
                  <a:rPr lang="en-US" sz="3000" dirty="0" smtClean="0"/>
                  <a:t>Energy (</a:t>
                </a:r>
                <a:r>
                  <a:rPr lang="en-US" sz="3000" dirty="0" err="1" smtClean="0"/>
                  <a:t>eV</a:t>
                </a:r>
                <a:r>
                  <a:rPr lang="en-US" sz="3000" dirty="0" smtClean="0"/>
                  <a:t>)</a:t>
                </a:r>
                <a:endParaRPr lang="en-US" sz="3000" dirty="0"/>
              </a:p>
            </c:rich>
          </c:tx>
          <c:layout/>
          <c:overlay val="0"/>
        </c:title>
        <c:numFmt formatCode="General" sourceLinked="1"/>
        <c:majorTickMark val="out"/>
        <c:minorTickMark val="out"/>
        <c:tickLblPos val="nextTo"/>
        <c:spPr>
          <a:ln w="28575" cmpd="sng">
            <a:solidFill>
              <a:schemeClr val="tx1"/>
            </a:solidFill>
            <a:prstDash val="solid"/>
          </a:ln>
        </c:spPr>
        <c:txPr>
          <a:bodyPr/>
          <a:lstStyle/>
          <a:p>
            <a:pPr>
              <a:defRPr sz="3000"/>
            </a:pPr>
            <a:endParaRPr lang="en-US"/>
          </a:p>
        </c:txPr>
        <c:crossAx val="-2146401512"/>
        <c:crosses val="autoZero"/>
        <c:crossBetween val="midCat"/>
      </c:valAx>
    </c:plotArea>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551008489299"/>
          <c:y val="0.0464127961397773"/>
          <c:w val="0.843223420115573"/>
          <c:h val="0.907174407720445"/>
        </c:manualLayout>
      </c:layout>
      <c:scatterChart>
        <c:scatterStyle val="lineMarker"/>
        <c:varyColors val="0"/>
        <c:ser>
          <c:idx val="0"/>
          <c:order val="0"/>
          <c:spPr>
            <a:ln w="88900">
              <a:solidFill>
                <a:schemeClr val="tx1"/>
              </a:solidFill>
            </a:ln>
          </c:spPr>
          <c:marker>
            <c:symbol val="none"/>
          </c:marker>
          <c:xVal>
            <c:numRef>
              <c:f>Sheet1!$A$3:$A$4</c:f>
              <c:numCache>
                <c:formatCode>General</c:formatCode>
                <c:ptCount val="2"/>
                <c:pt idx="0">
                  <c:v>0.0</c:v>
                </c:pt>
                <c:pt idx="1">
                  <c:v>30.0</c:v>
                </c:pt>
              </c:numCache>
            </c:numRef>
          </c:xVal>
          <c:yVal>
            <c:numRef>
              <c:f>Sheet1!$B$3:$B$4</c:f>
              <c:numCache>
                <c:formatCode>General</c:formatCode>
                <c:ptCount val="2"/>
                <c:pt idx="0">
                  <c:v>0.0</c:v>
                </c:pt>
                <c:pt idx="1">
                  <c:v>0.0</c:v>
                </c:pt>
              </c:numCache>
            </c:numRef>
          </c:yVal>
          <c:smooth val="0"/>
        </c:ser>
        <c:ser>
          <c:idx val="1"/>
          <c:order val="1"/>
          <c:spPr>
            <a:ln>
              <a:solidFill>
                <a:schemeClr val="tx1"/>
              </a:solidFill>
            </a:ln>
          </c:spPr>
          <c:marker>
            <c:symbol val="none"/>
          </c:marker>
          <c:xVal>
            <c:numRef>
              <c:f>Sheet1!$A$3:$A$4</c:f>
              <c:numCache>
                <c:formatCode>General</c:formatCode>
                <c:ptCount val="2"/>
                <c:pt idx="0">
                  <c:v>0.0</c:v>
                </c:pt>
                <c:pt idx="1">
                  <c:v>30.0</c:v>
                </c:pt>
              </c:numCache>
            </c:numRef>
          </c:xVal>
          <c:yVal>
            <c:numRef>
              <c:f>Sheet1!$C$3:$C$4</c:f>
              <c:numCache>
                <c:formatCode>General</c:formatCode>
                <c:ptCount val="2"/>
                <c:pt idx="0">
                  <c:v>1.968</c:v>
                </c:pt>
                <c:pt idx="1">
                  <c:v>1.968</c:v>
                </c:pt>
              </c:numCache>
            </c:numRef>
          </c:yVal>
          <c:smooth val="0"/>
        </c:ser>
        <c:ser>
          <c:idx val="3"/>
          <c:order val="2"/>
          <c:spPr>
            <a:ln w="12700" cmpd="sng">
              <a:solidFill>
                <a:srgbClr val="000000"/>
              </a:solidFill>
            </a:ln>
          </c:spPr>
          <c:marker>
            <c:symbol val="none"/>
          </c:marker>
          <c:xVal>
            <c:numRef>
              <c:f>Sheet1!$A$3:$A$4</c:f>
              <c:numCache>
                <c:formatCode>General</c:formatCode>
                <c:ptCount val="2"/>
                <c:pt idx="0">
                  <c:v>0.0</c:v>
                </c:pt>
                <c:pt idx="1">
                  <c:v>30.0</c:v>
                </c:pt>
              </c:numCache>
            </c:numRef>
          </c:xVal>
          <c:yVal>
            <c:numRef>
              <c:f>Sheet1!$E$3:$E$4</c:f>
              <c:numCache>
                <c:formatCode>General</c:formatCode>
                <c:ptCount val="2"/>
                <c:pt idx="0">
                  <c:v>6.494</c:v>
                </c:pt>
                <c:pt idx="1">
                  <c:v>6.494</c:v>
                </c:pt>
              </c:numCache>
            </c:numRef>
          </c:yVal>
          <c:smooth val="0"/>
        </c:ser>
        <c:ser>
          <c:idx val="4"/>
          <c:order val="3"/>
          <c:spPr>
            <a:ln w="12700" cmpd="sng">
              <a:solidFill>
                <a:srgbClr val="000000"/>
              </a:solidFill>
            </a:ln>
          </c:spPr>
          <c:marker>
            <c:symbol val="none"/>
          </c:marker>
          <c:xVal>
            <c:numRef>
              <c:f>Sheet1!$A$3:$A$4</c:f>
              <c:numCache>
                <c:formatCode>General</c:formatCode>
                <c:ptCount val="2"/>
                <c:pt idx="0">
                  <c:v>0.0</c:v>
                </c:pt>
                <c:pt idx="1">
                  <c:v>30.0</c:v>
                </c:pt>
              </c:numCache>
            </c:numRef>
          </c:xVal>
          <c:yVal>
            <c:numRef>
              <c:f>Sheet1!$F$3:$F$4</c:f>
              <c:numCache>
                <c:formatCode>General</c:formatCode>
                <c:ptCount val="2"/>
                <c:pt idx="0">
                  <c:v>6.566999999999997</c:v>
                </c:pt>
                <c:pt idx="1">
                  <c:v>6.566999999999997</c:v>
                </c:pt>
              </c:numCache>
            </c:numRef>
          </c:yVal>
          <c:smooth val="0"/>
        </c:ser>
        <c:ser>
          <c:idx val="5"/>
          <c:order val="4"/>
          <c:spPr>
            <a:ln w="12700" cmpd="sng">
              <a:solidFill>
                <a:srgbClr val="000000"/>
              </a:solidFill>
            </a:ln>
          </c:spPr>
          <c:marker>
            <c:symbol val="none"/>
          </c:marker>
          <c:xVal>
            <c:numRef>
              <c:f>Sheet1!$A$3:$A$4</c:f>
              <c:numCache>
                <c:formatCode>General</c:formatCode>
                <c:ptCount val="2"/>
                <c:pt idx="0">
                  <c:v>0.0</c:v>
                </c:pt>
                <c:pt idx="1">
                  <c:v>30.0</c:v>
                </c:pt>
              </c:numCache>
            </c:numRef>
          </c:xVal>
          <c:yVal>
            <c:numRef>
              <c:f>Sheet1!$G$3:$G$4</c:f>
              <c:numCache>
                <c:formatCode>General</c:formatCode>
                <c:ptCount val="2"/>
                <c:pt idx="0">
                  <c:v>6.636999999999999</c:v>
                </c:pt>
                <c:pt idx="1">
                  <c:v>6.636999999999999</c:v>
                </c:pt>
              </c:numCache>
            </c:numRef>
          </c:yVal>
          <c:smooth val="0"/>
        </c:ser>
        <c:ser>
          <c:idx val="6"/>
          <c:order val="5"/>
          <c:spPr>
            <a:ln w="12700" cmpd="sng">
              <a:solidFill>
                <a:srgbClr val="000000"/>
              </a:solidFill>
            </a:ln>
          </c:spPr>
          <c:marker>
            <c:symbol val="none"/>
          </c:marker>
          <c:xVal>
            <c:numRef>
              <c:f>Sheet1!$A$3:$A$4</c:f>
              <c:numCache>
                <c:formatCode>General</c:formatCode>
                <c:ptCount val="2"/>
                <c:pt idx="0">
                  <c:v>0.0</c:v>
                </c:pt>
                <c:pt idx="1">
                  <c:v>30.0</c:v>
                </c:pt>
              </c:numCache>
            </c:numRef>
          </c:xVal>
          <c:yVal>
            <c:numRef>
              <c:f>Sheet1!$H$3:$H$4</c:f>
              <c:numCache>
                <c:formatCode>General</c:formatCode>
                <c:ptCount val="2"/>
                <c:pt idx="0">
                  <c:v>6.703</c:v>
                </c:pt>
                <c:pt idx="1">
                  <c:v>6.703</c:v>
                </c:pt>
              </c:numCache>
            </c:numRef>
          </c:yVal>
          <c:smooth val="0"/>
        </c:ser>
        <c:ser>
          <c:idx val="7"/>
          <c:order val="6"/>
          <c:spPr>
            <a:ln w="12700" cmpd="sng">
              <a:solidFill>
                <a:srgbClr val="000000"/>
              </a:solidFill>
            </a:ln>
          </c:spPr>
          <c:marker>
            <c:symbol val="none"/>
          </c:marker>
          <c:xVal>
            <c:numRef>
              <c:f>Sheet1!$A$3:$A$4</c:f>
              <c:numCache>
                <c:formatCode>General</c:formatCode>
                <c:ptCount val="2"/>
                <c:pt idx="0">
                  <c:v>0.0</c:v>
                </c:pt>
                <c:pt idx="1">
                  <c:v>30.0</c:v>
                </c:pt>
              </c:numCache>
            </c:numRef>
          </c:xVal>
          <c:yVal>
            <c:numRef>
              <c:f>Sheet1!$I$3:$I$4</c:f>
              <c:numCache>
                <c:formatCode>General</c:formatCode>
                <c:ptCount val="2"/>
                <c:pt idx="0">
                  <c:v>6.765</c:v>
                </c:pt>
                <c:pt idx="1">
                  <c:v>6.765</c:v>
                </c:pt>
              </c:numCache>
            </c:numRef>
          </c:yVal>
          <c:smooth val="0"/>
        </c:ser>
        <c:ser>
          <c:idx val="8"/>
          <c:order val="7"/>
          <c:spPr>
            <a:ln w="12700" cmpd="sng">
              <a:solidFill>
                <a:srgbClr val="000000"/>
              </a:solidFill>
            </a:ln>
          </c:spPr>
          <c:marker>
            <c:symbol val="none"/>
          </c:marker>
          <c:xVal>
            <c:numRef>
              <c:f>Sheet1!$A$3:$A$4</c:f>
              <c:numCache>
                <c:formatCode>General</c:formatCode>
                <c:ptCount val="2"/>
                <c:pt idx="0">
                  <c:v>0.0</c:v>
                </c:pt>
                <c:pt idx="1">
                  <c:v>30.0</c:v>
                </c:pt>
              </c:numCache>
            </c:numRef>
          </c:xVal>
          <c:yVal>
            <c:numRef>
              <c:f>Sheet1!$J$3:$J$4</c:f>
              <c:numCache>
                <c:formatCode>General</c:formatCode>
                <c:ptCount val="2"/>
                <c:pt idx="0">
                  <c:v>6.822999999999975</c:v>
                </c:pt>
                <c:pt idx="1">
                  <c:v>6.822999999999975</c:v>
                </c:pt>
              </c:numCache>
            </c:numRef>
          </c:yVal>
          <c:smooth val="0"/>
        </c:ser>
        <c:ser>
          <c:idx val="9"/>
          <c:order val="8"/>
          <c:spPr>
            <a:ln w="12700" cmpd="sng">
              <a:solidFill>
                <a:srgbClr val="000000"/>
              </a:solidFill>
            </a:ln>
          </c:spPr>
          <c:marker>
            <c:symbol val="none"/>
          </c:marker>
          <c:xVal>
            <c:numRef>
              <c:f>Sheet1!$A$3:$A$4</c:f>
              <c:numCache>
                <c:formatCode>General</c:formatCode>
                <c:ptCount val="2"/>
                <c:pt idx="0">
                  <c:v>0.0</c:v>
                </c:pt>
                <c:pt idx="1">
                  <c:v>30.0</c:v>
                </c:pt>
              </c:numCache>
            </c:numRef>
          </c:xVal>
          <c:yVal>
            <c:numRef>
              <c:f>Sheet1!$K$3:$K$4</c:f>
              <c:numCache>
                <c:formatCode>General</c:formatCode>
                <c:ptCount val="2"/>
                <c:pt idx="0">
                  <c:v>6.876</c:v>
                </c:pt>
                <c:pt idx="1">
                  <c:v>6.876</c:v>
                </c:pt>
              </c:numCache>
            </c:numRef>
          </c:yVal>
          <c:smooth val="0"/>
        </c:ser>
        <c:ser>
          <c:idx val="10"/>
          <c:order val="9"/>
          <c:spPr>
            <a:ln w="12700" cmpd="sng">
              <a:solidFill>
                <a:srgbClr val="000000"/>
              </a:solidFill>
            </a:ln>
          </c:spPr>
          <c:marker>
            <c:symbol val="none"/>
          </c:marker>
          <c:xVal>
            <c:numRef>
              <c:f>Sheet1!$A$3:$A$4</c:f>
              <c:numCache>
                <c:formatCode>General</c:formatCode>
                <c:ptCount val="2"/>
                <c:pt idx="0">
                  <c:v>0.0</c:v>
                </c:pt>
                <c:pt idx="1">
                  <c:v>30.0</c:v>
                </c:pt>
              </c:numCache>
            </c:numRef>
          </c:xVal>
          <c:yVal>
            <c:numRef>
              <c:f>Sheet1!$L$3:$L$4</c:f>
              <c:numCache>
                <c:formatCode>General</c:formatCode>
                <c:ptCount val="2"/>
                <c:pt idx="0">
                  <c:v>6.923999999999999</c:v>
                </c:pt>
                <c:pt idx="1">
                  <c:v>6.923999999999999</c:v>
                </c:pt>
              </c:numCache>
            </c:numRef>
          </c:yVal>
          <c:smooth val="0"/>
        </c:ser>
        <c:ser>
          <c:idx val="11"/>
          <c:order val="10"/>
          <c:spPr>
            <a:ln w="12700" cmpd="sng">
              <a:solidFill>
                <a:srgbClr val="000000"/>
              </a:solidFill>
            </a:ln>
          </c:spPr>
          <c:marker>
            <c:symbol val="none"/>
          </c:marker>
          <c:xVal>
            <c:numRef>
              <c:f>Sheet1!$A$3:$A$4</c:f>
              <c:numCache>
                <c:formatCode>General</c:formatCode>
                <c:ptCount val="2"/>
                <c:pt idx="0">
                  <c:v>0.0</c:v>
                </c:pt>
                <c:pt idx="1">
                  <c:v>30.0</c:v>
                </c:pt>
              </c:numCache>
            </c:numRef>
          </c:xVal>
          <c:yVal>
            <c:numRef>
              <c:f>Sheet1!$M$3:$M$4</c:f>
              <c:numCache>
                <c:formatCode>General</c:formatCode>
                <c:ptCount val="2"/>
                <c:pt idx="0">
                  <c:v>6.967</c:v>
                </c:pt>
                <c:pt idx="1">
                  <c:v>6.967</c:v>
                </c:pt>
              </c:numCache>
            </c:numRef>
          </c:yVal>
          <c:smooth val="0"/>
        </c:ser>
        <c:ser>
          <c:idx val="12"/>
          <c:order val="11"/>
          <c:spPr>
            <a:ln w="12700" cmpd="sng">
              <a:solidFill>
                <a:srgbClr val="000000"/>
              </a:solidFill>
            </a:ln>
          </c:spPr>
          <c:marker>
            <c:symbol val="none"/>
          </c:marker>
          <c:xVal>
            <c:numRef>
              <c:f>Sheet1!$A$3:$A$4</c:f>
              <c:numCache>
                <c:formatCode>General</c:formatCode>
                <c:ptCount val="2"/>
                <c:pt idx="0">
                  <c:v>0.0</c:v>
                </c:pt>
                <c:pt idx="1">
                  <c:v>30.0</c:v>
                </c:pt>
              </c:numCache>
            </c:numRef>
          </c:xVal>
          <c:yVal>
            <c:numRef>
              <c:f>Sheet1!$N$3:$N$4</c:f>
              <c:numCache>
                <c:formatCode>General</c:formatCode>
                <c:ptCount val="2"/>
                <c:pt idx="0">
                  <c:v>7.004</c:v>
                </c:pt>
                <c:pt idx="1">
                  <c:v>7.004</c:v>
                </c:pt>
              </c:numCache>
            </c:numRef>
          </c:yVal>
          <c:smooth val="0"/>
        </c:ser>
        <c:ser>
          <c:idx val="13"/>
          <c:order val="12"/>
          <c:spPr>
            <a:ln w="12700" cmpd="sng">
              <a:solidFill>
                <a:srgbClr val="000000"/>
              </a:solidFill>
            </a:ln>
          </c:spPr>
          <c:marker>
            <c:symbol val="none"/>
          </c:marker>
          <c:xVal>
            <c:numRef>
              <c:f>Sheet1!$A$3:$A$4</c:f>
              <c:numCache>
                <c:formatCode>General</c:formatCode>
                <c:ptCount val="2"/>
                <c:pt idx="0">
                  <c:v>0.0</c:v>
                </c:pt>
                <c:pt idx="1">
                  <c:v>30.0</c:v>
                </c:pt>
              </c:numCache>
            </c:numRef>
          </c:xVal>
          <c:yVal>
            <c:numRef>
              <c:f>Sheet1!$O$3:$O$4</c:f>
              <c:numCache>
                <c:formatCode>General</c:formatCode>
                <c:ptCount val="2"/>
                <c:pt idx="0">
                  <c:v>7.036</c:v>
                </c:pt>
                <c:pt idx="1">
                  <c:v>7.036</c:v>
                </c:pt>
              </c:numCache>
            </c:numRef>
          </c:yVal>
          <c:smooth val="0"/>
        </c:ser>
        <c:ser>
          <c:idx val="15"/>
          <c:order val="13"/>
          <c:spPr>
            <a:ln>
              <a:solidFill>
                <a:srgbClr val="000000"/>
              </a:solidFill>
            </a:ln>
          </c:spPr>
          <c:marker>
            <c:symbol val="none"/>
          </c:marker>
          <c:xVal>
            <c:numRef>
              <c:f>Sheet1!$A$3:$A$4</c:f>
              <c:numCache>
                <c:formatCode>General</c:formatCode>
                <c:ptCount val="2"/>
                <c:pt idx="0">
                  <c:v>0.0</c:v>
                </c:pt>
                <c:pt idx="1">
                  <c:v>30.0</c:v>
                </c:pt>
              </c:numCache>
            </c:numRef>
          </c:xVal>
          <c:yVal>
            <c:numRef>
              <c:f>Sheet1!$Q$3:$Q$4</c:f>
              <c:numCache>
                <c:formatCode>General</c:formatCode>
                <c:ptCount val="2"/>
                <c:pt idx="0">
                  <c:v>9.96</c:v>
                </c:pt>
                <c:pt idx="1">
                  <c:v>9.96</c:v>
                </c:pt>
              </c:numCache>
            </c:numRef>
          </c:yVal>
          <c:smooth val="0"/>
        </c:ser>
        <c:ser>
          <c:idx val="16"/>
          <c:order val="14"/>
          <c:spPr>
            <a:ln>
              <a:solidFill>
                <a:srgbClr val="000000"/>
              </a:solidFill>
            </a:ln>
          </c:spPr>
          <c:marker>
            <c:symbol val="none"/>
          </c:marker>
          <c:xVal>
            <c:numRef>
              <c:f>Sheet1!$A$3:$A$4</c:f>
              <c:numCache>
                <c:formatCode>General</c:formatCode>
                <c:ptCount val="2"/>
                <c:pt idx="0">
                  <c:v>0.0</c:v>
                </c:pt>
                <c:pt idx="1">
                  <c:v>30.0</c:v>
                </c:pt>
              </c:numCache>
            </c:numRef>
          </c:xVal>
          <c:yVal>
            <c:numRef>
              <c:f>Sheet1!$R$3:$R$4</c:f>
              <c:numCache>
                <c:formatCode>General</c:formatCode>
                <c:ptCount val="2"/>
                <c:pt idx="0">
                  <c:v>10.28</c:v>
                </c:pt>
                <c:pt idx="1">
                  <c:v>10.28</c:v>
                </c:pt>
              </c:numCache>
            </c:numRef>
          </c:yVal>
          <c:smooth val="0"/>
        </c:ser>
        <c:dLbls>
          <c:showLegendKey val="0"/>
          <c:showVal val="0"/>
          <c:showCatName val="0"/>
          <c:showSerName val="0"/>
          <c:showPercent val="0"/>
          <c:showBubbleSize val="0"/>
        </c:dLbls>
        <c:axId val="2135742728"/>
        <c:axId val="2135745992"/>
      </c:scatterChart>
      <c:valAx>
        <c:axId val="2135742728"/>
        <c:scaling>
          <c:orientation val="minMax"/>
        </c:scaling>
        <c:delete val="0"/>
        <c:axPos val="b"/>
        <c:numFmt formatCode="General" sourceLinked="1"/>
        <c:majorTickMark val="none"/>
        <c:minorTickMark val="none"/>
        <c:tickLblPos val="none"/>
        <c:spPr>
          <a:ln>
            <a:noFill/>
          </a:ln>
        </c:spPr>
        <c:crossAx val="2135745992"/>
        <c:crosses val="autoZero"/>
        <c:crossBetween val="midCat"/>
      </c:valAx>
      <c:valAx>
        <c:axId val="2135745992"/>
        <c:scaling>
          <c:orientation val="minMax"/>
          <c:max val="14.0"/>
        </c:scaling>
        <c:delete val="0"/>
        <c:axPos val="l"/>
        <c:title>
          <c:tx>
            <c:rich>
              <a:bodyPr rot="-5400000" vert="horz"/>
              <a:lstStyle/>
              <a:p>
                <a:pPr>
                  <a:defRPr sz="3000"/>
                </a:pPr>
                <a:r>
                  <a:rPr lang="en-US" sz="3000" dirty="0" smtClean="0"/>
                  <a:t>Energy (</a:t>
                </a:r>
                <a:r>
                  <a:rPr lang="en-US" sz="3000" dirty="0" err="1" smtClean="0"/>
                  <a:t>eV</a:t>
                </a:r>
                <a:r>
                  <a:rPr lang="en-US" sz="3000" dirty="0" smtClean="0"/>
                  <a:t>)</a:t>
                </a:r>
                <a:endParaRPr lang="en-US" sz="3000" dirty="0"/>
              </a:p>
            </c:rich>
          </c:tx>
          <c:layout/>
          <c:overlay val="0"/>
        </c:title>
        <c:numFmt formatCode="General" sourceLinked="1"/>
        <c:majorTickMark val="out"/>
        <c:minorTickMark val="out"/>
        <c:tickLblPos val="nextTo"/>
        <c:spPr>
          <a:ln w="28575" cmpd="sng">
            <a:solidFill>
              <a:schemeClr val="tx1"/>
            </a:solidFill>
            <a:prstDash val="solid"/>
          </a:ln>
        </c:spPr>
        <c:txPr>
          <a:bodyPr/>
          <a:lstStyle/>
          <a:p>
            <a:pPr>
              <a:defRPr sz="3000"/>
            </a:pPr>
            <a:endParaRPr lang="en-US"/>
          </a:p>
        </c:txPr>
        <c:crossAx val="2135742728"/>
        <c:crosses val="autoZero"/>
        <c:crossBetween val="midCat"/>
      </c:valAx>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551008489299"/>
          <c:y val="0.0464127961397773"/>
          <c:w val="0.843223420115573"/>
          <c:h val="0.907174407720445"/>
        </c:manualLayout>
      </c:layout>
      <c:scatterChart>
        <c:scatterStyle val="lineMarker"/>
        <c:varyColors val="0"/>
        <c:ser>
          <c:idx val="0"/>
          <c:order val="0"/>
          <c:spPr>
            <a:ln w="88900">
              <a:solidFill>
                <a:schemeClr val="tx1"/>
              </a:solidFill>
            </a:ln>
          </c:spPr>
          <c:marker>
            <c:symbol val="none"/>
          </c:marker>
          <c:xVal>
            <c:numRef>
              <c:f>Sheet1!$A$3:$A$4</c:f>
              <c:numCache>
                <c:formatCode>General</c:formatCode>
                <c:ptCount val="2"/>
                <c:pt idx="0">
                  <c:v>0.0</c:v>
                </c:pt>
                <c:pt idx="1">
                  <c:v>30.0</c:v>
                </c:pt>
              </c:numCache>
            </c:numRef>
          </c:xVal>
          <c:yVal>
            <c:numRef>
              <c:f>Sheet1!$B$3:$B$4</c:f>
              <c:numCache>
                <c:formatCode>General</c:formatCode>
                <c:ptCount val="2"/>
                <c:pt idx="0">
                  <c:v>0.0</c:v>
                </c:pt>
                <c:pt idx="1">
                  <c:v>0.0</c:v>
                </c:pt>
              </c:numCache>
            </c:numRef>
          </c:yVal>
          <c:smooth val="0"/>
        </c:ser>
        <c:ser>
          <c:idx val="1"/>
          <c:order val="1"/>
          <c:spPr>
            <a:ln>
              <a:solidFill>
                <a:schemeClr val="tx1"/>
              </a:solidFill>
            </a:ln>
          </c:spPr>
          <c:marker>
            <c:symbol val="none"/>
          </c:marker>
          <c:xVal>
            <c:numRef>
              <c:f>Sheet1!$A$3:$A$4</c:f>
              <c:numCache>
                <c:formatCode>General</c:formatCode>
                <c:ptCount val="2"/>
                <c:pt idx="0">
                  <c:v>0.0</c:v>
                </c:pt>
                <c:pt idx="1">
                  <c:v>30.0</c:v>
                </c:pt>
              </c:numCache>
            </c:numRef>
          </c:xVal>
          <c:yVal>
            <c:numRef>
              <c:f>Sheet1!$C$3:$C$4</c:f>
              <c:numCache>
                <c:formatCode>General</c:formatCode>
                <c:ptCount val="2"/>
                <c:pt idx="0">
                  <c:v>1.968</c:v>
                </c:pt>
                <c:pt idx="1">
                  <c:v>1.968</c:v>
                </c:pt>
              </c:numCache>
            </c:numRef>
          </c:yVal>
          <c:smooth val="0"/>
        </c:ser>
        <c:ser>
          <c:idx val="2"/>
          <c:order val="2"/>
          <c:spPr>
            <a:ln>
              <a:solidFill>
                <a:srgbClr val="000000"/>
              </a:solidFill>
            </a:ln>
          </c:spPr>
          <c:marker>
            <c:symbol val="none"/>
          </c:marker>
          <c:xVal>
            <c:numRef>
              <c:f>Sheet1!$A$3:$A$4</c:f>
              <c:numCache>
                <c:formatCode>General</c:formatCode>
                <c:ptCount val="2"/>
                <c:pt idx="0">
                  <c:v>0.0</c:v>
                </c:pt>
                <c:pt idx="1">
                  <c:v>30.0</c:v>
                </c:pt>
              </c:numCache>
            </c:numRef>
          </c:xVal>
          <c:yVal>
            <c:numRef>
              <c:f>Sheet1!$D$3:$D$4</c:f>
              <c:numCache>
                <c:formatCode>General</c:formatCode>
                <c:ptCount val="2"/>
                <c:pt idx="0">
                  <c:v>4.189</c:v>
                </c:pt>
                <c:pt idx="1">
                  <c:v>4.189</c:v>
                </c:pt>
              </c:numCache>
            </c:numRef>
          </c:yVal>
          <c:smooth val="0"/>
        </c:ser>
        <c:ser>
          <c:idx val="3"/>
          <c:order val="3"/>
          <c:spPr>
            <a:ln w="12700" cmpd="sng">
              <a:solidFill>
                <a:srgbClr val="000000"/>
              </a:solidFill>
            </a:ln>
          </c:spPr>
          <c:marker>
            <c:symbol val="none"/>
          </c:marker>
          <c:xVal>
            <c:numRef>
              <c:f>Sheet1!$A$3:$A$4</c:f>
              <c:numCache>
                <c:formatCode>General</c:formatCode>
                <c:ptCount val="2"/>
                <c:pt idx="0">
                  <c:v>0.0</c:v>
                </c:pt>
                <c:pt idx="1">
                  <c:v>30.0</c:v>
                </c:pt>
              </c:numCache>
            </c:numRef>
          </c:xVal>
          <c:yVal>
            <c:numRef>
              <c:f>Sheet1!$E$3:$E$4</c:f>
              <c:numCache>
                <c:formatCode>General</c:formatCode>
                <c:ptCount val="2"/>
                <c:pt idx="0">
                  <c:v>6.494</c:v>
                </c:pt>
                <c:pt idx="1">
                  <c:v>6.494</c:v>
                </c:pt>
              </c:numCache>
            </c:numRef>
          </c:yVal>
          <c:smooth val="0"/>
        </c:ser>
        <c:ser>
          <c:idx val="4"/>
          <c:order val="4"/>
          <c:spPr>
            <a:ln w="12700" cmpd="sng">
              <a:solidFill>
                <a:srgbClr val="000000"/>
              </a:solidFill>
            </a:ln>
          </c:spPr>
          <c:marker>
            <c:symbol val="none"/>
          </c:marker>
          <c:xVal>
            <c:numRef>
              <c:f>Sheet1!$A$3:$A$4</c:f>
              <c:numCache>
                <c:formatCode>General</c:formatCode>
                <c:ptCount val="2"/>
                <c:pt idx="0">
                  <c:v>0.0</c:v>
                </c:pt>
                <c:pt idx="1">
                  <c:v>30.0</c:v>
                </c:pt>
              </c:numCache>
            </c:numRef>
          </c:xVal>
          <c:yVal>
            <c:numRef>
              <c:f>Sheet1!$F$3:$F$4</c:f>
              <c:numCache>
                <c:formatCode>General</c:formatCode>
                <c:ptCount val="2"/>
                <c:pt idx="0">
                  <c:v>6.566999999999997</c:v>
                </c:pt>
                <c:pt idx="1">
                  <c:v>6.566999999999997</c:v>
                </c:pt>
              </c:numCache>
            </c:numRef>
          </c:yVal>
          <c:smooth val="0"/>
        </c:ser>
        <c:ser>
          <c:idx val="5"/>
          <c:order val="5"/>
          <c:spPr>
            <a:ln w="12700" cmpd="sng">
              <a:solidFill>
                <a:srgbClr val="000000"/>
              </a:solidFill>
            </a:ln>
          </c:spPr>
          <c:marker>
            <c:symbol val="none"/>
          </c:marker>
          <c:xVal>
            <c:numRef>
              <c:f>Sheet1!$A$3:$A$4</c:f>
              <c:numCache>
                <c:formatCode>General</c:formatCode>
                <c:ptCount val="2"/>
                <c:pt idx="0">
                  <c:v>0.0</c:v>
                </c:pt>
                <c:pt idx="1">
                  <c:v>30.0</c:v>
                </c:pt>
              </c:numCache>
            </c:numRef>
          </c:xVal>
          <c:yVal>
            <c:numRef>
              <c:f>Sheet1!$G$3:$G$4</c:f>
              <c:numCache>
                <c:formatCode>General</c:formatCode>
                <c:ptCount val="2"/>
                <c:pt idx="0">
                  <c:v>6.636999999999999</c:v>
                </c:pt>
                <c:pt idx="1">
                  <c:v>6.636999999999999</c:v>
                </c:pt>
              </c:numCache>
            </c:numRef>
          </c:yVal>
          <c:smooth val="0"/>
        </c:ser>
        <c:ser>
          <c:idx val="6"/>
          <c:order val="6"/>
          <c:spPr>
            <a:ln w="12700" cmpd="sng">
              <a:solidFill>
                <a:srgbClr val="000000"/>
              </a:solidFill>
            </a:ln>
          </c:spPr>
          <c:marker>
            <c:symbol val="none"/>
          </c:marker>
          <c:xVal>
            <c:numRef>
              <c:f>Sheet1!$A$3:$A$4</c:f>
              <c:numCache>
                <c:formatCode>General</c:formatCode>
                <c:ptCount val="2"/>
                <c:pt idx="0">
                  <c:v>0.0</c:v>
                </c:pt>
                <c:pt idx="1">
                  <c:v>30.0</c:v>
                </c:pt>
              </c:numCache>
            </c:numRef>
          </c:xVal>
          <c:yVal>
            <c:numRef>
              <c:f>Sheet1!$H$3:$H$4</c:f>
              <c:numCache>
                <c:formatCode>General</c:formatCode>
                <c:ptCount val="2"/>
                <c:pt idx="0">
                  <c:v>6.703</c:v>
                </c:pt>
                <c:pt idx="1">
                  <c:v>6.703</c:v>
                </c:pt>
              </c:numCache>
            </c:numRef>
          </c:yVal>
          <c:smooth val="0"/>
        </c:ser>
        <c:ser>
          <c:idx val="7"/>
          <c:order val="7"/>
          <c:spPr>
            <a:ln w="12700" cmpd="sng">
              <a:solidFill>
                <a:srgbClr val="000000"/>
              </a:solidFill>
            </a:ln>
          </c:spPr>
          <c:marker>
            <c:symbol val="none"/>
          </c:marker>
          <c:xVal>
            <c:numRef>
              <c:f>Sheet1!$A$3:$A$4</c:f>
              <c:numCache>
                <c:formatCode>General</c:formatCode>
                <c:ptCount val="2"/>
                <c:pt idx="0">
                  <c:v>0.0</c:v>
                </c:pt>
                <c:pt idx="1">
                  <c:v>30.0</c:v>
                </c:pt>
              </c:numCache>
            </c:numRef>
          </c:xVal>
          <c:yVal>
            <c:numRef>
              <c:f>Sheet1!$I$3:$I$4</c:f>
              <c:numCache>
                <c:formatCode>General</c:formatCode>
                <c:ptCount val="2"/>
                <c:pt idx="0">
                  <c:v>6.765</c:v>
                </c:pt>
                <c:pt idx="1">
                  <c:v>6.765</c:v>
                </c:pt>
              </c:numCache>
            </c:numRef>
          </c:yVal>
          <c:smooth val="0"/>
        </c:ser>
        <c:ser>
          <c:idx val="8"/>
          <c:order val="8"/>
          <c:spPr>
            <a:ln w="12700" cmpd="sng">
              <a:solidFill>
                <a:srgbClr val="000000"/>
              </a:solidFill>
            </a:ln>
          </c:spPr>
          <c:marker>
            <c:symbol val="none"/>
          </c:marker>
          <c:xVal>
            <c:numRef>
              <c:f>Sheet1!$A$3:$A$4</c:f>
              <c:numCache>
                <c:formatCode>General</c:formatCode>
                <c:ptCount val="2"/>
                <c:pt idx="0">
                  <c:v>0.0</c:v>
                </c:pt>
                <c:pt idx="1">
                  <c:v>30.0</c:v>
                </c:pt>
              </c:numCache>
            </c:numRef>
          </c:xVal>
          <c:yVal>
            <c:numRef>
              <c:f>Sheet1!$J$3:$J$4</c:f>
              <c:numCache>
                <c:formatCode>General</c:formatCode>
                <c:ptCount val="2"/>
                <c:pt idx="0">
                  <c:v>6.822999999999975</c:v>
                </c:pt>
                <c:pt idx="1">
                  <c:v>6.822999999999975</c:v>
                </c:pt>
              </c:numCache>
            </c:numRef>
          </c:yVal>
          <c:smooth val="0"/>
        </c:ser>
        <c:ser>
          <c:idx val="9"/>
          <c:order val="9"/>
          <c:spPr>
            <a:ln w="12700" cmpd="sng">
              <a:solidFill>
                <a:srgbClr val="000000"/>
              </a:solidFill>
            </a:ln>
          </c:spPr>
          <c:marker>
            <c:symbol val="none"/>
          </c:marker>
          <c:xVal>
            <c:numRef>
              <c:f>Sheet1!$A$3:$A$4</c:f>
              <c:numCache>
                <c:formatCode>General</c:formatCode>
                <c:ptCount val="2"/>
                <c:pt idx="0">
                  <c:v>0.0</c:v>
                </c:pt>
                <c:pt idx="1">
                  <c:v>30.0</c:v>
                </c:pt>
              </c:numCache>
            </c:numRef>
          </c:xVal>
          <c:yVal>
            <c:numRef>
              <c:f>Sheet1!$K$3:$K$4</c:f>
              <c:numCache>
                <c:formatCode>General</c:formatCode>
                <c:ptCount val="2"/>
                <c:pt idx="0">
                  <c:v>6.876</c:v>
                </c:pt>
                <c:pt idx="1">
                  <c:v>6.876</c:v>
                </c:pt>
              </c:numCache>
            </c:numRef>
          </c:yVal>
          <c:smooth val="0"/>
        </c:ser>
        <c:ser>
          <c:idx val="10"/>
          <c:order val="10"/>
          <c:spPr>
            <a:ln w="12700" cmpd="sng">
              <a:solidFill>
                <a:srgbClr val="000000"/>
              </a:solidFill>
            </a:ln>
          </c:spPr>
          <c:marker>
            <c:symbol val="none"/>
          </c:marker>
          <c:xVal>
            <c:numRef>
              <c:f>Sheet1!$A$3:$A$4</c:f>
              <c:numCache>
                <c:formatCode>General</c:formatCode>
                <c:ptCount val="2"/>
                <c:pt idx="0">
                  <c:v>0.0</c:v>
                </c:pt>
                <c:pt idx="1">
                  <c:v>30.0</c:v>
                </c:pt>
              </c:numCache>
            </c:numRef>
          </c:xVal>
          <c:yVal>
            <c:numRef>
              <c:f>Sheet1!$L$3:$L$4</c:f>
              <c:numCache>
                <c:formatCode>General</c:formatCode>
                <c:ptCount val="2"/>
                <c:pt idx="0">
                  <c:v>6.923999999999999</c:v>
                </c:pt>
                <c:pt idx="1">
                  <c:v>6.923999999999999</c:v>
                </c:pt>
              </c:numCache>
            </c:numRef>
          </c:yVal>
          <c:smooth val="0"/>
        </c:ser>
        <c:ser>
          <c:idx val="11"/>
          <c:order val="11"/>
          <c:spPr>
            <a:ln w="12700" cmpd="sng">
              <a:solidFill>
                <a:srgbClr val="000000"/>
              </a:solidFill>
            </a:ln>
          </c:spPr>
          <c:marker>
            <c:symbol val="none"/>
          </c:marker>
          <c:xVal>
            <c:numRef>
              <c:f>Sheet1!$A$3:$A$4</c:f>
              <c:numCache>
                <c:formatCode>General</c:formatCode>
                <c:ptCount val="2"/>
                <c:pt idx="0">
                  <c:v>0.0</c:v>
                </c:pt>
                <c:pt idx="1">
                  <c:v>30.0</c:v>
                </c:pt>
              </c:numCache>
            </c:numRef>
          </c:xVal>
          <c:yVal>
            <c:numRef>
              <c:f>Sheet1!$M$3:$M$4</c:f>
              <c:numCache>
                <c:formatCode>General</c:formatCode>
                <c:ptCount val="2"/>
                <c:pt idx="0">
                  <c:v>6.967</c:v>
                </c:pt>
                <c:pt idx="1">
                  <c:v>6.967</c:v>
                </c:pt>
              </c:numCache>
            </c:numRef>
          </c:yVal>
          <c:smooth val="0"/>
        </c:ser>
        <c:ser>
          <c:idx val="12"/>
          <c:order val="12"/>
          <c:spPr>
            <a:ln w="12700" cmpd="sng">
              <a:solidFill>
                <a:srgbClr val="000000"/>
              </a:solidFill>
            </a:ln>
          </c:spPr>
          <c:marker>
            <c:symbol val="none"/>
          </c:marker>
          <c:xVal>
            <c:numRef>
              <c:f>Sheet1!$A$3:$A$4</c:f>
              <c:numCache>
                <c:formatCode>General</c:formatCode>
                <c:ptCount val="2"/>
                <c:pt idx="0">
                  <c:v>0.0</c:v>
                </c:pt>
                <c:pt idx="1">
                  <c:v>30.0</c:v>
                </c:pt>
              </c:numCache>
            </c:numRef>
          </c:xVal>
          <c:yVal>
            <c:numRef>
              <c:f>Sheet1!$N$3:$N$4</c:f>
              <c:numCache>
                <c:formatCode>General</c:formatCode>
                <c:ptCount val="2"/>
                <c:pt idx="0">
                  <c:v>7.004</c:v>
                </c:pt>
                <c:pt idx="1">
                  <c:v>7.004</c:v>
                </c:pt>
              </c:numCache>
            </c:numRef>
          </c:yVal>
          <c:smooth val="0"/>
        </c:ser>
        <c:ser>
          <c:idx val="13"/>
          <c:order val="13"/>
          <c:spPr>
            <a:ln w="12700" cmpd="sng">
              <a:solidFill>
                <a:srgbClr val="000000"/>
              </a:solidFill>
            </a:ln>
          </c:spPr>
          <c:marker>
            <c:symbol val="none"/>
          </c:marker>
          <c:xVal>
            <c:numRef>
              <c:f>Sheet1!$A$3:$A$4</c:f>
              <c:numCache>
                <c:formatCode>General</c:formatCode>
                <c:ptCount val="2"/>
                <c:pt idx="0">
                  <c:v>0.0</c:v>
                </c:pt>
                <c:pt idx="1">
                  <c:v>30.0</c:v>
                </c:pt>
              </c:numCache>
            </c:numRef>
          </c:xVal>
          <c:yVal>
            <c:numRef>
              <c:f>Sheet1!$O$3:$O$4</c:f>
              <c:numCache>
                <c:formatCode>General</c:formatCode>
                <c:ptCount val="2"/>
                <c:pt idx="0">
                  <c:v>7.036</c:v>
                </c:pt>
                <c:pt idx="1">
                  <c:v>7.036</c:v>
                </c:pt>
              </c:numCache>
            </c:numRef>
          </c:yVal>
          <c:smooth val="0"/>
        </c:ser>
        <c:ser>
          <c:idx val="15"/>
          <c:order val="14"/>
          <c:spPr>
            <a:ln>
              <a:solidFill>
                <a:srgbClr val="000000"/>
              </a:solidFill>
            </a:ln>
          </c:spPr>
          <c:marker>
            <c:symbol val="none"/>
          </c:marker>
          <c:xVal>
            <c:numRef>
              <c:f>Sheet1!$A$3:$A$4</c:f>
              <c:numCache>
                <c:formatCode>General</c:formatCode>
                <c:ptCount val="2"/>
                <c:pt idx="0">
                  <c:v>0.0</c:v>
                </c:pt>
                <c:pt idx="1">
                  <c:v>30.0</c:v>
                </c:pt>
              </c:numCache>
            </c:numRef>
          </c:xVal>
          <c:yVal>
            <c:numRef>
              <c:f>Sheet1!$Q$3:$Q$4</c:f>
              <c:numCache>
                <c:formatCode>General</c:formatCode>
                <c:ptCount val="2"/>
                <c:pt idx="0">
                  <c:v>9.96</c:v>
                </c:pt>
                <c:pt idx="1">
                  <c:v>9.96</c:v>
                </c:pt>
              </c:numCache>
            </c:numRef>
          </c:yVal>
          <c:smooth val="0"/>
        </c:ser>
        <c:ser>
          <c:idx val="16"/>
          <c:order val="15"/>
          <c:spPr>
            <a:ln>
              <a:solidFill>
                <a:srgbClr val="000000"/>
              </a:solidFill>
            </a:ln>
          </c:spPr>
          <c:marker>
            <c:symbol val="none"/>
          </c:marker>
          <c:xVal>
            <c:numRef>
              <c:f>Sheet1!$A$3:$A$4</c:f>
              <c:numCache>
                <c:formatCode>General</c:formatCode>
                <c:ptCount val="2"/>
                <c:pt idx="0">
                  <c:v>0.0</c:v>
                </c:pt>
                <c:pt idx="1">
                  <c:v>30.0</c:v>
                </c:pt>
              </c:numCache>
            </c:numRef>
          </c:xVal>
          <c:yVal>
            <c:numRef>
              <c:f>Sheet1!$R$3:$R$4</c:f>
              <c:numCache>
                <c:formatCode>General</c:formatCode>
                <c:ptCount val="2"/>
                <c:pt idx="0">
                  <c:v>10.28</c:v>
                </c:pt>
                <c:pt idx="1">
                  <c:v>10.28</c:v>
                </c:pt>
              </c:numCache>
            </c:numRef>
          </c:yVal>
          <c:smooth val="0"/>
        </c:ser>
        <c:dLbls>
          <c:showLegendKey val="0"/>
          <c:showVal val="0"/>
          <c:showCatName val="0"/>
          <c:showSerName val="0"/>
          <c:showPercent val="0"/>
          <c:showBubbleSize val="0"/>
        </c:dLbls>
        <c:axId val="2135887336"/>
        <c:axId val="2135890200"/>
      </c:scatterChart>
      <c:valAx>
        <c:axId val="2135887336"/>
        <c:scaling>
          <c:orientation val="minMax"/>
        </c:scaling>
        <c:delete val="0"/>
        <c:axPos val="b"/>
        <c:numFmt formatCode="General" sourceLinked="1"/>
        <c:majorTickMark val="none"/>
        <c:minorTickMark val="none"/>
        <c:tickLblPos val="none"/>
        <c:spPr>
          <a:ln>
            <a:noFill/>
          </a:ln>
        </c:spPr>
        <c:crossAx val="2135890200"/>
        <c:crosses val="autoZero"/>
        <c:crossBetween val="midCat"/>
      </c:valAx>
      <c:valAx>
        <c:axId val="2135890200"/>
        <c:scaling>
          <c:orientation val="minMax"/>
          <c:max val="14.0"/>
        </c:scaling>
        <c:delete val="0"/>
        <c:axPos val="l"/>
        <c:title>
          <c:tx>
            <c:rich>
              <a:bodyPr rot="-5400000" vert="horz"/>
              <a:lstStyle/>
              <a:p>
                <a:pPr>
                  <a:defRPr sz="3000"/>
                </a:pPr>
                <a:r>
                  <a:rPr lang="en-US" sz="3000" dirty="0" smtClean="0"/>
                  <a:t>Energy (</a:t>
                </a:r>
                <a:r>
                  <a:rPr lang="en-US" sz="3000" dirty="0" err="1" smtClean="0"/>
                  <a:t>eV</a:t>
                </a:r>
                <a:r>
                  <a:rPr lang="en-US" sz="3000" dirty="0" smtClean="0"/>
                  <a:t>)</a:t>
                </a:r>
                <a:endParaRPr lang="en-US" sz="3000" dirty="0"/>
              </a:p>
            </c:rich>
          </c:tx>
          <c:layout/>
          <c:overlay val="0"/>
        </c:title>
        <c:numFmt formatCode="General" sourceLinked="1"/>
        <c:majorTickMark val="out"/>
        <c:minorTickMark val="out"/>
        <c:tickLblPos val="nextTo"/>
        <c:spPr>
          <a:ln w="28575" cmpd="sng">
            <a:solidFill>
              <a:schemeClr val="tx1"/>
            </a:solidFill>
            <a:prstDash val="solid"/>
          </a:ln>
        </c:spPr>
        <c:txPr>
          <a:bodyPr/>
          <a:lstStyle/>
          <a:p>
            <a:pPr>
              <a:defRPr sz="3000"/>
            </a:pPr>
            <a:endParaRPr lang="en-US"/>
          </a:p>
        </c:txPr>
        <c:crossAx val="2135887336"/>
        <c:crosses val="autoZero"/>
        <c:crossBetween val="midCat"/>
      </c:valAx>
    </c:plotArea>
    <c:plotVisOnly val="1"/>
    <c:dispBlanksAs val="gap"/>
    <c:showDLblsOverMax val="0"/>
  </c:chart>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551008489299"/>
          <c:y val="0.0464127961397773"/>
          <c:w val="0.843223420115573"/>
          <c:h val="0.907174407720445"/>
        </c:manualLayout>
      </c:layout>
      <c:scatterChart>
        <c:scatterStyle val="lineMarker"/>
        <c:varyColors val="0"/>
        <c:ser>
          <c:idx val="0"/>
          <c:order val="0"/>
          <c:spPr>
            <a:ln w="88900">
              <a:solidFill>
                <a:schemeClr val="tx1"/>
              </a:solidFill>
            </a:ln>
          </c:spPr>
          <c:marker>
            <c:symbol val="none"/>
          </c:marker>
          <c:xVal>
            <c:numRef>
              <c:f>Sheet1!$A$3:$A$4</c:f>
              <c:numCache>
                <c:formatCode>General</c:formatCode>
                <c:ptCount val="2"/>
                <c:pt idx="0">
                  <c:v>0.0</c:v>
                </c:pt>
                <c:pt idx="1">
                  <c:v>30.0</c:v>
                </c:pt>
              </c:numCache>
            </c:numRef>
          </c:xVal>
          <c:yVal>
            <c:numRef>
              <c:f>Sheet1!$B$3:$B$4</c:f>
              <c:numCache>
                <c:formatCode>General</c:formatCode>
                <c:ptCount val="2"/>
                <c:pt idx="0">
                  <c:v>0.0</c:v>
                </c:pt>
                <c:pt idx="1">
                  <c:v>0.0</c:v>
                </c:pt>
              </c:numCache>
            </c:numRef>
          </c:yVal>
          <c:smooth val="0"/>
        </c:ser>
        <c:ser>
          <c:idx val="1"/>
          <c:order val="1"/>
          <c:spPr>
            <a:ln>
              <a:solidFill>
                <a:schemeClr val="tx1"/>
              </a:solidFill>
            </a:ln>
          </c:spPr>
          <c:marker>
            <c:symbol val="none"/>
          </c:marker>
          <c:xVal>
            <c:numRef>
              <c:f>Sheet1!$A$3:$A$4</c:f>
              <c:numCache>
                <c:formatCode>General</c:formatCode>
                <c:ptCount val="2"/>
                <c:pt idx="0">
                  <c:v>0.0</c:v>
                </c:pt>
                <c:pt idx="1">
                  <c:v>30.0</c:v>
                </c:pt>
              </c:numCache>
            </c:numRef>
          </c:xVal>
          <c:yVal>
            <c:numRef>
              <c:f>Sheet1!$C$3:$C$4</c:f>
              <c:numCache>
                <c:formatCode>General</c:formatCode>
                <c:ptCount val="2"/>
                <c:pt idx="0">
                  <c:v>1.968</c:v>
                </c:pt>
                <c:pt idx="1">
                  <c:v>1.968</c:v>
                </c:pt>
              </c:numCache>
            </c:numRef>
          </c:yVal>
          <c:smooth val="0"/>
        </c:ser>
        <c:ser>
          <c:idx val="2"/>
          <c:order val="2"/>
          <c:spPr>
            <a:ln>
              <a:solidFill>
                <a:srgbClr val="000000"/>
              </a:solidFill>
            </a:ln>
          </c:spPr>
          <c:marker>
            <c:symbol val="none"/>
          </c:marker>
          <c:xVal>
            <c:numRef>
              <c:f>Sheet1!$A$3:$A$4</c:f>
              <c:numCache>
                <c:formatCode>General</c:formatCode>
                <c:ptCount val="2"/>
                <c:pt idx="0">
                  <c:v>0.0</c:v>
                </c:pt>
                <c:pt idx="1">
                  <c:v>30.0</c:v>
                </c:pt>
              </c:numCache>
            </c:numRef>
          </c:xVal>
          <c:yVal>
            <c:numRef>
              <c:f>Sheet1!$D$3:$D$4</c:f>
              <c:numCache>
                <c:formatCode>General</c:formatCode>
                <c:ptCount val="2"/>
                <c:pt idx="0">
                  <c:v>4.189</c:v>
                </c:pt>
                <c:pt idx="1">
                  <c:v>4.189</c:v>
                </c:pt>
              </c:numCache>
            </c:numRef>
          </c:yVal>
          <c:smooth val="0"/>
        </c:ser>
        <c:ser>
          <c:idx val="3"/>
          <c:order val="3"/>
          <c:spPr>
            <a:ln w="12700" cmpd="sng">
              <a:solidFill>
                <a:srgbClr val="000000"/>
              </a:solidFill>
            </a:ln>
          </c:spPr>
          <c:marker>
            <c:symbol val="none"/>
          </c:marker>
          <c:xVal>
            <c:numRef>
              <c:f>Sheet1!$A$3:$A$4</c:f>
              <c:numCache>
                <c:formatCode>General</c:formatCode>
                <c:ptCount val="2"/>
                <c:pt idx="0">
                  <c:v>0.0</c:v>
                </c:pt>
                <c:pt idx="1">
                  <c:v>30.0</c:v>
                </c:pt>
              </c:numCache>
            </c:numRef>
          </c:xVal>
          <c:yVal>
            <c:numRef>
              <c:f>Sheet1!$E$3:$E$4</c:f>
              <c:numCache>
                <c:formatCode>General</c:formatCode>
                <c:ptCount val="2"/>
                <c:pt idx="0">
                  <c:v>6.494</c:v>
                </c:pt>
                <c:pt idx="1">
                  <c:v>6.494</c:v>
                </c:pt>
              </c:numCache>
            </c:numRef>
          </c:yVal>
          <c:smooth val="0"/>
        </c:ser>
        <c:ser>
          <c:idx val="4"/>
          <c:order val="4"/>
          <c:spPr>
            <a:ln w="12700" cmpd="sng">
              <a:solidFill>
                <a:srgbClr val="000000"/>
              </a:solidFill>
            </a:ln>
          </c:spPr>
          <c:marker>
            <c:symbol val="none"/>
          </c:marker>
          <c:xVal>
            <c:numRef>
              <c:f>Sheet1!$A$3:$A$4</c:f>
              <c:numCache>
                <c:formatCode>General</c:formatCode>
                <c:ptCount val="2"/>
                <c:pt idx="0">
                  <c:v>0.0</c:v>
                </c:pt>
                <c:pt idx="1">
                  <c:v>30.0</c:v>
                </c:pt>
              </c:numCache>
            </c:numRef>
          </c:xVal>
          <c:yVal>
            <c:numRef>
              <c:f>Sheet1!$F$3:$F$4</c:f>
              <c:numCache>
                <c:formatCode>General</c:formatCode>
                <c:ptCount val="2"/>
                <c:pt idx="0">
                  <c:v>6.566999999999997</c:v>
                </c:pt>
                <c:pt idx="1">
                  <c:v>6.566999999999997</c:v>
                </c:pt>
              </c:numCache>
            </c:numRef>
          </c:yVal>
          <c:smooth val="0"/>
        </c:ser>
        <c:ser>
          <c:idx val="5"/>
          <c:order val="5"/>
          <c:spPr>
            <a:ln w="12700" cmpd="sng">
              <a:solidFill>
                <a:srgbClr val="000000"/>
              </a:solidFill>
            </a:ln>
          </c:spPr>
          <c:marker>
            <c:symbol val="none"/>
          </c:marker>
          <c:xVal>
            <c:numRef>
              <c:f>Sheet1!$A$3:$A$4</c:f>
              <c:numCache>
                <c:formatCode>General</c:formatCode>
                <c:ptCount val="2"/>
                <c:pt idx="0">
                  <c:v>0.0</c:v>
                </c:pt>
                <c:pt idx="1">
                  <c:v>30.0</c:v>
                </c:pt>
              </c:numCache>
            </c:numRef>
          </c:xVal>
          <c:yVal>
            <c:numRef>
              <c:f>Sheet1!$G$3:$G$4</c:f>
              <c:numCache>
                <c:formatCode>General</c:formatCode>
                <c:ptCount val="2"/>
                <c:pt idx="0">
                  <c:v>6.636999999999999</c:v>
                </c:pt>
                <c:pt idx="1">
                  <c:v>6.636999999999999</c:v>
                </c:pt>
              </c:numCache>
            </c:numRef>
          </c:yVal>
          <c:smooth val="0"/>
        </c:ser>
        <c:ser>
          <c:idx val="6"/>
          <c:order val="6"/>
          <c:spPr>
            <a:ln w="12700" cmpd="sng">
              <a:solidFill>
                <a:srgbClr val="000000"/>
              </a:solidFill>
            </a:ln>
          </c:spPr>
          <c:marker>
            <c:symbol val="none"/>
          </c:marker>
          <c:xVal>
            <c:numRef>
              <c:f>Sheet1!$A$3:$A$4</c:f>
              <c:numCache>
                <c:formatCode>General</c:formatCode>
                <c:ptCount val="2"/>
                <c:pt idx="0">
                  <c:v>0.0</c:v>
                </c:pt>
                <c:pt idx="1">
                  <c:v>30.0</c:v>
                </c:pt>
              </c:numCache>
            </c:numRef>
          </c:xVal>
          <c:yVal>
            <c:numRef>
              <c:f>Sheet1!$H$3:$H$4</c:f>
              <c:numCache>
                <c:formatCode>General</c:formatCode>
                <c:ptCount val="2"/>
                <c:pt idx="0">
                  <c:v>6.703</c:v>
                </c:pt>
                <c:pt idx="1">
                  <c:v>6.703</c:v>
                </c:pt>
              </c:numCache>
            </c:numRef>
          </c:yVal>
          <c:smooth val="0"/>
        </c:ser>
        <c:ser>
          <c:idx val="7"/>
          <c:order val="7"/>
          <c:spPr>
            <a:ln w="12700" cmpd="sng">
              <a:solidFill>
                <a:srgbClr val="000000"/>
              </a:solidFill>
            </a:ln>
          </c:spPr>
          <c:marker>
            <c:symbol val="none"/>
          </c:marker>
          <c:xVal>
            <c:numRef>
              <c:f>Sheet1!$A$3:$A$4</c:f>
              <c:numCache>
                <c:formatCode>General</c:formatCode>
                <c:ptCount val="2"/>
                <c:pt idx="0">
                  <c:v>0.0</c:v>
                </c:pt>
                <c:pt idx="1">
                  <c:v>30.0</c:v>
                </c:pt>
              </c:numCache>
            </c:numRef>
          </c:xVal>
          <c:yVal>
            <c:numRef>
              <c:f>Sheet1!$I$3:$I$4</c:f>
              <c:numCache>
                <c:formatCode>General</c:formatCode>
                <c:ptCount val="2"/>
                <c:pt idx="0">
                  <c:v>6.765</c:v>
                </c:pt>
                <c:pt idx="1">
                  <c:v>6.765</c:v>
                </c:pt>
              </c:numCache>
            </c:numRef>
          </c:yVal>
          <c:smooth val="0"/>
        </c:ser>
        <c:ser>
          <c:idx val="8"/>
          <c:order val="8"/>
          <c:spPr>
            <a:ln w="12700" cmpd="sng">
              <a:solidFill>
                <a:srgbClr val="000000"/>
              </a:solidFill>
            </a:ln>
          </c:spPr>
          <c:marker>
            <c:symbol val="none"/>
          </c:marker>
          <c:xVal>
            <c:numRef>
              <c:f>Sheet1!$A$3:$A$4</c:f>
              <c:numCache>
                <c:formatCode>General</c:formatCode>
                <c:ptCount val="2"/>
                <c:pt idx="0">
                  <c:v>0.0</c:v>
                </c:pt>
                <c:pt idx="1">
                  <c:v>30.0</c:v>
                </c:pt>
              </c:numCache>
            </c:numRef>
          </c:xVal>
          <c:yVal>
            <c:numRef>
              <c:f>Sheet1!$J$3:$J$4</c:f>
              <c:numCache>
                <c:formatCode>General</c:formatCode>
                <c:ptCount val="2"/>
                <c:pt idx="0">
                  <c:v>6.822999999999975</c:v>
                </c:pt>
                <c:pt idx="1">
                  <c:v>6.822999999999975</c:v>
                </c:pt>
              </c:numCache>
            </c:numRef>
          </c:yVal>
          <c:smooth val="0"/>
        </c:ser>
        <c:ser>
          <c:idx val="9"/>
          <c:order val="9"/>
          <c:spPr>
            <a:ln w="12700" cmpd="sng">
              <a:solidFill>
                <a:srgbClr val="000000"/>
              </a:solidFill>
            </a:ln>
          </c:spPr>
          <c:marker>
            <c:symbol val="none"/>
          </c:marker>
          <c:xVal>
            <c:numRef>
              <c:f>Sheet1!$A$3:$A$4</c:f>
              <c:numCache>
                <c:formatCode>General</c:formatCode>
                <c:ptCount val="2"/>
                <c:pt idx="0">
                  <c:v>0.0</c:v>
                </c:pt>
                <c:pt idx="1">
                  <c:v>30.0</c:v>
                </c:pt>
              </c:numCache>
            </c:numRef>
          </c:xVal>
          <c:yVal>
            <c:numRef>
              <c:f>Sheet1!$K$3:$K$4</c:f>
              <c:numCache>
                <c:formatCode>General</c:formatCode>
                <c:ptCount val="2"/>
                <c:pt idx="0">
                  <c:v>6.876</c:v>
                </c:pt>
                <c:pt idx="1">
                  <c:v>6.876</c:v>
                </c:pt>
              </c:numCache>
            </c:numRef>
          </c:yVal>
          <c:smooth val="0"/>
        </c:ser>
        <c:ser>
          <c:idx val="10"/>
          <c:order val="10"/>
          <c:spPr>
            <a:ln w="12700" cmpd="sng">
              <a:solidFill>
                <a:srgbClr val="000000"/>
              </a:solidFill>
            </a:ln>
          </c:spPr>
          <c:marker>
            <c:symbol val="none"/>
          </c:marker>
          <c:xVal>
            <c:numRef>
              <c:f>Sheet1!$A$3:$A$4</c:f>
              <c:numCache>
                <c:formatCode>General</c:formatCode>
                <c:ptCount val="2"/>
                <c:pt idx="0">
                  <c:v>0.0</c:v>
                </c:pt>
                <c:pt idx="1">
                  <c:v>30.0</c:v>
                </c:pt>
              </c:numCache>
            </c:numRef>
          </c:xVal>
          <c:yVal>
            <c:numRef>
              <c:f>Sheet1!$L$3:$L$4</c:f>
              <c:numCache>
                <c:formatCode>General</c:formatCode>
                <c:ptCount val="2"/>
                <c:pt idx="0">
                  <c:v>6.923999999999999</c:v>
                </c:pt>
                <c:pt idx="1">
                  <c:v>6.923999999999999</c:v>
                </c:pt>
              </c:numCache>
            </c:numRef>
          </c:yVal>
          <c:smooth val="0"/>
        </c:ser>
        <c:ser>
          <c:idx val="11"/>
          <c:order val="11"/>
          <c:spPr>
            <a:ln w="12700" cmpd="sng">
              <a:solidFill>
                <a:srgbClr val="000000"/>
              </a:solidFill>
            </a:ln>
          </c:spPr>
          <c:marker>
            <c:symbol val="none"/>
          </c:marker>
          <c:xVal>
            <c:numRef>
              <c:f>Sheet1!$A$3:$A$4</c:f>
              <c:numCache>
                <c:formatCode>General</c:formatCode>
                <c:ptCount val="2"/>
                <c:pt idx="0">
                  <c:v>0.0</c:v>
                </c:pt>
                <c:pt idx="1">
                  <c:v>30.0</c:v>
                </c:pt>
              </c:numCache>
            </c:numRef>
          </c:xVal>
          <c:yVal>
            <c:numRef>
              <c:f>Sheet1!$M$3:$M$4</c:f>
              <c:numCache>
                <c:formatCode>General</c:formatCode>
                <c:ptCount val="2"/>
                <c:pt idx="0">
                  <c:v>6.967</c:v>
                </c:pt>
                <c:pt idx="1">
                  <c:v>6.967</c:v>
                </c:pt>
              </c:numCache>
            </c:numRef>
          </c:yVal>
          <c:smooth val="0"/>
        </c:ser>
        <c:ser>
          <c:idx val="12"/>
          <c:order val="12"/>
          <c:spPr>
            <a:ln w="12700" cmpd="sng">
              <a:solidFill>
                <a:srgbClr val="000000"/>
              </a:solidFill>
            </a:ln>
          </c:spPr>
          <c:marker>
            <c:symbol val="none"/>
          </c:marker>
          <c:xVal>
            <c:numRef>
              <c:f>Sheet1!$A$3:$A$4</c:f>
              <c:numCache>
                <c:formatCode>General</c:formatCode>
                <c:ptCount val="2"/>
                <c:pt idx="0">
                  <c:v>0.0</c:v>
                </c:pt>
                <c:pt idx="1">
                  <c:v>30.0</c:v>
                </c:pt>
              </c:numCache>
            </c:numRef>
          </c:xVal>
          <c:yVal>
            <c:numRef>
              <c:f>Sheet1!$N$3:$N$4</c:f>
              <c:numCache>
                <c:formatCode>General</c:formatCode>
                <c:ptCount val="2"/>
                <c:pt idx="0">
                  <c:v>7.004</c:v>
                </c:pt>
                <c:pt idx="1">
                  <c:v>7.004</c:v>
                </c:pt>
              </c:numCache>
            </c:numRef>
          </c:yVal>
          <c:smooth val="0"/>
        </c:ser>
        <c:ser>
          <c:idx val="13"/>
          <c:order val="13"/>
          <c:spPr>
            <a:ln w="12700" cmpd="sng">
              <a:solidFill>
                <a:srgbClr val="000000"/>
              </a:solidFill>
            </a:ln>
          </c:spPr>
          <c:marker>
            <c:symbol val="none"/>
          </c:marker>
          <c:xVal>
            <c:numRef>
              <c:f>Sheet1!$A$3:$A$4</c:f>
              <c:numCache>
                <c:formatCode>General</c:formatCode>
                <c:ptCount val="2"/>
                <c:pt idx="0">
                  <c:v>0.0</c:v>
                </c:pt>
                <c:pt idx="1">
                  <c:v>30.0</c:v>
                </c:pt>
              </c:numCache>
            </c:numRef>
          </c:xVal>
          <c:yVal>
            <c:numRef>
              <c:f>Sheet1!$O$3:$O$4</c:f>
              <c:numCache>
                <c:formatCode>General</c:formatCode>
                <c:ptCount val="2"/>
                <c:pt idx="0">
                  <c:v>7.036</c:v>
                </c:pt>
                <c:pt idx="1">
                  <c:v>7.036</c:v>
                </c:pt>
              </c:numCache>
            </c:numRef>
          </c:yVal>
          <c:smooth val="0"/>
        </c:ser>
        <c:ser>
          <c:idx val="15"/>
          <c:order val="14"/>
          <c:spPr>
            <a:ln>
              <a:solidFill>
                <a:srgbClr val="000000"/>
              </a:solidFill>
            </a:ln>
          </c:spPr>
          <c:marker>
            <c:symbol val="none"/>
          </c:marker>
          <c:xVal>
            <c:numRef>
              <c:f>Sheet1!$A$3:$A$4</c:f>
              <c:numCache>
                <c:formatCode>General</c:formatCode>
                <c:ptCount val="2"/>
                <c:pt idx="0">
                  <c:v>0.0</c:v>
                </c:pt>
                <c:pt idx="1">
                  <c:v>30.0</c:v>
                </c:pt>
              </c:numCache>
            </c:numRef>
          </c:xVal>
          <c:yVal>
            <c:numRef>
              <c:f>Sheet1!$Q$3:$Q$4</c:f>
              <c:numCache>
                <c:formatCode>General</c:formatCode>
                <c:ptCount val="2"/>
                <c:pt idx="0">
                  <c:v>9.96</c:v>
                </c:pt>
                <c:pt idx="1">
                  <c:v>9.96</c:v>
                </c:pt>
              </c:numCache>
            </c:numRef>
          </c:yVal>
          <c:smooth val="0"/>
        </c:ser>
        <c:ser>
          <c:idx val="16"/>
          <c:order val="15"/>
          <c:spPr>
            <a:ln>
              <a:solidFill>
                <a:srgbClr val="000000"/>
              </a:solidFill>
            </a:ln>
          </c:spPr>
          <c:marker>
            <c:symbol val="none"/>
          </c:marker>
          <c:xVal>
            <c:numRef>
              <c:f>Sheet1!$A$3:$A$4</c:f>
              <c:numCache>
                <c:formatCode>General</c:formatCode>
                <c:ptCount val="2"/>
                <c:pt idx="0">
                  <c:v>0.0</c:v>
                </c:pt>
                <c:pt idx="1">
                  <c:v>30.0</c:v>
                </c:pt>
              </c:numCache>
            </c:numRef>
          </c:xVal>
          <c:yVal>
            <c:numRef>
              <c:f>Sheet1!$R$3:$R$4</c:f>
              <c:numCache>
                <c:formatCode>General</c:formatCode>
                <c:ptCount val="2"/>
                <c:pt idx="0">
                  <c:v>10.28</c:v>
                </c:pt>
                <c:pt idx="1">
                  <c:v>10.28</c:v>
                </c:pt>
              </c:numCache>
            </c:numRef>
          </c:yVal>
          <c:smooth val="0"/>
        </c:ser>
        <c:ser>
          <c:idx val="17"/>
          <c:order val="16"/>
          <c:spPr>
            <a:ln>
              <a:solidFill>
                <a:srgbClr val="000000"/>
              </a:solidFill>
            </a:ln>
          </c:spPr>
          <c:marker>
            <c:symbol val="none"/>
          </c:marker>
          <c:xVal>
            <c:numRef>
              <c:f>Sheet1!$A$3:$A$4</c:f>
              <c:numCache>
                <c:formatCode>General</c:formatCode>
                <c:ptCount val="2"/>
                <c:pt idx="0">
                  <c:v>0.0</c:v>
                </c:pt>
                <c:pt idx="1">
                  <c:v>30.0</c:v>
                </c:pt>
              </c:numCache>
            </c:numRef>
          </c:xVal>
          <c:yVal>
            <c:numRef>
              <c:f>Sheet1!$S$3:$S$4</c:f>
              <c:numCache>
                <c:formatCode>General</c:formatCode>
                <c:ptCount val="2"/>
                <c:pt idx="0">
                  <c:v>13.62</c:v>
                </c:pt>
                <c:pt idx="1">
                  <c:v>13.62</c:v>
                </c:pt>
              </c:numCache>
            </c:numRef>
          </c:yVal>
          <c:smooth val="0"/>
        </c:ser>
        <c:dLbls>
          <c:showLegendKey val="0"/>
          <c:showVal val="0"/>
          <c:showCatName val="0"/>
          <c:showSerName val="0"/>
          <c:showPercent val="0"/>
          <c:showBubbleSize val="0"/>
        </c:dLbls>
        <c:axId val="2135567384"/>
        <c:axId val="2135562424"/>
      </c:scatterChart>
      <c:valAx>
        <c:axId val="2135567384"/>
        <c:scaling>
          <c:orientation val="minMax"/>
        </c:scaling>
        <c:delete val="0"/>
        <c:axPos val="b"/>
        <c:numFmt formatCode="General" sourceLinked="1"/>
        <c:majorTickMark val="none"/>
        <c:minorTickMark val="none"/>
        <c:tickLblPos val="none"/>
        <c:spPr>
          <a:ln>
            <a:noFill/>
          </a:ln>
        </c:spPr>
        <c:crossAx val="2135562424"/>
        <c:crosses val="autoZero"/>
        <c:crossBetween val="midCat"/>
      </c:valAx>
      <c:valAx>
        <c:axId val="2135562424"/>
        <c:scaling>
          <c:orientation val="minMax"/>
          <c:max val="14.0"/>
        </c:scaling>
        <c:delete val="0"/>
        <c:axPos val="l"/>
        <c:title>
          <c:tx>
            <c:rich>
              <a:bodyPr rot="-5400000" vert="horz"/>
              <a:lstStyle/>
              <a:p>
                <a:pPr>
                  <a:defRPr sz="3000"/>
                </a:pPr>
                <a:r>
                  <a:rPr lang="en-US" sz="3000" dirty="0" smtClean="0"/>
                  <a:t>Energy (</a:t>
                </a:r>
                <a:r>
                  <a:rPr lang="en-US" sz="3000" dirty="0" err="1" smtClean="0"/>
                  <a:t>eV</a:t>
                </a:r>
                <a:r>
                  <a:rPr lang="en-US" sz="3000" dirty="0" smtClean="0"/>
                  <a:t>)</a:t>
                </a:r>
                <a:endParaRPr lang="en-US" sz="3000" dirty="0"/>
              </a:p>
            </c:rich>
          </c:tx>
          <c:layout/>
          <c:overlay val="0"/>
        </c:title>
        <c:numFmt formatCode="General" sourceLinked="1"/>
        <c:majorTickMark val="out"/>
        <c:minorTickMark val="out"/>
        <c:tickLblPos val="nextTo"/>
        <c:spPr>
          <a:ln w="28575" cmpd="sng">
            <a:solidFill>
              <a:schemeClr val="tx1"/>
            </a:solidFill>
            <a:prstDash val="solid"/>
          </a:ln>
        </c:spPr>
        <c:txPr>
          <a:bodyPr/>
          <a:lstStyle/>
          <a:p>
            <a:pPr>
              <a:defRPr sz="3000"/>
            </a:pPr>
            <a:endParaRPr lang="en-US"/>
          </a:p>
        </c:txPr>
        <c:crossAx val="2135567384"/>
        <c:crosses val="autoZero"/>
        <c:crossBetween val="midCat"/>
      </c:valAx>
    </c:plotArea>
    <c:plotVisOnly val="1"/>
    <c:dispBlanksAs val="gap"/>
    <c:showDLblsOverMax val="0"/>
  </c:chart>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551008489299"/>
          <c:y val="0.0464127961397773"/>
          <c:w val="0.843223420115573"/>
          <c:h val="0.907174407720445"/>
        </c:manualLayout>
      </c:layout>
      <c:scatterChart>
        <c:scatterStyle val="lineMarker"/>
        <c:varyColors val="0"/>
        <c:ser>
          <c:idx val="0"/>
          <c:order val="0"/>
          <c:spPr>
            <a:ln w="88900">
              <a:solidFill>
                <a:schemeClr val="tx1"/>
              </a:solidFill>
            </a:ln>
          </c:spPr>
          <c:marker>
            <c:symbol val="none"/>
          </c:marker>
          <c:xVal>
            <c:numRef>
              <c:f>Sheet1!$A$3:$A$4</c:f>
              <c:numCache>
                <c:formatCode>General</c:formatCode>
                <c:ptCount val="2"/>
                <c:pt idx="0">
                  <c:v>0.0</c:v>
                </c:pt>
                <c:pt idx="1">
                  <c:v>30.0</c:v>
                </c:pt>
              </c:numCache>
            </c:numRef>
          </c:xVal>
          <c:yVal>
            <c:numRef>
              <c:f>Sheet1!$B$3:$B$4</c:f>
              <c:numCache>
                <c:formatCode>General</c:formatCode>
                <c:ptCount val="2"/>
                <c:pt idx="0">
                  <c:v>0.0</c:v>
                </c:pt>
                <c:pt idx="1">
                  <c:v>0.0</c:v>
                </c:pt>
              </c:numCache>
            </c:numRef>
          </c:yVal>
          <c:smooth val="0"/>
        </c:ser>
        <c:ser>
          <c:idx val="1"/>
          <c:order val="1"/>
          <c:spPr>
            <a:ln>
              <a:solidFill>
                <a:schemeClr val="tx1"/>
              </a:solidFill>
            </a:ln>
          </c:spPr>
          <c:marker>
            <c:symbol val="none"/>
          </c:marker>
          <c:xVal>
            <c:numRef>
              <c:f>Sheet1!$A$3:$A$4</c:f>
              <c:numCache>
                <c:formatCode>General</c:formatCode>
                <c:ptCount val="2"/>
                <c:pt idx="0">
                  <c:v>0.0</c:v>
                </c:pt>
                <c:pt idx="1">
                  <c:v>30.0</c:v>
                </c:pt>
              </c:numCache>
            </c:numRef>
          </c:xVal>
          <c:yVal>
            <c:numRef>
              <c:f>Sheet1!$C$3:$C$4</c:f>
              <c:numCache>
                <c:formatCode>General</c:formatCode>
                <c:ptCount val="2"/>
                <c:pt idx="0">
                  <c:v>1.968</c:v>
                </c:pt>
                <c:pt idx="1">
                  <c:v>1.968</c:v>
                </c:pt>
              </c:numCache>
            </c:numRef>
          </c:yVal>
          <c:smooth val="0"/>
        </c:ser>
        <c:ser>
          <c:idx val="2"/>
          <c:order val="2"/>
          <c:spPr>
            <a:ln>
              <a:solidFill>
                <a:srgbClr val="000000"/>
              </a:solidFill>
            </a:ln>
          </c:spPr>
          <c:marker>
            <c:symbol val="none"/>
          </c:marker>
          <c:xVal>
            <c:numRef>
              <c:f>Sheet1!$A$3:$A$4</c:f>
              <c:numCache>
                <c:formatCode>General</c:formatCode>
                <c:ptCount val="2"/>
                <c:pt idx="0">
                  <c:v>0.0</c:v>
                </c:pt>
                <c:pt idx="1">
                  <c:v>30.0</c:v>
                </c:pt>
              </c:numCache>
            </c:numRef>
          </c:xVal>
          <c:yVal>
            <c:numRef>
              <c:f>Sheet1!$D$3:$D$4</c:f>
              <c:numCache>
                <c:formatCode>General</c:formatCode>
                <c:ptCount val="2"/>
                <c:pt idx="0">
                  <c:v>4.189</c:v>
                </c:pt>
                <c:pt idx="1">
                  <c:v>4.189</c:v>
                </c:pt>
              </c:numCache>
            </c:numRef>
          </c:yVal>
          <c:smooth val="0"/>
        </c:ser>
        <c:ser>
          <c:idx val="3"/>
          <c:order val="3"/>
          <c:spPr>
            <a:ln w="12700" cmpd="sng">
              <a:solidFill>
                <a:srgbClr val="000000"/>
              </a:solidFill>
            </a:ln>
          </c:spPr>
          <c:marker>
            <c:symbol val="none"/>
          </c:marker>
          <c:xVal>
            <c:numRef>
              <c:f>Sheet1!$A$3:$A$4</c:f>
              <c:numCache>
                <c:formatCode>General</c:formatCode>
                <c:ptCount val="2"/>
                <c:pt idx="0">
                  <c:v>0.0</c:v>
                </c:pt>
                <c:pt idx="1">
                  <c:v>30.0</c:v>
                </c:pt>
              </c:numCache>
            </c:numRef>
          </c:xVal>
          <c:yVal>
            <c:numRef>
              <c:f>Sheet1!$E$3:$E$4</c:f>
              <c:numCache>
                <c:formatCode>General</c:formatCode>
                <c:ptCount val="2"/>
                <c:pt idx="0">
                  <c:v>6.494</c:v>
                </c:pt>
                <c:pt idx="1">
                  <c:v>6.494</c:v>
                </c:pt>
              </c:numCache>
            </c:numRef>
          </c:yVal>
          <c:smooth val="0"/>
        </c:ser>
        <c:ser>
          <c:idx val="4"/>
          <c:order val="4"/>
          <c:spPr>
            <a:ln w="12700" cmpd="sng">
              <a:solidFill>
                <a:srgbClr val="000000"/>
              </a:solidFill>
            </a:ln>
          </c:spPr>
          <c:marker>
            <c:symbol val="none"/>
          </c:marker>
          <c:xVal>
            <c:numRef>
              <c:f>Sheet1!$A$3:$A$4</c:f>
              <c:numCache>
                <c:formatCode>General</c:formatCode>
                <c:ptCount val="2"/>
                <c:pt idx="0">
                  <c:v>0.0</c:v>
                </c:pt>
                <c:pt idx="1">
                  <c:v>30.0</c:v>
                </c:pt>
              </c:numCache>
            </c:numRef>
          </c:xVal>
          <c:yVal>
            <c:numRef>
              <c:f>Sheet1!$F$3:$F$4</c:f>
              <c:numCache>
                <c:formatCode>General</c:formatCode>
                <c:ptCount val="2"/>
                <c:pt idx="0">
                  <c:v>6.566999999999997</c:v>
                </c:pt>
                <c:pt idx="1">
                  <c:v>6.566999999999997</c:v>
                </c:pt>
              </c:numCache>
            </c:numRef>
          </c:yVal>
          <c:smooth val="0"/>
        </c:ser>
        <c:ser>
          <c:idx val="5"/>
          <c:order val="5"/>
          <c:spPr>
            <a:ln w="12700" cmpd="sng">
              <a:solidFill>
                <a:srgbClr val="000000"/>
              </a:solidFill>
            </a:ln>
          </c:spPr>
          <c:marker>
            <c:symbol val="none"/>
          </c:marker>
          <c:xVal>
            <c:numRef>
              <c:f>Sheet1!$A$3:$A$4</c:f>
              <c:numCache>
                <c:formatCode>General</c:formatCode>
                <c:ptCount val="2"/>
                <c:pt idx="0">
                  <c:v>0.0</c:v>
                </c:pt>
                <c:pt idx="1">
                  <c:v>30.0</c:v>
                </c:pt>
              </c:numCache>
            </c:numRef>
          </c:xVal>
          <c:yVal>
            <c:numRef>
              <c:f>Sheet1!$G$3:$G$4</c:f>
              <c:numCache>
                <c:formatCode>General</c:formatCode>
                <c:ptCount val="2"/>
                <c:pt idx="0">
                  <c:v>6.636999999999999</c:v>
                </c:pt>
                <c:pt idx="1">
                  <c:v>6.636999999999999</c:v>
                </c:pt>
              </c:numCache>
            </c:numRef>
          </c:yVal>
          <c:smooth val="0"/>
        </c:ser>
        <c:ser>
          <c:idx val="6"/>
          <c:order val="6"/>
          <c:spPr>
            <a:ln w="12700" cmpd="sng">
              <a:solidFill>
                <a:srgbClr val="000000"/>
              </a:solidFill>
            </a:ln>
          </c:spPr>
          <c:marker>
            <c:symbol val="none"/>
          </c:marker>
          <c:xVal>
            <c:numRef>
              <c:f>Sheet1!$A$3:$A$4</c:f>
              <c:numCache>
                <c:formatCode>General</c:formatCode>
                <c:ptCount val="2"/>
                <c:pt idx="0">
                  <c:v>0.0</c:v>
                </c:pt>
                <c:pt idx="1">
                  <c:v>30.0</c:v>
                </c:pt>
              </c:numCache>
            </c:numRef>
          </c:xVal>
          <c:yVal>
            <c:numRef>
              <c:f>Sheet1!$H$3:$H$4</c:f>
              <c:numCache>
                <c:formatCode>General</c:formatCode>
                <c:ptCount val="2"/>
                <c:pt idx="0">
                  <c:v>6.703</c:v>
                </c:pt>
                <c:pt idx="1">
                  <c:v>6.703</c:v>
                </c:pt>
              </c:numCache>
            </c:numRef>
          </c:yVal>
          <c:smooth val="0"/>
        </c:ser>
        <c:ser>
          <c:idx val="7"/>
          <c:order val="7"/>
          <c:spPr>
            <a:ln w="12700" cmpd="sng">
              <a:solidFill>
                <a:srgbClr val="000000"/>
              </a:solidFill>
            </a:ln>
          </c:spPr>
          <c:marker>
            <c:symbol val="none"/>
          </c:marker>
          <c:xVal>
            <c:numRef>
              <c:f>Sheet1!$A$3:$A$4</c:f>
              <c:numCache>
                <c:formatCode>General</c:formatCode>
                <c:ptCount val="2"/>
                <c:pt idx="0">
                  <c:v>0.0</c:v>
                </c:pt>
                <c:pt idx="1">
                  <c:v>30.0</c:v>
                </c:pt>
              </c:numCache>
            </c:numRef>
          </c:xVal>
          <c:yVal>
            <c:numRef>
              <c:f>Sheet1!$I$3:$I$4</c:f>
              <c:numCache>
                <c:formatCode>General</c:formatCode>
                <c:ptCount val="2"/>
                <c:pt idx="0">
                  <c:v>6.765</c:v>
                </c:pt>
                <c:pt idx="1">
                  <c:v>6.765</c:v>
                </c:pt>
              </c:numCache>
            </c:numRef>
          </c:yVal>
          <c:smooth val="0"/>
        </c:ser>
        <c:ser>
          <c:idx val="8"/>
          <c:order val="8"/>
          <c:spPr>
            <a:ln w="12700" cmpd="sng">
              <a:solidFill>
                <a:srgbClr val="000000"/>
              </a:solidFill>
            </a:ln>
          </c:spPr>
          <c:marker>
            <c:symbol val="none"/>
          </c:marker>
          <c:xVal>
            <c:numRef>
              <c:f>Sheet1!$A$3:$A$4</c:f>
              <c:numCache>
                <c:formatCode>General</c:formatCode>
                <c:ptCount val="2"/>
                <c:pt idx="0">
                  <c:v>0.0</c:v>
                </c:pt>
                <c:pt idx="1">
                  <c:v>30.0</c:v>
                </c:pt>
              </c:numCache>
            </c:numRef>
          </c:xVal>
          <c:yVal>
            <c:numRef>
              <c:f>Sheet1!$J$3:$J$4</c:f>
              <c:numCache>
                <c:formatCode>General</c:formatCode>
                <c:ptCount val="2"/>
                <c:pt idx="0">
                  <c:v>6.822999999999975</c:v>
                </c:pt>
                <c:pt idx="1">
                  <c:v>6.822999999999975</c:v>
                </c:pt>
              </c:numCache>
            </c:numRef>
          </c:yVal>
          <c:smooth val="0"/>
        </c:ser>
        <c:ser>
          <c:idx val="9"/>
          <c:order val="9"/>
          <c:spPr>
            <a:ln w="12700" cmpd="sng">
              <a:solidFill>
                <a:srgbClr val="000000"/>
              </a:solidFill>
            </a:ln>
          </c:spPr>
          <c:marker>
            <c:symbol val="none"/>
          </c:marker>
          <c:xVal>
            <c:numRef>
              <c:f>Sheet1!$A$3:$A$4</c:f>
              <c:numCache>
                <c:formatCode>General</c:formatCode>
                <c:ptCount val="2"/>
                <c:pt idx="0">
                  <c:v>0.0</c:v>
                </c:pt>
                <c:pt idx="1">
                  <c:v>30.0</c:v>
                </c:pt>
              </c:numCache>
            </c:numRef>
          </c:xVal>
          <c:yVal>
            <c:numRef>
              <c:f>Sheet1!$K$3:$K$4</c:f>
              <c:numCache>
                <c:formatCode>General</c:formatCode>
                <c:ptCount val="2"/>
                <c:pt idx="0">
                  <c:v>6.876</c:v>
                </c:pt>
                <c:pt idx="1">
                  <c:v>6.876</c:v>
                </c:pt>
              </c:numCache>
            </c:numRef>
          </c:yVal>
          <c:smooth val="0"/>
        </c:ser>
        <c:ser>
          <c:idx val="10"/>
          <c:order val="10"/>
          <c:spPr>
            <a:ln w="12700" cmpd="sng">
              <a:solidFill>
                <a:srgbClr val="000000"/>
              </a:solidFill>
            </a:ln>
          </c:spPr>
          <c:marker>
            <c:symbol val="none"/>
          </c:marker>
          <c:xVal>
            <c:numRef>
              <c:f>Sheet1!$A$3:$A$4</c:f>
              <c:numCache>
                <c:formatCode>General</c:formatCode>
                <c:ptCount val="2"/>
                <c:pt idx="0">
                  <c:v>0.0</c:v>
                </c:pt>
                <c:pt idx="1">
                  <c:v>30.0</c:v>
                </c:pt>
              </c:numCache>
            </c:numRef>
          </c:xVal>
          <c:yVal>
            <c:numRef>
              <c:f>Sheet1!$L$3:$L$4</c:f>
              <c:numCache>
                <c:formatCode>General</c:formatCode>
                <c:ptCount val="2"/>
                <c:pt idx="0">
                  <c:v>6.923999999999999</c:v>
                </c:pt>
                <c:pt idx="1">
                  <c:v>6.923999999999999</c:v>
                </c:pt>
              </c:numCache>
            </c:numRef>
          </c:yVal>
          <c:smooth val="0"/>
        </c:ser>
        <c:ser>
          <c:idx val="11"/>
          <c:order val="11"/>
          <c:spPr>
            <a:ln w="12700" cmpd="sng">
              <a:solidFill>
                <a:srgbClr val="000000"/>
              </a:solidFill>
            </a:ln>
          </c:spPr>
          <c:marker>
            <c:symbol val="none"/>
          </c:marker>
          <c:xVal>
            <c:numRef>
              <c:f>Sheet1!$A$3:$A$4</c:f>
              <c:numCache>
                <c:formatCode>General</c:formatCode>
                <c:ptCount val="2"/>
                <c:pt idx="0">
                  <c:v>0.0</c:v>
                </c:pt>
                <c:pt idx="1">
                  <c:v>30.0</c:v>
                </c:pt>
              </c:numCache>
            </c:numRef>
          </c:xVal>
          <c:yVal>
            <c:numRef>
              <c:f>Sheet1!$M$3:$M$4</c:f>
              <c:numCache>
                <c:formatCode>General</c:formatCode>
                <c:ptCount val="2"/>
                <c:pt idx="0">
                  <c:v>6.967</c:v>
                </c:pt>
                <c:pt idx="1">
                  <c:v>6.967</c:v>
                </c:pt>
              </c:numCache>
            </c:numRef>
          </c:yVal>
          <c:smooth val="0"/>
        </c:ser>
        <c:ser>
          <c:idx val="12"/>
          <c:order val="12"/>
          <c:spPr>
            <a:ln w="12700" cmpd="sng">
              <a:solidFill>
                <a:srgbClr val="000000"/>
              </a:solidFill>
            </a:ln>
          </c:spPr>
          <c:marker>
            <c:symbol val="none"/>
          </c:marker>
          <c:xVal>
            <c:numRef>
              <c:f>Sheet1!$A$3:$A$4</c:f>
              <c:numCache>
                <c:formatCode>General</c:formatCode>
                <c:ptCount val="2"/>
                <c:pt idx="0">
                  <c:v>0.0</c:v>
                </c:pt>
                <c:pt idx="1">
                  <c:v>30.0</c:v>
                </c:pt>
              </c:numCache>
            </c:numRef>
          </c:xVal>
          <c:yVal>
            <c:numRef>
              <c:f>Sheet1!$N$3:$N$4</c:f>
              <c:numCache>
                <c:formatCode>General</c:formatCode>
                <c:ptCount val="2"/>
                <c:pt idx="0">
                  <c:v>7.004</c:v>
                </c:pt>
                <c:pt idx="1">
                  <c:v>7.004</c:v>
                </c:pt>
              </c:numCache>
            </c:numRef>
          </c:yVal>
          <c:smooth val="0"/>
        </c:ser>
        <c:ser>
          <c:idx val="13"/>
          <c:order val="13"/>
          <c:spPr>
            <a:ln w="12700" cmpd="sng">
              <a:solidFill>
                <a:srgbClr val="000000"/>
              </a:solidFill>
            </a:ln>
          </c:spPr>
          <c:marker>
            <c:symbol val="none"/>
          </c:marker>
          <c:xVal>
            <c:numRef>
              <c:f>Sheet1!$A$3:$A$4</c:f>
              <c:numCache>
                <c:formatCode>General</c:formatCode>
                <c:ptCount val="2"/>
                <c:pt idx="0">
                  <c:v>0.0</c:v>
                </c:pt>
                <c:pt idx="1">
                  <c:v>30.0</c:v>
                </c:pt>
              </c:numCache>
            </c:numRef>
          </c:xVal>
          <c:yVal>
            <c:numRef>
              <c:f>Sheet1!$O$3:$O$4</c:f>
              <c:numCache>
                <c:formatCode>General</c:formatCode>
                <c:ptCount val="2"/>
                <c:pt idx="0">
                  <c:v>7.036</c:v>
                </c:pt>
                <c:pt idx="1">
                  <c:v>7.036</c:v>
                </c:pt>
              </c:numCache>
            </c:numRef>
          </c:yVal>
          <c:smooth val="0"/>
        </c:ser>
        <c:ser>
          <c:idx val="15"/>
          <c:order val="14"/>
          <c:spPr>
            <a:ln>
              <a:solidFill>
                <a:srgbClr val="000000"/>
              </a:solidFill>
            </a:ln>
          </c:spPr>
          <c:marker>
            <c:symbol val="none"/>
          </c:marker>
          <c:xVal>
            <c:numRef>
              <c:f>Sheet1!$A$3:$A$4</c:f>
              <c:numCache>
                <c:formatCode>General</c:formatCode>
                <c:ptCount val="2"/>
                <c:pt idx="0">
                  <c:v>0.0</c:v>
                </c:pt>
                <c:pt idx="1">
                  <c:v>30.0</c:v>
                </c:pt>
              </c:numCache>
            </c:numRef>
          </c:xVal>
          <c:yVal>
            <c:numRef>
              <c:f>Sheet1!$Q$3:$Q$4</c:f>
              <c:numCache>
                <c:formatCode>General</c:formatCode>
                <c:ptCount val="2"/>
                <c:pt idx="0">
                  <c:v>9.96</c:v>
                </c:pt>
                <c:pt idx="1">
                  <c:v>9.96</c:v>
                </c:pt>
              </c:numCache>
            </c:numRef>
          </c:yVal>
          <c:smooth val="0"/>
        </c:ser>
        <c:ser>
          <c:idx val="16"/>
          <c:order val="15"/>
          <c:spPr>
            <a:ln>
              <a:solidFill>
                <a:srgbClr val="000000"/>
              </a:solidFill>
            </a:ln>
          </c:spPr>
          <c:marker>
            <c:symbol val="none"/>
          </c:marker>
          <c:xVal>
            <c:numRef>
              <c:f>Sheet1!$A$3:$A$4</c:f>
              <c:numCache>
                <c:formatCode>General</c:formatCode>
                <c:ptCount val="2"/>
                <c:pt idx="0">
                  <c:v>0.0</c:v>
                </c:pt>
                <c:pt idx="1">
                  <c:v>30.0</c:v>
                </c:pt>
              </c:numCache>
            </c:numRef>
          </c:xVal>
          <c:yVal>
            <c:numRef>
              <c:f>Sheet1!$R$3:$R$4</c:f>
              <c:numCache>
                <c:formatCode>General</c:formatCode>
                <c:ptCount val="2"/>
                <c:pt idx="0">
                  <c:v>10.28</c:v>
                </c:pt>
                <c:pt idx="1">
                  <c:v>10.28</c:v>
                </c:pt>
              </c:numCache>
            </c:numRef>
          </c:yVal>
          <c:smooth val="0"/>
        </c:ser>
        <c:ser>
          <c:idx val="17"/>
          <c:order val="16"/>
          <c:spPr>
            <a:ln>
              <a:solidFill>
                <a:srgbClr val="000000"/>
              </a:solidFill>
            </a:ln>
          </c:spPr>
          <c:marker>
            <c:symbol val="none"/>
          </c:marker>
          <c:xVal>
            <c:numRef>
              <c:f>Sheet1!$A$3:$A$4</c:f>
              <c:numCache>
                <c:formatCode>General</c:formatCode>
                <c:ptCount val="2"/>
                <c:pt idx="0">
                  <c:v>0.0</c:v>
                </c:pt>
                <c:pt idx="1">
                  <c:v>30.0</c:v>
                </c:pt>
              </c:numCache>
            </c:numRef>
          </c:xVal>
          <c:yVal>
            <c:numRef>
              <c:f>Sheet1!$S$3:$S$4</c:f>
              <c:numCache>
                <c:formatCode>General</c:formatCode>
                <c:ptCount val="2"/>
                <c:pt idx="0">
                  <c:v>13.62</c:v>
                </c:pt>
                <c:pt idx="1">
                  <c:v>13.62</c:v>
                </c:pt>
              </c:numCache>
            </c:numRef>
          </c:yVal>
          <c:smooth val="0"/>
        </c:ser>
        <c:dLbls>
          <c:showLegendKey val="0"/>
          <c:showVal val="0"/>
          <c:showCatName val="0"/>
          <c:showSerName val="0"/>
          <c:showPercent val="0"/>
          <c:showBubbleSize val="0"/>
        </c:dLbls>
        <c:axId val="2135330264"/>
        <c:axId val="2135325800"/>
      </c:scatterChart>
      <c:valAx>
        <c:axId val="2135330264"/>
        <c:scaling>
          <c:orientation val="minMax"/>
        </c:scaling>
        <c:delete val="0"/>
        <c:axPos val="b"/>
        <c:numFmt formatCode="General" sourceLinked="1"/>
        <c:majorTickMark val="none"/>
        <c:minorTickMark val="none"/>
        <c:tickLblPos val="none"/>
        <c:spPr>
          <a:ln>
            <a:noFill/>
          </a:ln>
        </c:spPr>
        <c:crossAx val="2135325800"/>
        <c:crosses val="autoZero"/>
        <c:crossBetween val="midCat"/>
      </c:valAx>
      <c:valAx>
        <c:axId val="2135325800"/>
        <c:scaling>
          <c:orientation val="minMax"/>
          <c:max val="14.0"/>
        </c:scaling>
        <c:delete val="0"/>
        <c:axPos val="l"/>
        <c:title>
          <c:tx>
            <c:rich>
              <a:bodyPr rot="-5400000" vert="horz"/>
              <a:lstStyle/>
              <a:p>
                <a:pPr>
                  <a:defRPr sz="3000"/>
                </a:pPr>
                <a:r>
                  <a:rPr lang="en-US" sz="3000" dirty="0" smtClean="0"/>
                  <a:t>Energy (</a:t>
                </a:r>
                <a:r>
                  <a:rPr lang="en-US" sz="3000" dirty="0" err="1" smtClean="0"/>
                  <a:t>eV</a:t>
                </a:r>
                <a:r>
                  <a:rPr lang="en-US" sz="3000" dirty="0" smtClean="0"/>
                  <a:t>)</a:t>
                </a:r>
                <a:endParaRPr lang="en-US" sz="3000" dirty="0"/>
              </a:p>
            </c:rich>
          </c:tx>
          <c:layout/>
          <c:overlay val="0"/>
        </c:title>
        <c:numFmt formatCode="General" sourceLinked="1"/>
        <c:majorTickMark val="out"/>
        <c:minorTickMark val="out"/>
        <c:tickLblPos val="nextTo"/>
        <c:spPr>
          <a:ln w="28575" cmpd="sng">
            <a:solidFill>
              <a:schemeClr val="tx1"/>
            </a:solidFill>
            <a:prstDash val="solid"/>
          </a:ln>
        </c:spPr>
        <c:txPr>
          <a:bodyPr/>
          <a:lstStyle/>
          <a:p>
            <a:pPr>
              <a:defRPr sz="3000"/>
            </a:pPr>
            <a:endParaRPr lang="en-US"/>
          </a:p>
        </c:txPr>
        <c:crossAx val="2135330264"/>
        <c:crosses val="autoZero"/>
        <c:crossBetween val="midCat"/>
      </c:valAx>
    </c:plotArea>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emf"/></Relationships>
</file>

<file path=ppt/drawings/drawing1.xml><?xml version="1.0" encoding="utf-8"?>
<c:userShapes xmlns:c="http://schemas.openxmlformats.org/drawingml/2006/chart">
  <cdr:relSizeAnchor xmlns:cdr="http://schemas.openxmlformats.org/drawingml/2006/chartDrawing">
    <cdr:from>
      <cdr:x>0.14824</cdr:x>
      <cdr:y>0.33175</cdr:y>
    </cdr:from>
    <cdr:to>
      <cdr:x>0.87119</cdr:x>
      <cdr:y>0.49505</cdr:y>
    </cdr:to>
    <cdr:sp macro="" textlink="">
      <cdr:nvSpPr>
        <cdr:cNvPr id="2" name="Rectangle 1"/>
        <cdr:cNvSpPr/>
      </cdr:nvSpPr>
      <cdr:spPr>
        <a:xfrm xmlns:a="http://schemas.openxmlformats.org/drawingml/2006/main">
          <a:off x="1503888" y="2087889"/>
          <a:ext cx="7334419" cy="1027732"/>
        </a:xfrm>
        <a:prstGeom xmlns:a="http://schemas.openxmlformats.org/drawingml/2006/main" prst="rect">
          <a:avLst/>
        </a:prstGeom>
        <a:solidFill xmlns:a="http://schemas.openxmlformats.org/drawingml/2006/main">
          <a:srgbClr val="FFFF00"/>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0.86607</cdr:x>
      <cdr:y>0.3747</cdr:y>
    </cdr:from>
    <cdr:to>
      <cdr:x>0.98082</cdr:x>
      <cdr:y>0.44805</cdr:y>
    </cdr:to>
    <cdr:sp macro="" textlink="">
      <cdr:nvSpPr>
        <cdr:cNvPr id="3" name="TextBox 2"/>
        <cdr:cNvSpPr txBox="1"/>
      </cdr:nvSpPr>
      <cdr:spPr>
        <a:xfrm xmlns:a="http://schemas.openxmlformats.org/drawingml/2006/main">
          <a:off x="8786353" y="2358167"/>
          <a:ext cx="1164151"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dirty="0" smtClean="0"/>
            <a:t>O</a:t>
          </a:r>
          <a:r>
            <a:rPr lang="en-US" sz="2400" baseline="-25000" dirty="0" smtClean="0"/>
            <a:t>2 </a:t>
          </a:r>
          <a:r>
            <a:rPr lang="en-US" sz="2400" dirty="0" smtClean="0"/>
            <a:t>SR(c)</a:t>
          </a:r>
          <a:endParaRPr lang="en-US" sz="2400" dirty="0"/>
        </a:p>
      </cdr:txBody>
    </cdr:sp>
  </cdr:relSizeAnchor>
</c:userShapes>
</file>

<file path=ppt/drawings/drawing2.xml><?xml version="1.0" encoding="utf-8"?>
<c:userShapes xmlns:c="http://schemas.openxmlformats.org/drawingml/2006/chart">
  <cdr:relSizeAnchor xmlns:cdr="http://schemas.openxmlformats.org/drawingml/2006/chartDrawing">
    <cdr:from>
      <cdr:x>0.14824</cdr:x>
      <cdr:y>0.33175</cdr:y>
    </cdr:from>
    <cdr:to>
      <cdr:x>0.87119</cdr:x>
      <cdr:y>0.49505</cdr:y>
    </cdr:to>
    <cdr:sp macro="" textlink="">
      <cdr:nvSpPr>
        <cdr:cNvPr id="2" name="Rectangle 1"/>
        <cdr:cNvSpPr/>
      </cdr:nvSpPr>
      <cdr:spPr>
        <a:xfrm xmlns:a="http://schemas.openxmlformats.org/drawingml/2006/main">
          <a:off x="1503888" y="2087889"/>
          <a:ext cx="7334419" cy="1027732"/>
        </a:xfrm>
        <a:prstGeom xmlns:a="http://schemas.openxmlformats.org/drawingml/2006/main" prst="rect">
          <a:avLst/>
        </a:prstGeom>
        <a:solidFill xmlns:a="http://schemas.openxmlformats.org/drawingml/2006/main">
          <a:srgbClr val="FFFF00"/>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0.86607</cdr:x>
      <cdr:y>0.3747</cdr:y>
    </cdr:from>
    <cdr:to>
      <cdr:x>0.98082</cdr:x>
      <cdr:y>0.44805</cdr:y>
    </cdr:to>
    <cdr:sp macro="" textlink="">
      <cdr:nvSpPr>
        <cdr:cNvPr id="3" name="TextBox 2"/>
        <cdr:cNvSpPr txBox="1"/>
      </cdr:nvSpPr>
      <cdr:spPr>
        <a:xfrm xmlns:a="http://schemas.openxmlformats.org/drawingml/2006/main">
          <a:off x="8786353" y="2358167"/>
          <a:ext cx="1164151"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dirty="0" smtClean="0"/>
            <a:t>O</a:t>
          </a:r>
          <a:r>
            <a:rPr lang="en-US" sz="2400" baseline="-25000" dirty="0" smtClean="0"/>
            <a:t>2 </a:t>
          </a:r>
          <a:r>
            <a:rPr lang="en-US" sz="2400" dirty="0" smtClean="0"/>
            <a:t>SR(c)</a:t>
          </a:r>
          <a:endParaRPr lang="en-US" sz="2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0.14824</cdr:x>
      <cdr:y>0.33175</cdr:y>
    </cdr:from>
    <cdr:to>
      <cdr:x>0.87119</cdr:x>
      <cdr:y>0.49505</cdr:y>
    </cdr:to>
    <cdr:sp macro="" textlink="">
      <cdr:nvSpPr>
        <cdr:cNvPr id="2" name="Rectangle 1"/>
        <cdr:cNvSpPr/>
      </cdr:nvSpPr>
      <cdr:spPr>
        <a:xfrm xmlns:a="http://schemas.openxmlformats.org/drawingml/2006/main">
          <a:off x="1503888" y="2087889"/>
          <a:ext cx="7334419" cy="1027732"/>
        </a:xfrm>
        <a:prstGeom xmlns:a="http://schemas.openxmlformats.org/drawingml/2006/main" prst="rect">
          <a:avLst/>
        </a:prstGeom>
        <a:solidFill xmlns:a="http://schemas.openxmlformats.org/drawingml/2006/main">
          <a:srgbClr val="FFFF00"/>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0.86607</cdr:x>
      <cdr:y>0.3747</cdr:y>
    </cdr:from>
    <cdr:to>
      <cdr:x>0.98082</cdr:x>
      <cdr:y>0.44805</cdr:y>
    </cdr:to>
    <cdr:sp macro="" textlink="">
      <cdr:nvSpPr>
        <cdr:cNvPr id="3" name="TextBox 2"/>
        <cdr:cNvSpPr txBox="1"/>
      </cdr:nvSpPr>
      <cdr:spPr>
        <a:xfrm xmlns:a="http://schemas.openxmlformats.org/drawingml/2006/main">
          <a:off x="8786353" y="2358167"/>
          <a:ext cx="1164151"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dirty="0" smtClean="0"/>
            <a:t>O</a:t>
          </a:r>
          <a:r>
            <a:rPr lang="en-US" sz="2400" baseline="-25000" dirty="0" smtClean="0"/>
            <a:t>2 </a:t>
          </a:r>
          <a:r>
            <a:rPr lang="en-US" sz="2400" dirty="0" smtClean="0"/>
            <a:t>SR(c)</a:t>
          </a:r>
          <a:endParaRPr lang="en-US" sz="2400" dirty="0"/>
        </a:p>
      </cdr:txBody>
    </cdr:sp>
  </cdr:relSizeAnchor>
</c:userShapes>
</file>

<file path=ppt/drawings/drawing4.xml><?xml version="1.0" encoding="utf-8"?>
<c:userShapes xmlns:c="http://schemas.openxmlformats.org/drawingml/2006/chart">
  <cdr:relSizeAnchor xmlns:cdr="http://schemas.openxmlformats.org/drawingml/2006/chartDrawing">
    <cdr:from>
      <cdr:x>0.14824</cdr:x>
      <cdr:y>0.33175</cdr:y>
    </cdr:from>
    <cdr:to>
      <cdr:x>0.87119</cdr:x>
      <cdr:y>0.49505</cdr:y>
    </cdr:to>
    <cdr:sp macro="" textlink="">
      <cdr:nvSpPr>
        <cdr:cNvPr id="2" name="Rectangle 1"/>
        <cdr:cNvSpPr/>
      </cdr:nvSpPr>
      <cdr:spPr>
        <a:xfrm xmlns:a="http://schemas.openxmlformats.org/drawingml/2006/main">
          <a:off x="1503888" y="2087889"/>
          <a:ext cx="7334419" cy="1027732"/>
        </a:xfrm>
        <a:prstGeom xmlns:a="http://schemas.openxmlformats.org/drawingml/2006/main" prst="rect">
          <a:avLst/>
        </a:prstGeom>
        <a:solidFill xmlns:a="http://schemas.openxmlformats.org/drawingml/2006/main">
          <a:srgbClr val="FFFF00"/>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0.86607</cdr:x>
      <cdr:y>0.3747</cdr:y>
    </cdr:from>
    <cdr:to>
      <cdr:x>0.98082</cdr:x>
      <cdr:y>0.44805</cdr:y>
    </cdr:to>
    <cdr:sp macro="" textlink="">
      <cdr:nvSpPr>
        <cdr:cNvPr id="3" name="TextBox 2"/>
        <cdr:cNvSpPr txBox="1"/>
      </cdr:nvSpPr>
      <cdr:spPr>
        <a:xfrm xmlns:a="http://schemas.openxmlformats.org/drawingml/2006/main">
          <a:off x="8786353" y="2358167"/>
          <a:ext cx="1164151"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dirty="0" smtClean="0"/>
            <a:t>O</a:t>
          </a:r>
          <a:r>
            <a:rPr lang="en-US" sz="2400" baseline="-25000" dirty="0" smtClean="0"/>
            <a:t>2 </a:t>
          </a:r>
          <a:r>
            <a:rPr lang="en-US" sz="2400" dirty="0" smtClean="0"/>
            <a:t>SR(c)</a:t>
          </a:r>
          <a:endParaRPr lang="en-US" sz="2400" dirty="0"/>
        </a:p>
      </cdr:txBody>
    </cdr:sp>
  </cdr:relSizeAnchor>
</c:userShapes>
</file>

<file path=ppt/drawings/drawing5.xml><?xml version="1.0" encoding="utf-8"?>
<c:userShapes xmlns:c="http://schemas.openxmlformats.org/drawingml/2006/chart">
  <cdr:relSizeAnchor xmlns:cdr="http://schemas.openxmlformats.org/drawingml/2006/chartDrawing">
    <cdr:from>
      <cdr:x>0.14824</cdr:x>
      <cdr:y>0.33175</cdr:y>
    </cdr:from>
    <cdr:to>
      <cdr:x>0.87119</cdr:x>
      <cdr:y>0.49505</cdr:y>
    </cdr:to>
    <cdr:sp macro="" textlink="">
      <cdr:nvSpPr>
        <cdr:cNvPr id="2" name="Rectangle 1"/>
        <cdr:cNvSpPr/>
      </cdr:nvSpPr>
      <cdr:spPr>
        <a:xfrm xmlns:a="http://schemas.openxmlformats.org/drawingml/2006/main">
          <a:off x="1503888" y="2087889"/>
          <a:ext cx="7334419" cy="1027732"/>
        </a:xfrm>
        <a:prstGeom xmlns:a="http://schemas.openxmlformats.org/drawingml/2006/main" prst="rect">
          <a:avLst/>
        </a:prstGeom>
        <a:solidFill xmlns:a="http://schemas.openxmlformats.org/drawingml/2006/main">
          <a:srgbClr val="FFFF00"/>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0.86607</cdr:x>
      <cdr:y>0.3747</cdr:y>
    </cdr:from>
    <cdr:to>
      <cdr:x>0.98082</cdr:x>
      <cdr:y>0.44805</cdr:y>
    </cdr:to>
    <cdr:sp macro="" textlink="">
      <cdr:nvSpPr>
        <cdr:cNvPr id="3" name="TextBox 2"/>
        <cdr:cNvSpPr txBox="1"/>
      </cdr:nvSpPr>
      <cdr:spPr>
        <a:xfrm xmlns:a="http://schemas.openxmlformats.org/drawingml/2006/main">
          <a:off x="8786353" y="2358167"/>
          <a:ext cx="1164151"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dirty="0" smtClean="0"/>
            <a:t>O</a:t>
          </a:r>
          <a:r>
            <a:rPr lang="en-US" sz="2400" baseline="-25000" dirty="0" smtClean="0"/>
            <a:t>2 </a:t>
          </a:r>
          <a:r>
            <a:rPr lang="en-US" sz="2400" dirty="0" smtClean="0"/>
            <a:t>SR(c)</a:t>
          </a:r>
          <a:endParaRPr lang="en-US" sz="2400" dirty="0"/>
        </a:p>
      </cdr:txBody>
    </cdr:sp>
  </cdr:relSizeAnchor>
</c:userShapes>
</file>

<file path=ppt/drawings/drawing6.xml><?xml version="1.0" encoding="utf-8"?>
<c:userShapes xmlns:c="http://schemas.openxmlformats.org/drawingml/2006/chart">
  <cdr:relSizeAnchor xmlns:cdr="http://schemas.openxmlformats.org/drawingml/2006/chartDrawing">
    <cdr:from>
      <cdr:x>0.14824</cdr:x>
      <cdr:y>0.33175</cdr:y>
    </cdr:from>
    <cdr:to>
      <cdr:x>0.87119</cdr:x>
      <cdr:y>0.49505</cdr:y>
    </cdr:to>
    <cdr:sp macro="" textlink="">
      <cdr:nvSpPr>
        <cdr:cNvPr id="2" name="Rectangle 1"/>
        <cdr:cNvSpPr/>
      </cdr:nvSpPr>
      <cdr:spPr>
        <a:xfrm xmlns:a="http://schemas.openxmlformats.org/drawingml/2006/main">
          <a:off x="1503888" y="2087889"/>
          <a:ext cx="7334419" cy="1027732"/>
        </a:xfrm>
        <a:prstGeom xmlns:a="http://schemas.openxmlformats.org/drawingml/2006/main" prst="rect">
          <a:avLst/>
        </a:prstGeom>
        <a:solidFill xmlns:a="http://schemas.openxmlformats.org/drawingml/2006/main">
          <a:srgbClr val="FFFF00"/>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0.86607</cdr:x>
      <cdr:y>0.3747</cdr:y>
    </cdr:from>
    <cdr:to>
      <cdr:x>0.98082</cdr:x>
      <cdr:y>0.44805</cdr:y>
    </cdr:to>
    <cdr:sp macro="" textlink="">
      <cdr:nvSpPr>
        <cdr:cNvPr id="3" name="TextBox 2"/>
        <cdr:cNvSpPr txBox="1"/>
      </cdr:nvSpPr>
      <cdr:spPr>
        <a:xfrm xmlns:a="http://schemas.openxmlformats.org/drawingml/2006/main">
          <a:off x="8786353" y="2358167"/>
          <a:ext cx="1164151"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dirty="0" smtClean="0"/>
            <a:t>O</a:t>
          </a:r>
          <a:r>
            <a:rPr lang="en-US" sz="2400" baseline="-25000" dirty="0" smtClean="0"/>
            <a:t>2 </a:t>
          </a:r>
          <a:r>
            <a:rPr lang="en-US" sz="2400" dirty="0" smtClean="0"/>
            <a:t>SR(c)</a:t>
          </a:r>
          <a:endParaRPr lang="en-US" sz="2400" dirty="0"/>
        </a:p>
      </cdr:txBody>
    </cdr:sp>
  </cdr:relSizeAnchor>
</c:userShapes>
</file>

<file path=ppt/drawings/drawing7.xml><?xml version="1.0" encoding="utf-8"?>
<c:userShapes xmlns:c="http://schemas.openxmlformats.org/drawingml/2006/chart">
  <cdr:relSizeAnchor xmlns:cdr="http://schemas.openxmlformats.org/drawingml/2006/chartDrawing">
    <cdr:from>
      <cdr:x>0.14824</cdr:x>
      <cdr:y>0.33175</cdr:y>
    </cdr:from>
    <cdr:to>
      <cdr:x>0.87119</cdr:x>
      <cdr:y>0.49505</cdr:y>
    </cdr:to>
    <cdr:sp macro="" textlink="">
      <cdr:nvSpPr>
        <cdr:cNvPr id="2" name="Rectangle 1"/>
        <cdr:cNvSpPr/>
      </cdr:nvSpPr>
      <cdr:spPr>
        <a:xfrm xmlns:a="http://schemas.openxmlformats.org/drawingml/2006/main">
          <a:off x="1503888" y="2087889"/>
          <a:ext cx="7334419" cy="1027732"/>
        </a:xfrm>
        <a:prstGeom xmlns:a="http://schemas.openxmlformats.org/drawingml/2006/main" prst="rect">
          <a:avLst/>
        </a:prstGeom>
        <a:solidFill xmlns:a="http://schemas.openxmlformats.org/drawingml/2006/main">
          <a:srgbClr val="FFFF00"/>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0.86607</cdr:x>
      <cdr:y>0.3747</cdr:y>
    </cdr:from>
    <cdr:to>
      <cdr:x>0.98082</cdr:x>
      <cdr:y>0.44805</cdr:y>
    </cdr:to>
    <cdr:sp macro="" textlink="">
      <cdr:nvSpPr>
        <cdr:cNvPr id="3" name="TextBox 2"/>
        <cdr:cNvSpPr txBox="1"/>
      </cdr:nvSpPr>
      <cdr:spPr>
        <a:xfrm xmlns:a="http://schemas.openxmlformats.org/drawingml/2006/main">
          <a:off x="8786353" y="2358167"/>
          <a:ext cx="1164151"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dirty="0" smtClean="0"/>
            <a:t>O</a:t>
          </a:r>
          <a:r>
            <a:rPr lang="en-US" sz="2400" baseline="-25000" dirty="0" smtClean="0"/>
            <a:t>2 </a:t>
          </a:r>
          <a:r>
            <a:rPr lang="en-US" sz="2400" dirty="0" smtClean="0"/>
            <a:t>SR(c)</a:t>
          </a:r>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173836-14A6-42B4-A6ED-5EBE1988C545}" type="datetimeFigureOut">
              <a:rPr lang="en-US" smtClean="0"/>
              <a:pPr/>
              <a:t>2/10/12</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268F74-81C8-4E33-9B9C-E8460765361D}" type="slidenum">
              <a:rPr lang="en-US" smtClean="0"/>
              <a:pPr/>
              <a:t>‹#›</a:t>
            </a:fld>
            <a:endParaRPr lang="en-US"/>
          </a:p>
        </p:txBody>
      </p:sp>
    </p:spTree>
    <p:extLst>
      <p:ext uri="{BB962C8B-B14F-4D97-AF65-F5344CB8AC3E}">
        <p14:creationId xmlns:p14="http://schemas.microsoft.com/office/powerpoint/2010/main" val="31378840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268F74-81C8-4E33-9B9C-E8460765361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268F74-81C8-4E33-9B9C-E8460765361D}" type="slidenum">
              <a:rPr lang="en-US" smtClean="0"/>
              <a:pPr/>
              <a:t>51</a:t>
            </a:fld>
            <a:endParaRPr lang="en-US"/>
          </a:p>
        </p:txBody>
      </p:sp>
    </p:spTree>
    <p:extLst>
      <p:ext uri="{BB962C8B-B14F-4D97-AF65-F5344CB8AC3E}">
        <p14:creationId xmlns:p14="http://schemas.microsoft.com/office/powerpoint/2010/main" val="2023923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6200" y="8636000"/>
            <a:ext cx="2971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BCCC376-18F8-2B4A-B68D-CC2B9AF08220}" type="slidenum">
              <a:rPr lang="en-US" sz="1200">
                <a:latin typeface="Calibri" charset="0"/>
              </a:rPr>
              <a:pPr algn="r" eaLnBrk="1" hangingPunct="1"/>
              <a:t>18</a:t>
            </a:fld>
            <a:endParaRPr lang="en-US" sz="1200">
              <a:latin typeface="Calibri" charset="0"/>
            </a:endParaRPr>
          </a:p>
        </p:txBody>
      </p:sp>
      <p:sp>
        <p:nvSpPr>
          <p:cNvPr id="48131" name="Rectangle 2"/>
          <p:cNvSpPr>
            <a:spLocks noGrp="1" noRot="1" noChangeAspect="1" noChangeArrowheads="1" noTextEdit="1"/>
          </p:cNvSpPr>
          <p:nvPr>
            <p:ph type="sldImg"/>
          </p:nvPr>
        </p:nvSpPr>
        <p:spPr bwMode="auto">
          <a:xfrm>
            <a:off x="935038" y="711200"/>
            <a:ext cx="4987925" cy="34544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8132" name="Rectangle 3"/>
          <p:cNvSpPr>
            <a:spLocks noGrp="1" noChangeArrowheads="1"/>
          </p:cNvSpPr>
          <p:nvPr>
            <p:ph type="body" idx="1"/>
          </p:nvPr>
        </p:nvSpPr>
        <p:spPr bwMode="auto">
          <a:xfrm>
            <a:off x="914400" y="4368800"/>
            <a:ext cx="5029200" cy="4064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spcBef>
                <a:spcPct val="0"/>
              </a:spcBef>
            </a:pPr>
            <a:endParaRPr lang="fr-CH">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6200" y="8636000"/>
            <a:ext cx="2971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A036405-AAD3-F84D-97CE-0865A6977D53}" type="slidenum">
              <a:rPr lang="en-US" sz="1200">
                <a:latin typeface="Calibri" charset="0"/>
              </a:rPr>
              <a:pPr algn="r" eaLnBrk="1" hangingPunct="1"/>
              <a:t>19</a:t>
            </a:fld>
            <a:endParaRPr lang="en-US" sz="1200">
              <a:latin typeface="Calibri" charset="0"/>
            </a:endParaRPr>
          </a:p>
        </p:txBody>
      </p:sp>
      <p:sp>
        <p:nvSpPr>
          <p:cNvPr id="52227" name="Rectangle 2"/>
          <p:cNvSpPr>
            <a:spLocks noGrp="1" noRot="1" noChangeAspect="1" noChangeArrowheads="1" noTextEdit="1"/>
          </p:cNvSpPr>
          <p:nvPr>
            <p:ph type="sldImg"/>
          </p:nvPr>
        </p:nvSpPr>
        <p:spPr bwMode="auto">
          <a:xfrm>
            <a:off x="935038" y="711200"/>
            <a:ext cx="4987925" cy="34544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2228" name="Rectangle 3"/>
          <p:cNvSpPr>
            <a:spLocks noGrp="1" noChangeArrowheads="1"/>
          </p:cNvSpPr>
          <p:nvPr>
            <p:ph type="body" idx="1"/>
          </p:nvPr>
        </p:nvSpPr>
        <p:spPr bwMode="auto">
          <a:xfrm>
            <a:off x="914400" y="4368800"/>
            <a:ext cx="5029200" cy="4064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spcBef>
                <a:spcPct val="0"/>
              </a:spcBef>
            </a:pPr>
            <a:endParaRPr lang="fr-CH">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6200" y="8636000"/>
            <a:ext cx="2971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0B54A70-010B-AC49-9069-B110CA9F250F}" type="slidenum">
              <a:rPr lang="en-US" sz="1200">
                <a:latin typeface="Calibri" charset="0"/>
              </a:rPr>
              <a:pPr algn="r" eaLnBrk="1" hangingPunct="1"/>
              <a:t>20</a:t>
            </a:fld>
            <a:endParaRPr lang="en-US" sz="1200">
              <a:latin typeface="Calibri" charset="0"/>
            </a:endParaRPr>
          </a:p>
        </p:txBody>
      </p:sp>
      <p:sp>
        <p:nvSpPr>
          <p:cNvPr id="54275" name="Rectangle 2"/>
          <p:cNvSpPr>
            <a:spLocks noGrp="1" noRot="1" noChangeAspect="1" noChangeArrowheads="1" noTextEdit="1"/>
          </p:cNvSpPr>
          <p:nvPr>
            <p:ph type="sldImg"/>
          </p:nvPr>
        </p:nvSpPr>
        <p:spPr bwMode="auto">
          <a:xfrm>
            <a:off x="935038" y="711200"/>
            <a:ext cx="4987925" cy="34544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4276" name="Rectangle 3"/>
          <p:cNvSpPr>
            <a:spLocks noGrp="1" noChangeArrowheads="1"/>
          </p:cNvSpPr>
          <p:nvPr>
            <p:ph type="body" idx="1"/>
          </p:nvPr>
        </p:nvSpPr>
        <p:spPr bwMode="auto">
          <a:xfrm>
            <a:off x="914400" y="4368800"/>
            <a:ext cx="5029200" cy="4064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spcBef>
                <a:spcPct val="0"/>
              </a:spcBef>
            </a:pPr>
            <a:endParaRPr lang="fr-CH">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6200" y="8636000"/>
            <a:ext cx="2971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4743F2B-AEC9-1C4A-9643-0B09D736E61D}" type="slidenum">
              <a:rPr lang="en-US" sz="1200">
                <a:latin typeface="Calibri" charset="0"/>
              </a:rPr>
              <a:pPr algn="r" eaLnBrk="1" hangingPunct="1"/>
              <a:t>26</a:t>
            </a:fld>
            <a:endParaRPr lang="en-US" sz="1200">
              <a:latin typeface="Calibri" charset="0"/>
            </a:endParaRPr>
          </a:p>
        </p:txBody>
      </p:sp>
      <p:sp>
        <p:nvSpPr>
          <p:cNvPr id="87043" name="Rectangle 2"/>
          <p:cNvSpPr>
            <a:spLocks noGrp="1" noRot="1" noChangeAspect="1" noChangeArrowheads="1" noTextEdit="1"/>
          </p:cNvSpPr>
          <p:nvPr>
            <p:ph type="sldImg"/>
          </p:nvPr>
        </p:nvSpPr>
        <p:spPr bwMode="auto">
          <a:xfrm>
            <a:off x="935038" y="711200"/>
            <a:ext cx="4987925" cy="34544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7044" name="Rectangle 3"/>
          <p:cNvSpPr>
            <a:spLocks noGrp="1" noChangeArrowheads="1"/>
          </p:cNvSpPr>
          <p:nvPr>
            <p:ph type="body" idx="1"/>
          </p:nvPr>
        </p:nvSpPr>
        <p:spPr bwMode="auto">
          <a:xfrm>
            <a:off x="914400" y="4368800"/>
            <a:ext cx="5029200" cy="4064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spcBef>
                <a:spcPct val="0"/>
              </a:spcBef>
            </a:pPr>
            <a:endParaRPr lang="fr-CH">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6200" y="8636000"/>
            <a:ext cx="2971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4743F2B-AEC9-1C4A-9643-0B09D736E61D}" type="slidenum">
              <a:rPr lang="en-US" sz="1200">
                <a:latin typeface="Calibri" charset="0"/>
              </a:rPr>
              <a:pPr algn="r" eaLnBrk="1" hangingPunct="1"/>
              <a:t>27</a:t>
            </a:fld>
            <a:endParaRPr lang="en-US" sz="1200">
              <a:latin typeface="Calibri" charset="0"/>
            </a:endParaRPr>
          </a:p>
        </p:txBody>
      </p:sp>
      <p:sp>
        <p:nvSpPr>
          <p:cNvPr id="87043" name="Rectangle 2"/>
          <p:cNvSpPr>
            <a:spLocks noGrp="1" noRot="1" noChangeAspect="1" noChangeArrowheads="1" noTextEdit="1"/>
          </p:cNvSpPr>
          <p:nvPr>
            <p:ph type="sldImg"/>
          </p:nvPr>
        </p:nvSpPr>
        <p:spPr bwMode="auto">
          <a:xfrm>
            <a:off x="935038" y="711200"/>
            <a:ext cx="4987925" cy="34544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7044" name="Rectangle 3"/>
          <p:cNvSpPr>
            <a:spLocks noGrp="1" noChangeArrowheads="1"/>
          </p:cNvSpPr>
          <p:nvPr>
            <p:ph type="body" idx="1"/>
          </p:nvPr>
        </p:nvSpPr>
        <p:spPr bwMode="auto">
          <a:xfrm>
            <a:off x="914400" y="4368800"/>
            <a:ext cx="5029200" cy="4064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spcBef>
                <a:spcPct val="0"/>
              </a:spcBef>
            </a:pPr>
            <a:endParaRPr lang="fr-CH">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6200" y="8636000"/>
            <a:ext cx="2971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F6295F2-B23C-214D-9CE6-2643E1946333}" type="slidenum">
              <a:rPr lang="en-US" sz="1200">
                <a:latin typeface="Calibri" charset="0"/>
              </a:rPr>
              <a:pPr algn="r" eaLnBrk="1" hangingPunct="1"/>
              <a:t>28</a:t>
            </a:fld>
            <a:endParaRPr lang="en-US" sz="1200">
              <a:latin typeface="Calibri" charset="0"/>
            </a:endParaRPr>
          </a:p>
        </p:txBody>
      </p:sp>
      <p:sp>
        <p:nvSpPr>
          <p:cNvPr id="89091" name="Rectangle 2"/>
          <p:cNvSpPr>
            <a:spLocks noGrp="1" noRot="1" noChangeAspect="1" noChangeArrowheads="1" noTextEdit="1"/>
          </p:cNvSpPr>
          <p:nvPr>
            <p:ph type="sldImg"/>
          </p:nvPr>
        </p:nvSpPr>
        <p:spPr bwMode="auto">
          <a:xfrm>
            <a:off x="935038" y="711200"/>
            <a:ext cx="4987925" cy="34544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9092" name="Rectangle 3"/>
          <p:cNvSpPr>
            <a:spLocks noGrp="1" noChangeArrowheads="1"/>
          </p:cNvSpPr>
          <p:nvPr>
            <p:ph type="body" idx="1"/>
          </p:nvPr>
        </p:nvSpPr>
        <p:spPr bwMode="auto">
          <a:xfrm>
            <a:off x="914400" y="4368800"/>
            <a:ext cx="5029200" cy="4064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spcBef>
                <a:spcPct val="0"/>
              </a:spcBef>
            </a:pPr>
            <a:endParaRPr lang="fr-CH">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6200" y="8636000"/>
            <a:ext cx="2971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550D055-A104-164D-AF5E-43E547C29C6D}" type="slidenum">
              <a:rPr lang="en-US" sz="1200">
                <a:latin typeface="Calibri" charset="0"/>
              </a:rPr>
              <a:pPr algn="r" eaLnBrk="1" hangingPunct="1"/>
              <a:t>29</a:t>
            </a:fld>
            <a:endParaRPr lang="en-US" sz="1200">
              <a:latin typeface="Calibri" charset="0"/>
            </a:endParaRPr>
          </a:p>
        </p:txBody>
      </p:sp>
      <p:sp>
        <p:nvSpPr>
          <p:cNvPr id="91139" name="Rectangle 2"/>
          <p:cNvSpPr>
            <a:spLocks noGrp="1" noRot="1" noChangeAspect="1" noChangeArrowheads="1" noTextEdit="1"/>
          </p:cNvSpPr>
          <p:nvPr>
            <p:ph type="sldImg"/>
          </p:nvPr>
        </p:nvSpPr>
        <p:spPr bwMode="auto">
          <a:xfrm>
            <a:off x="935038" y="711200"/>
            <a:ext cx="4987925" cy="34544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1140" name="Rectangle 3"/>
          <p:cNvSpPr>
            <a:spLocks noGrp="1" noChangeArrowheads="1"/>
          </p:cNvSpPr>
          <p:nvPr>
            <p:ph type="body" idx="1"/>
          </p:nvPr>
        </p:nvSpPr>
        <p:spPr bwMode="auto">
          <a:xfrm>
            <a:off x="914400" y="4368800"/>
            <a:ext cx="5029200" cy="4064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spcBef>
                <a:spcPct val="0"/>
              </a:spcBef>
            </a:pPr>
            <a:endParaRPr lang="fr-CH">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6200" y="8636000"/>
            <a:ext cx="2971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A8CEE4C-6B11-EF48-B71D-A0462C52D8AE}" type="slidenum">
              <a:rPr lang="en-US" sz="1200">
                <a:latin typeface="Calibri" charset="0"/>
              </a:rPr>
              <a:pPr algn="r" eaLnBrk="1" hangingPunct="1"/>
              <a:t>30</a:t>
            </a:fld>
            <a:endParaRPr lang="en-US" sz="1200">
              <a:latin typeface="Calibri" charset="0"/>
            </a:endParaRPr>
          </a:p>
        </p:txBody>
      </p:sp>
      <p:sp>
        <p:nvSpPr>
          <p:cNvPr id="93187" name="Rectangle 2"/>
          <p:cNvSpPr>
            <a:spLocks noGrp="1" noRot="1" noChangeAspect="1" noChangeArrowheads="1" noTextEdit="1"/>
          </p:cNvSpPr>
          <p:nvPr>
            <p:ph type="sldImg"/>
          </p:nvPr>
        </p:nvSpPr>
        <p:spPr bwMode="auto">
          <a:xfrm>
            <a:off x="935038" y="711200"/>
            <a:ext cx="4987925" cy="34544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3188" name="Rectangle 3"/>
          <p:cNvSpPr>
            <a:spLocks noGrp="1" noChangeArrowheads="1"/>
          </p:cNvSpPr>
          <p:nvPr>
            <p:ph type="body" idx="1"/>
          </p:nvPr>
        </p:nvSpPr>
        <p:spPr bwMode="auto">
          <a:xfrm>
            <a:off x="914400" y="4368800"/>
            <a:ext cx="5029200" cy="4064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spcBef>
                <a:spcPct val="0"/>
              </a:spcBef>
            </a:pPr>
            <a:endParaRPr lang="fr-CH">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0"/>
            <a:ext cx="84201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EE1D5735-3EFA-4D12-A989-C6CF8B19DC3D}" type="datetimeFigureOut">
              <a:rPr lang="en-US" smtClean="0"/>
              <a:pPr/>
              <a:t>2/10/12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374FE-08C5-48A7-9BF1-EE35DB734F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E1D5735-3EFA-4D12-A989-C6CF8B19DC3D}" type="datetimeFigureOut">
              <a:rPr lang="en-US" smtClean="0"/>
              <a:pPr/>
              <a:t>2/10/12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374FE-08C5-48A7-9BF1-EE35DB734F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3"/>
            <a:ext cx="222885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95300" y="274653"/>
            <a:ext cx="652145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E1D5735-3EFA-4D12-A989-C6CF8B19DC3D}" type="datetimeFigureOut">
              <a:rPr lang="en-US" smtClean="0"/>
              <a:pPr/>
              <a:t>2/10/12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374FE-08C5-48A7-9BF1-EE35DB734F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E1D5735-3EFA-4D12-A989-C6CF8B19DC3D}" type="datetimeFigureOut">
              <a:rPr lang="en-US" smtClean="0"/>
              <a:pPr/>
              <a:t>2/10/12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374FE-08C5-48A7-9BF1-EE35DB734F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5"/>
            <a:ext cx="84201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E1D5735-3EFA-4D12-A989-C6CF8B19DC3D}" type="datetimeFigureOut">
              <a:rPr lang="en-US" smtClean="0"/>
              <a:pPr/>
              <a:t>2/10/12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374FE-08C5-48A7-9BF1-EE35DB734F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EE1D5735-3EFA-4D12-A989-C6CF8B19DC3D}" type="datetimeFigureOut">
              <a:rPr lang="en-US" smtClean="0"/>
              <a:pPr/>
              <a:t>2/10/12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374FE-08C5-48A7-9BF1-EE35DB734F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EE1D5735-3EFA-4D12-A989-C6CF8B19DC3D}" type="datetimeFigureOut">
              <a:rPr lang="en-US" smtClean="0"/>
              <a:pPr/>
              <a:t>2/10/12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2374FE-08C5-48A7-9BF1-EE35DB734F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EE1D5735-3EFA-4D12-A989-C6CF8B19DC3D}" type="datetimeFigureOut">
              <a:rPr lang="en-US" smtClean="0"/>
              <a:pPr/>
              <a:t>2/10/12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2374FE-08C5-48A7-9BF1-EE35DB734F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1D5735-3EFA-4D12-A989-C6CF8B19DC3D}" type="datetimeFigureOut">
              <a:rPr lang="en-US" smtClean="0"/>
              <a:pPr/>
              <a:t>2/10/12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2374FE-08C5-48A7-9BF1-EE35DB734F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872972" y="27306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E1D5735-3EFA-4D12-A989-C6CF8B19DC3D}" type="datetimeFigureOut">
              <a:rPr lang="en-US" smtClean="0"/>
              <a:pPr/>
              <a:t>2/10/12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374FE-08C5-48A7-9BF1-EE35DB734F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E1D5735-3EFA-4D12-A989-C6CF8B19DC3D}" type="datetimeFigureOut">
              <a:rPr lang="en-US" smtClean="0"/>
              <a:pPr/>
              <a:t>2/10/12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374FE-08C5-48A7-9BF1-EE35DB734F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95300" y="63563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D5735-3EFA-4D12-A989-C6CF8B19DC3D}" type="datetimeFigureOut">
              <a:rPr lang="en-US" smtClean="0"/>
              <a:pPr/>
              <a:t>2/10/12</a:t>
            </a:fld>
            <a:endParaRPr lang="en-US"/>
          </a:p>
        </p:txBody>
      </p:sp>
      <p:sp>
        <p:nvSpPr>
          <p:cNvPr id="5" name="Footer Placeholder 4"/>
          <p:cNvSpPr>
            <a:spLocks noGrp="1"/>
          </p:cNvSpPr>
          <p:nvPr>
            <p:ph type="ftr" sz="quarter" idx="3"/>
          </p:nvPr>
        </p:nvSpPr>
        <p:spPr>
          <a:xfrm>
            <a:off x="3384550" y="63563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6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374FE-08C5-48A7-9BF1-EE35DB734F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0.emf"/><Relationship Id="rId5" Type="http://schemas.openxmlformats.org/officeDocument/2006/relationships/image" Target="../media/image9.png"/><Relationship Id="rId6"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0.emf"/><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oleObject" Target="../embeddings/oleObject3.bin"/><Relationship Id="rId8"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 Id="rId3"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 Id="rId3"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 Id="rId3" Type="http://schemas.openxmlformats.org/officeDocument/2006/relationships/image" Target="../media/image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 Id="rId3"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gif"/><Relationship Id="rId3"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gif"/><Relationship Id="rId3"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gif"/><Relationship Id="rId3"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gif"/><Relationship Id="rId3"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gif"/><Relationship Id="rId3"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30.gif"/><Relationship Id="rId4" Type="http://schemas.openxmlformats.org/officeDocument/2006/relationships/image" Target="../media/image36.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3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38.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38.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39.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7.jpg"/><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6.png"/><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7.jpg"/><Relationship Id="rId6" Type="http://schemas.openxmlformats.org/officeDocument/2006/relationships/image" Target="../media/image8.jpg"/><Relationship Id="rId7"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p:cNvSpPr txBox="1">
            <a:spLocks/>
          </p:cNvSpPr>
          <p:nvPr/>
        </p:nvSpPr>
        <p:spPr>
          <a:xfrm>
            <a:off x="0" y="-31810"/>
            <a:ext cx="9906000" cy="36449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dirty="0" smtClean="0">
                <a:solidFill>
                  <a:srgbClr val="0000FF"/>
                </a:solidFill>
                <a:effectLst>
                  <a:outerShdw blurRad="50800" dist="38100" dir="2700000">
                    <a:srgbClr val="000000"/>
                  </a:outerShdw>
                </a:effectLst>
              </a:rPr>
              <a:t>Data Needs </a:t>
            </a:r>
            <a:r>
              <a:rPr lang="en-US" sz="6000" dirty="0" smtClean="0">
                <a:solidFill>
                  <a:srgbClr val="FF0000"/>
                </a:solidFill>
                <a:effectLst>
                  <a:outerShdw blurRad="50800" dist="38100" dir="2700000">
                    <a:srgbClr val="000000"/>
                  </a:outerShdw>
                </a:effectLst>
              </a:rPr>
              <a:t>for Simulations of Electron-driven Processes in </a:t>
            </a:r>
            <a:r>
              <a:rPr lang="en-US" sz="6000" dirty="0" smtClean="0">
                <a:solidFill>
                  <a:srgbClr val="008000"/>
                </a:solidFill>
                <a:effectLst>
                  <a:outerShdw blurRad="50800" dist="38100" dir="2700000">
                    <a:srgbClr val="000000"/>
                  </a:outerShdw>
                </a:effectLst>
              </a:rPr>
              <a:t>Planetary and </a:t>
            </a:r>
            <a:r>
              <a:rPr lang="en-US" sz="6000" dirty="0" err="1" smtClean="0">
                <a:solidFill>
                  <a:srgbClr val="008000"/>
                </a:solidFill>
                <a:effectLst>
                  <a:outerShdw blurRad="50800" dist="38100" dir="2700000">
                    <a:srgbClr val="000000"/>
                  </a:outerShdw>
                </a:effectLst>
              </a:rPr>
              <a:t>Cometary</a:t>
            </a:r>
            <a:r>
              <a:rPr lang="en-US" sz="6000" dirty="0" smtClean="0">
                <a:solidFill>
                  <a:srgbClr val="008000"/>
                </a:solidFill>
                <a:effectLst>
                  <a:outerShdw blurRad="50800" dist="38100" dir="2700000">
                    <a:srgbClr val="000000"/>
                  </a:outerShdw>
                </a:effectLst>
              </a:rPr>
              <a:t> Atmospheres</a:t>
            </a:r>
            <a:endParaRPr lang="en-AU" sz="6000" dirty="0">
              <a:solidFill>
                <a:srgbClr val="008000"/>
              </a:solidFill>
              <a:effectLst>
                <a:outerShdw blurRad="50800" dist="38100" dir="2700000">
                  <a:srgbClr val="000000"/>
                </a:outerShdw>
              </a:effectLst>
            </a:endParaRPr>
          </a:p>
        </p:txBody>
      </p:sp>
      <p:sp>
        <p:nvSpPr>
          <p:cNvPr id="16" name="Rectangle 15"/>
          <p:cNvSpPr/>
          <p:nvPr/>
        </p:nvSpPr>
        <p:spPr>
          <a:xfrm>
            <a:off x="1" y="3872567"/>
            <a:ext cx="6223000" cy="2180084"/>
          </a:xfrm>
          <a:prstGeom prst="rect">
            <a:avLst/>
          </a:prstGeom>
          <a:solidFill>
            <a:schemeClr val="bg1"/>
          </a:solidFill>
        </p:spPr>
        <p:txBody>
          <a:bodyPr wrap="square">
            <a:spAutoFit/>
          </a:bodyPr>
          <a:lstStyle/>
          <a:p>
            <a:pPr algn="ctr"/>
            <a:r>
              <a:rPr lang="en-US" sz="4000" dirty="0" smtClean="0">
                <a:solidFill>
                  <a:srgbClr val="000000"/>
                </a:solidFill>
              </a:rPr>
              <a:t>by</a:t>
            </a:r>
            <a:r>
              <a:rPr lang="en-US" sz="4000" dirty="0" smtClean="0">
                <a:solidFill>
                  <a:srgbClr val="0000FF"/>
                </a:solidFill>
              </a:rPr>
              <a:t> </a:t>
            </a:r>
            <a:r>
              <a:rPr lang="en-US" sz="4000" dirty="0">
                <a:solidFill>
                  <a:srgbClr val="0000FF"/>
                </a:solidFill>
              </a:rPr>
              <a:t>Laurence </a:t>
            </a:r>
            <a:r>
              <a:rPr lang="en-US" sz="4000" dirty="0" smtClean="0">
                <a:solidFill>
                  <a:srgbClr val="0000FF"/>
                </a:solidFill>
              </a:rPr>
              <a:t>Campbell &amp; </a:t>
            </a:r>
            <a:r>
              <a:rPr lang="en-US" sz="4000" dirty="0">
                <a:solidFill>
                  <a:srgbClr val="0000FF"/>
                </a:solidFill>
              </a:rPr>
              <a:t>Michael </a:t>
            </a:r>
            <a:r>
              <a:rPr lang="en-US" sz="4000" dirty="0" smtClean="0">
                <a:solidFill>
                  <a:srgbClr val="0000FF"/>
                </a:solidFill>
              </a:rPr>
              <a:t>J. </a:t>
            </a:r>
            <a:r>
              <a:rPr lang="en-US" sz="4000" dirty="0" err="1" smtClean="0">
                <a:solidFill>
                  <a:srgbClr val="0000FF"/>
                </a:solidFill>
              </a:rPr>
              <a:t>Brunger</a:t>
            </a:r>
            <a:endParaRPr lang="en-US" sz="4000" dirty="0">
              <a:solidFill>
                <a:srgbClr val="0000FF"/>
              </a:solidFill>
            </a:endParaRPr>
          </a:p>
          <a:p>
            <a:pPr algn="ctr"/>
            <a:r>
              <a:rPr lang="en-US" dirty="0" smtClean="0">
                <a:solidFill>
                  <a:srgbClr val="0000FF"/>
                </a:solidFill>
              </a:rPr>
              <a:t>School of Chemical and Physical Sciences,</a:t>
            </a:r>
            <a:br>
              <a:rPr lang="en-US" dirty="0" smtClean="0">
                <a:solidFill>
                  <a:srgbClr val="0000FF"/>
                </a:solidFill>
              </a:rPr>
            </a:br>
            <a:r>
              <a:rPr lang="en-US" dirty="0" smtClean="0">
                <a:solidFill>
                  <a:srgbClr val="0000FF"/>
                </a:solidFill>
              </a:rPr>
              <a:t> GPO Box 2100, Adelaide, SA 5001, Australia</a:t>
            </a:r>
            <a:endParaRPr lang="en-US" dirty="0">
              <a:solidFill>
                <a:srgbClr val="000000"/>
              </a:solidFill>
            </a:endParaRPr>
          </a:p>
          <a:p>
            <a:pPr algn="ctr">
              <a:lnSpc>
                <a:spcPts val="2400"/>
              </a:lnSpc>
            </a:pPr>
            <a:endParaRPr lang="en-US" dirty="0">
              <a:solidFill>
                <a:srgbClr val="0000FF"/>
              </a:solidFill>
            </a:endParaRPr>
          </a:p>
        </p:txBody>
      </p:sp>
      <p:pic>
        <p:nvPicPr>
          <p:cNvPr id="20" name="Picture 3" descr="Centrelogo"/>
          <p:cNvPicPr>
            <a:picLocks noChangeAspect="1" noChangeArrowheads="1"/>
          </p:cNvPicPr>
          <p:nvPr/>
        </p:nvPicPr>
        <p:blipFill>
          <a:blip r:embed="rId3"/>
          <a:srcRect/>
          <a:stretch>
            <a:fillRect/>
          </a:stretch>
        </p:blipFill>
        <p:spPr bwMode="auto">
          <a:xfrm>
            <a:off x="6502401" y="4217148"/>
            <a:ext cx="3025812" cy="951752"/>
          </a:xfrm>
          <a:prstGeom prst="rect">
            <a:avLst/>
          </a:prstGeom>
          <a:noFill/>
          <a:ln w="28575" cap="flat" cmpd="sng" algn="ctr">
            <a:noFill/>
            <a:prstDash val="solid"/>
            <a:miter lim="800000"/>
            <a:headEnd type="none" w="med" len="med"/>
            <a:tailEnd type="none" w="med" len="med"/>
          </a:ln>
        </p:spPr>
      </p:pic>
      <p:sp>
        <p:nvSpPr>
          <p:cNvPr id="23" name="TextBox 22"/>
          <p:cNvSpPr txBox="1"/>
          <p:nvPr/>
        </p:nvSpPr>
        <p:spPr>
          <a:xfrm>
            <a:off x="8" y="6457890"/>
            <a:ext cx="9838267" cy="400110"/>
          </a:xfrm>
          <a:prstGeom prst="rect">
            <a:avLst/>
          </a:prstGeom>
          <a:noFill/>
        </p:spPr>
        <p:txBody>
          <a:bodyPr wrap="square" rtlCol="0">
            <a:spAutoFit/>
          </a:bodyPr>
          <a:lstStyle/>
          <a:p>
            <a:pPr algn="ctr"/>
            <a:r>
              <a:rPr lang="en-US" sz="2000" dirty="0" smtClean="0"/>
              <a:t>Presented on Wednesday 3</a:t>
            </a:r>
            <a:r>
              <a:rPr lang="en-US" sz="2000" baseline="30000" dirty="0" smtClean="0"/>
              <a:t>rd</a:t>
            </a:r>
            <a:r>
              <a:rPr lang="en-US" sz="2000" dirty="0" smtClean="0"/>
              <a:t> October 2012 at ICAMDATA 2012, Gaithersburg, Maryland, USA</a:t>
            </a:r>
          </a:p>
        </p:txBody>
      </p:sp>
      <p:pic>
        <p:nvPicPr>
          <p:cNvPr id="2" name="Picture 1" descr="FU_H_RGB_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2400" y="5267466"/>
            <a:ext cx="2953170" cy="108379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0"/>
            <a:ext cx="8915400" cy="558800"/>
          </a:xfrm>
        </p:spPr>
        <p:txBody>
          <a:bodyPr>
            <a:noAutofit/>
          </a:bodyPr>
          <a:lstStyle/>
          <a:p>
            <a:r>
              <a:rPr lang="en-AU" sz="4000" dirty="0" smtClean="0">
                <a:solidFill>
                  <a:srgbClr val="FF0000"/>
                </a:solidFill>
                <a:effectLst>
                  <a:outerShdw blurRad="50800" dist="38100" dir="2700000">
                    <a:srgbClr val="000000"/>
                  </a:outerShdw>
                </a:effectLst>
              </a:rPr>
              <a:t>Aims</a:t>
            </a:r>
            <a:endParaRPr lang="en-US" sz="4000" dirty="0">
              <a:solidFill>
                <a:srgbClr val="FF0000"/>
              </a:solidFill>
              <a:effectLst>
                <a:outerShdw blurRad="50800" dist="38100" dir="2700000">
                  <a:srgbClr val="000000"/>
                </a:outerShdw>
              </a:effectLst>
            </a:endParaRPr>
          </a:p>
        </p:txBody>
      </p:sp>
      <p:sp>
        <p:nvSpPr>
          <p:cNvPr id="7" name="Content Placeholder 6"/>
          <p:cNvSpPr>
            <a:spLocks noGrp="1"/>
          </p:cNvSpPr>
          <p:nvPr>
            <p:ph idx="1"/>
          </p:nvPr>
        </p:nvSpPr>
        <p:spPr>
          <a:xfrm>
            <a:off x="300815" y="812801"/>
            <a:ext cx="9308548" cy="3200399"/>
          </a:xfrm>
        </p:spPr>
        <p:txBody>
          <a:bodyPr>
            <a:normAutofit/>
          </a:bodyPr>
          <a:lstStyle/>
          <a:p>
            <a:r>
              <a:rPr lang="en-US" sz="2400" dirty="0" smtClean="0"/>
              <a:t>To enhance the role of electron-impact cross-section measurements in planetary and </a:t>
            </a:r>
            <a:r>
              <a:rPr lang="en-US" sz="2400" dirty="0" err="1" smtClean="0"/>
              <a:t>cometary</a:t>
            </a:r>
            <a:r>
              <a:rPr lang="en-US" sz="2400" dirty="0" smtClean="0"/>
              <a:t> modeling by:</a:t>
            </a:r>
          </a:p>
          <a:p>
            <a:pPr lvl="1"/>
            <a:r>
              <a:rPr lang="en-US" sz="2400" dirty="0" smtClean="0">
                <a:solidFill>
                  <a:srgbClr val="FF0000"/>
                </a:solidFill>
              </a:rPr>
              <a:t>Demonstrating the need for more accurate cross sections, as in:</a:t>
            </a:r>
          </a:p>
          <a:p>
            <a:pPr lvl="2"/>
            <a:r>
              <a:rPr lang="en-US" dirty="0" smtClean="0"/>
              <a:t>electron cooling by CO</a:t>
            </a:r>
            <a:r>
              <a:rPr lang="en-US" baseline="-25000" dirty="0" smtClean="0"/>
              <a:t>2</a:t>
            </a:r>
            <a:r>
              <a:rPr lang="en-US" dirty="0" smtClean="0"/>
              <a:t> at Mars, and</a:t>
            </a:r>
          </a:p>
          <a:p>
            <a:pPr lvl="2"/>
            <a:r>
              <a:rPr lang="en-US" dirty="0" smtClean="0"/>
              <a:t>electron heating at Titan.</a:t>
            </a:r>
          </a:p>
          <a:p>
            <a:pPr lvl="1"/>
            <a:r>
              <a:rPr lang="en-US" sz="2400" dirty="0">
                <a:solidFill>
                  <a:srgbClr val="FF0000"/>
                </a:solidFill>
              </a:rPr>
              <a:t>Encouraging new measurements of </a:t>
            </a:r>
            <a:r>
              <a:rPr lang="en-US" sz="2400" dirty="0" smtClean="0">
                <a:solidFill>
                  <a:srgbClr val="FF0000"/>
                </a:solidFill>
              </a:rPr>
              <a:t>required </a:t>
            </a:r>
            <a:r>
              <a:rPr lang="en-US" sz="2400" dirty="0">
                <a:solidFill>
                  <a:srgbClr val="FF0000"/>
                </a:solidFill>
              </a:rPr>
              <a:t>cross </a:t>
            </a:r>
            <a:r>
              <a:rPr lang="en-US" sz="2400" dirty="0" smtClean="0">
                <a:solidFill>
                  <a:srgbClr val="FF0000"/>
                </a:solidFill>
              </a:rPr>
              <a:t>sections, as in:</a:t>
            </a:r>
          </a:p>
          <a:p>
            <a:pPr lvl="2"/>
            <a:r>
              <a:rPr lang="en-US" dirty="0" smtClean="0"/>
              <a:t>electron-driven infrared emissions from CO at Mars and Venus.</a:t>
            </a:r>
          </a:p>
        </p:txBody>
      </p:sp>
    </p:spTree>
    <p:extLst>
      <p:ext uri="{BB962C8B-B14F-4D97-AF65-F5344CB8AC3E}">
        <p14:creationId xmlns:p14="http://schemas.microsoft.com/office/powerpoint/2010/main" val="21413499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0"/>
            <a:ext cx="8915400" cy="558800"/>
          </a:xfrm>
        </p:spPr>
        <p:txBody>
          <a:bodyPr>
            <a:noAutofit/>
          </a:bodyPr>
          <a:lstStyle/>
          <a:p>
            <a:r>
              <a:rPr lang="en-AU" sz="4000" dirty="0" smtClean="0">
                <a:solidFill>
                  <a:srgbClr val="FF0000"/>
                </a:solidFill>
                <a:effectLst>
                  <a:outerShdw blurRad="50800" dist="38100" dir="2700000">
                    <a:srgbClr val="000000"/>
                  </a:outerShdw>
                </a:effectLst>
              </a:rPr>
              <a:t>Aims</a:t>
            </a:r>
            <a:endParaRPr lang="en-US" sz="4000" dirty="0">
              <a:solidFill>
                <a:srgbClr val="FF0000"/>
              </a:solidFill>
              <a:effectLst>
                <a:outerShdw blurRad="50800" dist="38100" dir="2700000">
                  <a:srgbClr val="000000"/>
                </a:outerShdw>
              </a:effectLst>
            </a:endParaRPr>
          </a:p>
        </p:txBody>
      </p:sp>
      <p:sp>
        <p:nvSpPr>
          <p:cNvPr id="7" name="Content Placeholder 6"/>
          <p:cNvSpPr>
            <a:spLocks noGrp="1"/>
          </p:cNvSpPr>
          <p:nvPr>
            <p:ph idx="1"/>
          </p:nvPr>
        </p:nvSpPr>
        <p:spPr>
          <a:xfrm>
            <a:off x="300815" y="812801"/>
            <a:ext cx="9308548" cy="6045199"/>
          </a:xfrm>
        </p:spPr>
        <p:txBody>
          <a:bodyPr>
            <a:normAutofit/>
          </a:bodyPr>
          <a:lstStyle/>
          <a:p>
            <a:r>
              <a:rPr lang="en-US" sz="2400" dirty="0" smtClean="0"/>
              <a:t>To enhance the role of electron-impact cross-section measurements in planetary and </a:t>
            </a:r>
            <a:r>
              <a:rPr lang="en-US" sz="2400" dirty="0" err="1" smtClean="0"/>
              <a:t>cometary</a:t>
            </a:r>
            <a:r>
              <a:rPr lang="en-US" sz="2400" dirty="0" smtClean="0"/>
              <a:t> modeling by:</a:t>
            </a:r>
          </a:p>
          <a:p>
            <a:pPr lvl="1"/>
            <a:r>
              <a:rPr lang="en-US" sz="2400" dirty="0" smtClean="0">
                <a:solidFill>
                  <a:srgbClr val="FF0000"/>
                </a:solidFill>
              </a:rPr>
              <a:t>Demonstrating the need for more accurate cross sections, as in:</a:t>
            </a:r>
          </a:p>
          <a:p>
            <a:pPr lvl="2"/>
            <a:r>
              <a:rPr lang="en-US" dirty="0" smtClean="0"/>
              <a:t>electron cooling by CO</a:t>
            </a:r>
            <a:r>
              <a:rPr lang="en-US" baseline="-25000" dirty="0" smtClean="0"/>
              <a:t>2</a:t>
            </a:r>
            <a:r>
              <a:rPr lang="en-US" dirty="0" smtClean="0"/>
              <a:t> at Mars, and</a:t>
            </a:r>
          </a:p>
          <a:p>
            <a:pPr lvl="2"/>
            <a:r>
              <a:rPr lang="en-US" dirty="0" smtClean="0"/>
              <a:t>electron heating at Titan.</a:t>
            </a:r>
          </a:p>
          <a:p>
            <a:pPr lvl="1"/>
            <a:r>
              <a:rPr lang="en-US" sz="2400" dirty="0">
                <a:solidFill>
                  <a:srgbClr val="FF0000"/>
                </a:solidFill>
              </a:rPr>
              <a:t>Encouraging new measurements of </a:t>
            </a:r>
            <a:r>
              <a:rPr lang="en-US" sz="2400" dirty="0" smtClean="0">
                <a:solidFill>
                  <a:srgbClr val="FF0000"/>
                </a:solidFill>
              </a:rPr>
              <a:t>required </a:t>
            </a:r>
            <a:r>
              <a:rPr lang="en-US" sz="2400" dirty="0">
                <a:solidFill>
                  <a:srgbClr val="FF0000"/>
                </a:solidFill>
              </a:rPr>
              <a:t>cross </a:t>
            </a:r>
            <a:r>
              <a:rPr lang="en-US" sz="2400" dirty="0" smtClean="0">
                <a:solidFill>
                  <a:srgbClr val="FF0000"/>
                </a:solidFill>
              </a:rPr>
              <a:t>sections, as in:</a:t>
            </a:r>
          </a:p>
          <a:p>
            <a:pPr lvl="2"/>
            <a:r>
              <a:rPr lang="en-US" dirty="0" smtClean="0"/>
              <a:t>electron-driven infrared emissions from CO at Mars and Venus.</a:t>
            </a:r>
          </a:p>
          <a:p>
            <a:pPr lvl="1"/>
            <a:r>
              <a:rPr lang="en-US" sz="2400" dirty="0" smtClean="0">
                <a:solidFill>
                  <a:srgbClr val="FF0000"/>
                </a:solidFill>
              </a:rPr>
              <a:t>Finding applications where electron impact has not been considered previously, such as</a:t>
            </a:r>
          </a:p>
          <a:p>
            <a:pPr lvl="2"/>
            <a:r>
              <a:rPr lang="en-US" dirty="0" smtClean="0"/>
              <a:t>determination of the abundance of CO in comet Hale-Bopp, and</a:t>
            </a:r>
          </a:p>
          <a:p>
            <a:pPr lvl="2"/>
            <a:r>
              <a:rPr lang="en-US" dirty="0" smtClean="0"/>
              <a:t>excitation of the higher-energy states of O</a:t>
            </a:r>
            <a:r>
              <a:rPr lang="en-US" baseline="-25000" dirty="0" smtClean="0"/>
              <a:t>2</a:t>
            </a:r>
            <a:r>
              <a:rPr lang="en-US" dirty="0" smtClean="0"/>
              <a:t> at Europa.</a:t>
            </a:r>
          </a:p>
        </p:txBody>
      </p:sp>
    </p:spTree>
    <p:extLst>
      <p:ext uri="{BB962C8B-B14F-4D97-AF65-F5344CB8AC3E}">
        <p14:creationId xmlns:p14="http://schemas.microsoft.com/office/powerpoint/2010/main" val="30402040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nvSpPr>
        <p:spPr bwMode="auto">
          <a:xfrm>
            <a:off x="0" y="-1494"/>
            <a:ext cx="990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rgbClr val="000000"/>
                  </a:outerShdw>
                </a:effectLst>
              </a14:hiddenEffects>
            </a:ext>
          </a:extLst>
        </p:spPr>
        <p:txBody>
          <a:bodyPr anchor="ctr"/>
          <a:lstStyle/>
          <a:p>
            <a:pPr algn="ctr"/>
            <a:r>
              <a:rPr lang="en-AU" sz="4000" dirty="0" smtClean="0">
                <a:solidFill>
                  <a:srgbClr val="FF0000"/>
                </a:solidFill>
                <a:effectLst>
                  <a:outerShdw blurRad="38100" dist="38100" dir="2700000" algn="tl">
                    <a:srgbClr val="000000"/>
                  </a:outerShdw>
                </a:effectLst>
              </a:rPr>
              <a:t>Electron cooling and heating</a:t>
            </a:r>
            <a:endParaRPr lang="en-AU" sz="4000" dirty="0">
              <a:solidFill>
                <a:srgbClr val="FF0000"/>
              </a:solidFill>
              <a:effectLst>
                <a:outerShdw blurRad="38100" dist="38100" dir="2700000" algn="tl">
                  <a:srgbClr val="000000"/>
                </a:outerShdw>
              </a:effectLst>
            </a:endParaRPr>
          </a:p>
          <a:p>
            <a:pPr algn="ctr"/>
            <a:endParaRPr lang="en-US" sz="1000" b="0" dirty="0">
              <a:solidFill>
                <a:srgbClr val="000000"/>
              </a:solidFill>
              <a:latin typeface="Monaco" charset="0"/>
            </a:endParaRPr>
          </a:p>
        </p:txBody>
      </p:sp>
      <p:sp>
        <p:nvSpPr>
          <p:cNvPr id="7" name="Rectangle 2"/>
          <p:cNvSpPr>
            <a:spLocks noChangeArrowheads="1"/>
          </p:cNvSpPr>
          <p:nvPr/>
        </p:nvSpPr>
        <p:spPr bwMode="auto">
          <a:xfrm>
            <a:off x="330200" y="1447800"/>
            <a:ext cx="89979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a:solidFill>
                <a:srgbClr val="FF0000"/>
              </a:solidFill>
              <a:latin typeface="Calibri" charset="0"/>
            </a:endParaRPr>
          </a:p>
          <a:p>
            <a:pPr marL="742950" lvl="1" indent="-285750">
              <a:lnSpc>
                <a:spcPct val="90000"/>
              </a:lnSpc>
              <a:spcBef>
                <a:spcPct val="20000"/>
              </a:spcBef>
              <a:buFontTx/>
              <a:buChar char="–"/>
            </a:pPr>
            <a:endParaRPr lang="en-US" sz="2000">
              <a:solidFill>
                <a:srgbClr val="FF0000"/>
              </a:solidFill>
              <a:latin typeface="Calibri" charset="0"/>
            </a:endParaRPr>
          </a:p>
        </p:txBody>
      </p:sp>
      <p:sp>
        <p:nvSpPr>
          <p:cNvPr id="9" name="Rectangle 4"/>
          <p:cNvSpPr txBox="1">
            <a:spLocks noChangeArrowheads="1"/>
          </p:cNvSpPr>
          <p:nvPr/>
        </p:nvSpPr>
        <p:spPr>
          <a:xfrm>
            <a:off x="412750" y="381013"/>
            <a:ext cx="9493250" cy="57181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endParaRPr lang="en-US" sz="3600" smtClean="0">
              <a:solidFill>
                <a:srgbClr val="FF0000"/>
              </a:solidFill>
              <a:latin typeface="Arial" charset="0"/>
              <a:ea typeface="ＭＳ Ｐゴシック" charset="0"/>
              <a:cs typeface="ＭＳ Ｐゴシック" charset="0"/>
            </a:endParaRPr>
          </a:p>
          <a:p>
            <a:pPr>
              <a:buFontTx/>
              <a:buNone/>
            </a:pPr>
            <a:endParaRPr lang="en-US" smtClean="0">
              <a:latin typeface="Arial" charset="0"/>
              <a:ea typeface="ＭＳ Ｐゴシック" charset="0"/>
              <a:cs typeface="ＭＳ Ｐゴシック" charset="0"/>
            </a:endParaRPr>
          </a:p>
          <a:p>
            <a:pPr>
              <a:buFontTx/>
              <a:buNone/>
            </a:pPr>
            <a:endParaRPr lang="en-US" dirty="0">
              <a:latin typeface="Arial" charset="0"/>
              <a:ea typeface="ＭＳ Ｐゴシック" charset="0"/>
              <a:cs typeface="ＭＳ Ｐゴシック" charset="0"/>
            </a:endParaRPr>
          </a:p>
        </p:txBody>
      </p:sp>
      <p:sp>
        <p:nvSpPr>
          <p:cNvPr id="10" name="Rectangle 3"/>
          <p:cNvSpPr>
            <a:spLocks noChangeArrowheads="1"/>
          </p:cNvSpPr>
          <p:nvPr/>
        </p:nvSpPr>
        <p:spPr bwMode="auto">
          <a:xfrm>
            <a:off x="-76200" y="514350"/>
            <a:ext cx="99060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de-DE" dirty="0">
              <a:latin typeface="Calibri" charset="0"/>
            </a:endParaRPr>
          </a:p>
        </p:txBody>
      </p:sp>
      <p:sp>
        <p:nvSpPr>
          <p:cNvPr id="11" name="Rectangle 4"/>
          <p:cNvSpPr>
            <a:spLocks noChangeArrowheads="1"/>
          </p:cNvSpPr>
          <p:nvPr/>
        </p:nvSpPr>
        <p:spPr bwMode="auto">
          <a:xfrm>
            <a:off x="0" y="608106"/>
            <a:ext cx="9906000" cy="434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Tx/>
              <a:buChar char="•"/>
            </a:pPr>
            <a:r>
              <a:rPr lang="en-US" sz="2400" dirty="0">
                <a:solidFill>
                  <a:srgbClr val="008000"/>
                </a:solidFill>
                <a:latin typeface="Calibri" charset="0"/>
              </a:rPr>
              <a:t>Electron cooling – thermal electrons lose energy by vibrational excitation of </a:t>
            </a:r>
            <a:r>
              <a:rPr lang="en-US" sz="2400" dirty="0" smtClean="0">
                <a:solidFill>
                  <a:srgbClr val="008000"/>
                </a:solidFill>
                <a:latin typeface="Calibri" charset="0"/>
              </a:rPr>
              <a:t>molecules</a:t>
            </a:r>
            <a:endParaRPr lang="en-US" sz="2400" dirty="0" smtClean="0">
              <a:solidFill>
                <a:srgbClr val="008000"/>
              </a:solidFill>
              <a:latin typeface="Calibri" charset="0"/>
            </a:endParaRPr>
          </a:p>
        </p:txBody>
      </p:sp>
      <p:sp>
        <p:nvSpPr>
          <p:cNvPr id="12" name="Line 5"/>
          <p:cNvSpPr>
            <a:spLocks noChangeShapeType="1"/>
          </p:cNvSpPr>
          <p:nvPr/>
        </p:nvSpPr>
        <p:spPr bwMode="auto">
          <a:xfrm flipV="1">
            <a:off x="1733213" y="4512733"/>
            <a:ext cx="57785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6"/>
          <p:cNvSpPr>
            <a:spLocks noChangeShapeType="1"/>
          </p:cNvSpPr>
          <p:nvPr/>
        </p:nvSpPr>
        <p:spPr bwMode="auto">
          <a:xfrm flipV="1">
            <a:off x="1733213" y="3522133"/>
            <a:ext cx="57785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7"/>
          <p:cNvSpPr>
            <a:spLocks noChangeShapeType="1"/>
          </p:cNvSpPr>
          <p:nvPr/>
        </p:nvSpPr>
        <p:spPr bwMode="auto">
          <a:xfrm flipV="1">
            <a:off x="1733213" y="2760133"/>
            <a:ext cx="0" cy="2909888"/>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 name="Line 8"/>
          <p:cNvSpPr>
            <a:spLocks noChangeShapeType="1"/>
          </p:cNvSpPr>
          <p:nvPr/>
        </p:nvSpPr>
        <p:spPr bwMode="auto">
          <a:xfrm flipV="1">
            <a:off x="1733213" y="5655733"/>
            <a:ext cx="5778500" cy="1588"/>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6" name="Text Box 9"/>
          <p:cNvSpPr txBox="1">
            <a:spLocks noChangeArrowheads="1"/>
          </p:cNvSpPr>
          <p:nvPr/>
        </p:nvSpPr>
        <p:spPr bwMode="auto">
          <a:xfrm>
            <a:off x="689337" y="2529300"/>
            <a:ext cx="10438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Calibri" charset="0"/>
              </a:rPr>
              <a:t>Energy</a:t>
            </a:r>
            <a:endParaRPr lang="en-US" dirty="0">
              <a:latin typeface="Times" charset="0"/>
            </a:endParaRPr>
          </a:p>
        </p:txBody>
      </p:sp>
      <p:sp>
        <p:nvSpPr>
          <p:cNvPr id="17" name="Text Box 10"/>
          <p:cNvSpPr txBox="1">
            <a:spLocks noChangeArrowheads="1"/>
          </p:cNvSpPr>
          <p:nvPr/>
        </p:nvSpPr>
        <p:spPr bwMode="auto">
          <a:xfrm>
            <a:off x="7511713" y="5353165"/>
            <a:ext cx="804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Calibri" charset="0"/>
              </a:rPr>
              <a:t>Time</a:t>
            </a:r>
            <a:endParaRPr lang="en-US" dirty="0">
              <a:latin typeface="Times" charset="0"/>
            </a:endParaRPr>
          </a:p>
        </p:txBody>
      </p:sp>
      <p:sp>
        <p:nvSpPr>
          <p:cNvPr id="18" name="Line 11"/>
          <p:cNvSpPr>
            <a:spLocks noChangeShapeType="1"/>
          </p:cNvSpPr>
          <p:nvPr/>
        </p:nvSpPr>
        <p:spPr bwMode="auto">
          <a:xfrm flipV="1">
            <a:off x="2476163" y="3522133"/>
            <a:ext cx="1720" cy="2133600"/>
          </a:xfrm>
          <a:prstGeom prst="line">
            <a:avLst/>
          </a:prstGeom>
          <a:noFill/>
          <a:ln w="38100">
            <a:solidFill>
              <a:srgbClr val="00910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9" name="Text Box 12"/>
          <p:cNvSpPr txBox="1">
            <a:spLocks noChangeArrowheads="1"/>
          </p:cNvSpPr>
          <p:nvPr/>
        </p:nvSpPr>
        <p:spPr bwMode="auto">
          <a:xfrm>
            <a:off x="2641263" y="3522136"/>
            <a:ext cx="21517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009101"/>
                </a:solidFill>
                <a:latin typeface="Calibri" charset="0"/>
              </a:rPr>
              <a:t>Electron impact</a:t>
            </a:r>
          </a:p>
          <a:p>
            <a:pPr eaLnBrk="1" hangingPunct="1"/>
            <a:r>
              <a:rPr lang="en-US" dirty="0">
                <a:solidFill>
                  <a:srgbClr val="009101"/>
                </a:solidFill>
                <a:latin typeface="Calibri" charset="0"/>
              </a:rPr>
              <a:t>excitation</a:t>
            </a:r>
            <a:endParaRPr lang="en-US" dirty="0">
              <a:latin typeface="Times" charset="0"/>
            </a:endParaRPr>
          </a:p>
        </p:txBody>
      </p:sp>
      <p:sp>
        <p:nvSpPr>
          <p:cNvPr id="29" name="Line 22"/>
          <p:cNvSpPr>
            <a:spLocks noChangeShapeType="1"/>
          </p:cNvSpPr>
          <p:nvPr/>
        </p:nvSpPr>
        <p:spPr bwMode="auto">
          <a:xfrm flipV="1">
            <a:off x="2888913" y="4512733"/>
            <a:ext cx="1720" cy="1143000"/>
          </a:xfrm>
          <a:prstGeom prst="line">
            <a:avLst/>
          </a:prstGeom>
          <a:noFill/>
          <a:ln w="38100">
            <a:solidFill>
              <a:srgbClr val="00910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2" name="TextBox 31"/>
          <p:cNvSpPr txBox="1"/>
          <p:nvPr/>
        </p:nvSpPr>
        <p:spPr>
          <a:xfrm>
            <a:off x="2088813" y="5670021"/>
            <a:ext cx="1270000" cy="830997"/>
          </a:xfrm>
          <a:prstGeom prst="rect">
            <a:avLst/>
          </a:prstGeom>
          <a:noFill/>
        </p:spPr>
        <p:txBody>
          <a:bodyPr wrap="square" rtlCol="0">
            <a:spAutoFit/>
          </a:bodyPr>
          <a:lstStyle/>
          <a:p>
            <a:r>
              <a:rPr lang="en-US" sz="2400" dirty="0">
                <a:solidFill>
                  <a:srgbClr val="009101"/>
                </a:solidFill>
                <a:latin typeface="Calibri" charset="0"/>
                <a:ea typeface="ＭＳ Ｐゴシック" charset="0"/>
                <a:cs typeface="ＭＳ Ｐゴシック" charset="0"/>
              </a:rPr>
              <a:t>Electron cooling</a:t>
            </a:r>
          </a:p>
        </p:txBody>
      </p:sp>
    </p:spTree>
    <p:extLst>
      <p:ext uri="{BB962C8B-B14F-4D97-AF65-F5344CB8AC3E}">
        <p14:creationId xmlns:p14="http://schemas.microsoft.com/office/powerpoint/2010/main" val="13083094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nvSpPr>
        <p:spPr bwMode="auto">
          <a:xfrm>
            <a:off x="0" y="-1494"/>
            <a:ext cx="990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rgbClr val="000000"/>
                  </a:outerShdw>
                </a:effectLst>
              </a14:hiddenEffects>
            </a:ext>
          </a:extLst>
        </p:spPr>
        <p:txBody>
          <a:bodyPr anchor="ctr"/>
          <a:lstStyle/>
          <a:p>
            <a:pPr algn="ctr"/>
            <a:r>
              <a:rPr lang="en-AU" sz="4000" dirty="0" smtClean="0">
                <a:solidFill>
                  <a:srgbClr val="FF0000"/>
                </a:solidFill>
                <a:effectLst>
                  <a:outerShdw blurRad="38100" dist="38100" dir="2700000" algn="tl">
                    <a:srgbClr val="000000"/>
                  </a:outerShdw>
                </a:effectLst>
              </a:rPr>
              <a:t>Electron cooling and heating</a:t>
            </a:r>
            <a:endParaRPr lang="en-AU" sz="4000" dirty="0">
              <a:solidFill>
                <a:srgbClr val="FF0000"/>
              </a:solidFill>
              <a:effectLst>
                <a:outerShdw blurRad="38100" dist="38100" dir="2700000" algn="tl">
                  <a:srgbClr val="000000"/>
                </a:outerShdw>
              </a:effectLst>
            </a:endParaRPr>
          </a:p>
          <a:p>
            <a:pPr algn="ctr"/>
            <a:endParaRPr lang="en-US" sz="1000" b="0" dirty="0">
              <a:solidFill>
                <a:srgbClr val="000000"/>
              </a:solidFill>
              <a:latin typeface="Monaco" charset="0"/>
            </a:endParaRPr>
          </a:p>
        </p:txBody>
      </p:sp>
      <p:sp>
        <p:nvSpPr>
          <p:cNvPr id="7" name="Rectangle 2"/>
          <p:cNvSpPr>
            <a:spLocks noChangeArrowheads="1"/>
          </p:cNvSpPr>
          <p:nvPr/>
        </p:nvSpPr>
        <p:spPr bwMode="auto">
          <a:xfrm>
            <a:off x="330200" y="1447800"/>
            <a:ext cx="89979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a:solidFill>
                <a:srgbClr val="FF0000"/>
              </a:solidFill>
              <a:latin typeface="Calibri" charset="0"/>
            </a:endParaRPr>
          </a:p>
          <a:p>
            <a:pPr marL="742950" lvl="1" indent="-285750">
              <a:lnSpc>
                <a:spcPct val="90000"/>
              </a:lnSpc>
              <a:spcBef>
                <a:spcPct val="20000"/>
              </a:spcBef>
              <a:buFontTx/>
              <a:buChar char="–"/>
            </a:pPr>
            <a:endParaRPr lang="en-US" sz="2000">
              <a:solidFill>
                <a:srgbClr val="FF0000"/>
              </a:solidFill>
              <a:latin typeface="Calibri" charset="0"/>
            </a:endParaRPr>
          </a:p>
        </p:txBody>
      </p:sp>
      <p:sp>
        <p:nvSpPr>
          <p:cNvPr id="9" name="Rectangle 4"/>
          <p:cNvSpPr txBox="1">
            <a:spLocks noChangeArrowheads="1"/>
          </p:cNvSpPr>
          <p:nvPr/>
        </p:nvSpPr>
        <p:spPr>
          <a:xfrm>
            <a:off x="412750" y="381013"/>
            <a:ext cx="9493250" cy="57181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endParaRPr lang="en-US" sz="3600" smtClean="0">
              <a:solidFill>
                <a:srgbClr val="FF0000"/>
              </a:solidFill>
              <a:latin typeface="Arial" charset="0"/>
              <a:ea typeface="ＭＳ Ｐゴシック" charset="0"/>
              <a:cs typeface="ＭＳ Ｐゴシック" charset="0"/>
            </a:endParaRPr>
          </a:p>
          <a:p>
            <a:pPr>
              <a:buFontTx/>
              <a:buNone/>
            </a:pPr>
            <a:endParaRPr lang="en-US" smtClean="0">
              <a:latin typeface="Arial" charset="0"/>
              <a:ea typeface="ＭＳ Ｐゴシック" charset="0"/>
              <a:cs typeface="ＭＳ Ｐゴシック" charset="0"/>
            </a:endParaRPr>
          </a:p>
          <a:p>
            <a:pPr>
              <a:buFontTx/>
              <a:buNone/>
            </a:pPr>
            <a:endParaRPr lang="en-US" dirty="0">
              <a:latin typeface="Arial" charset="0"/>
              <a:ea typeface="ＭＳ Ｐゴシック" charset="0"/>
              <a:cs typeface="ＭＳ Ｐゴシック" charset="0"/>
            </a:endParaRPr>
          </a:p>
        </p:txBody>
      </p:sp>
      <p:sp>
        <p:nvSpPr>
          <p:cNvPr id="10" name="Rectangle 3"/>
          <p:cNvSpPr>
            <a:spLocks noChangeArrowheads="1"/>
          </p:cNvSpPr>
          <p:nvPr/>
        </p:nvSpPr>
        <p:spPr bwMode="auto">
          <a:xfrm>
            <a:off x="-76200" y="514350"/>
            <a:ext cx="99060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de-DE" dirty="0">
              <a:latin typeface="Calibri" charset="0"/>
            </a:endParaRPr>
          </a:p>
        </p:txBody>
      </p:sp>
      <p:sp>
        <p:nvSpPr>
          <p:cNvPr id="11" name="Rectangle 4"/>
          <p:cNvSpPr>
            <a:spLocks noChangeArrowheads="1"/>
          </p:cNvSpPr>
          <p:nvPr/>
        </p:nvSpPr>
        <p:spPr bwMode="auto">
          <a:xfrm>
            <a:off x="0" y="608106"/>
            <a:ext cx="9906000" cy="434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Tx/>
              <a:buChar char="•"/>
            </a:pPr>
            <a:r>
              <a:rPr lang="en-US" sz="2400" dirty="0">
                <a:solidFill>
                  <a:srgbClr val="008000"/>
                </a:solidFill>
                <a:latin typeface="Calibri" charset="0"/>
              </a:rPr>
              <a:t>Electron cooling – thermal electrons lose energy by vibrational excitation of </a:t>
            </a:r>
            <a:r>
              <a:rPr lang="en-US" sz="2400" dirty="0" smtClean="0">
                <a:solidFill>
                  <a:srgbClr val="008000"/>
                </a:solidFill>
                <a:latin typeface="Calibri" charset="0"/>
              </a:rPr>
              <a:t>molecules</a:t>
            </a:r>
            <a:endParaRPr lang="en-US" sz="2400" dirty="0" smtClean="0">
              <a:solidFill>
                <a:srgbClr val="008000"/>
              </a:solidFill>
              <a:latin typeface="Calibri" charset="0"/>
            </a:endParaRPr>
          </a:p>
          <a:p>
            <a:pPr marL="342900" indent="-342900">
              <a:buFontTx/>
              <a:buChar char="•"/>
            </a:pPr>
            <a:r>
              <a:rPr lang="en-US" sz="2400" dirty="0" err="1" smtClean="0">
                <a:solidFill>
                  <a:srgbClr val="FF0000"/>
                </a:solidFill>
                <a:latin typeface="Calibri" charset="0"/>
              </a:rPr>
              <a:t>Radiative</a:t>
            </a:r>
            <a:r>
              <a:rPr lang="en-US" sz="2400" dirty="0" smtClean="0">
                <a:solidFill>
                  <a:srgbClr val="FF0000"/>
                </a:solidFill>
                <a:latin typeface="Calibri" charset="0"/>
              </a:rPr>
              <a:t> decay – polar molecules (CO, CO</a:t>
            </a:r>
            <a:r>
              <a:rPr lang="en-US" sz="2400" baseline="-25000" dirty="0" smtClean="0">
                <a:solidFill>
                  <a:srgbClr val="FF0000"/>
                </a:solidFill>
                <a:latin typeface="Calibri" charset="0"/>
              </a:rPr>
              <a:t>2</a:t>
            </a:r>
            <a:r>
              <a:rPr lang="en-US" sz="2400" dirty="0" smtClean="0">
                <a:solidFill>
                  <a:srgbClr val="FF0000"/>
                </a:solidFill>
                <a:latin typeface="Calibri" charset="0"/>
              </a:rPr>
              <a:t>) radiate heat to </a:t>
            </a:r>
            <a:r>
              <a:rPr lang="en-US" sz="2400" dirty="0" smtClean="0">
                <a:solidFill>
                  <a:srgbClr val="FF0000"/>
                </a:solidFill>
                <a:latin typeface="Calibri" charset="0"/>
              </a:rPr>
              <a:t>space</a:t>
            </a:r>
            <a:endParaRPr lang="en-US" sz="2400" dirty="0">
              <a:solidFill>
                <a:srgbClr val="FF0000"/>
              </a:solidFill>
              <a:latin typeface="Calibri" charset="0"/>
            </a:endParaRPr>
          </a:p>
        </p:txBody>
      </p:sp>
      <p:sp>
        <p:nvSpPr>
          <p:cNvPr id="12" name="Line 5"/>
          <p:cNvSpPr>
            <a:spLocks noChangeShapeType="1"/>
          </p:cNvSpPr>
          <p:nvPr/>
        </p:nvSpPr>
        <p:spPr bwMode="auto">
          <a:xfrm flipV="1">
            <a:off x="1733213" y="4512733"/>
            <a:ext cx="57785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6"/>
          <p:cNvSpPr>
            <a:spLocks noChangeShapeType="1"/>
          </p:cNvSpPr>
          <p:nvPr/>
        </p:nvSpPr>
        <p:spPr bwMode="auto">
          <a:xfrm flipV="1">
            <a:off x="1733213" y="3522133"/>
            <a:ext cx="57785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7"/>
          <p:cNvSpPr>
            <a:spLocks noChangeShapeType="1"/>
          </p:cNvSpPr>
          <p:nvPr/>
        </p:nvSpPr>
        <p:spPr bwMode="auto">
          <a:xfrm flipV="1">
            <a:off x="1733213" y="2760133"/>
            <a:ext cx="0" cy="2909888"/>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 name="Line 8"/>
          <p:cNvSpPr>
            <a:spLocks noChangeShapeType="1"/>
          </p:cNvSpPr>
          <p:nvPr/>
        </p:nvSpPr>
        <p:spPr bwMode="auto">
          <a:xfrm flipV="1">
            <a:off x="1733213" y="5655733"/>
            <a:ext cx="5778500" cy="1588"/>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6" name="Text Box 9"/>
          <p:cNvSpPr txBox="1">
            <a:spLocks noChangeArrowheads="1"/>
          </p:cNvSpPr>
          <p:nvPr/>
        </p:nvSpPr>
        <p:spPr bwMode="auto">
          <a:xfrm>
            <a:off x="689337" y="2529300"/>
            <a:ext cx="10438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Calibri" charset="0"/>
              </a:rPr>
              <a:t>Energy</a:t>
            </a:r>
            <a:endParaRPr lang="en-US" dirty="0">
              <a:latin typeface="Times" charset="0"/>
            </a:endParaRPr>
          </a:p>
        </p:txBody>
      </p:sp>
      <p:sp>
        <p:nvSpPr>
          <p:cNvPr id="17" name="Text Box 10"/>
          <p:cNvSpPr txBox="1">
            <a:spLocks noChangeArrowheads="1"/>
          </p:cNvSpPr>
          <p:nvPr/>
        </p:nvSpPr>
        <p:spPr bwMode="auto">
          <a:xfrm>
            <a:off x="7511713" y="5353165"/>
            <a:ext cx="804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Calibri" charset="0"/>
              </a:rPr>
              <a:t>Time</a:t>
            </a:r>
            <a:endParaRPr lang="en-US" dirty="0">
              <a:latin typeface="Times" charset="0"/>
            </a:endParaRPr>
          </a:p>
        </p:txBody>
      </p:sp>
      <p:sp>
        <p:nvSpPr>
          <p:cNvPr id="18" name="Line 11"/>
          <p:cNvSpPr>
            <a:spLocks noChangeShapeType="1"/>
          </p:cNvSpPr>
          <p:nvPr/>
        </p:nvSpPr>
        <p:spPr bwMode="auto">
          <a:xfrm flipV="1">
            <a:off x="2476163" y="3522133"/>
            <a:ext cx="1720" cy="2133600"/>
          </a:xfrm>
          <a:prstGeom prst="line">
            <a:avLst/>
          </a:prstGeom>
          <a:noFill/>
          <a:ln w="38100">
            <a:solidFill>
              <a:srgbClr val="00910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9" name="Text Box 12"/>
          <p:cNvSpPr txBox="1">
            <a:spLocks noChangeArrowheads="1"/>
          </p:cNvSpPr>
          <p:nvPr/>
        </p:nvSpPr>
        <p:spPr bwMode="auto">
          <a:xfrm>
            <a:off x="2641263" y="3522136"/>
            <a:ext cx="21517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009101"/>
                </a:solidFill>
                <a:latin typeface="Calibri" charset="0"/>
              </a:rPr>
              <a:t>Electron impact</a:t>
            </a:r>
          </a:p>
          <a:p>
            <a:pPr eaLnBrk="1" hangingPunct="1"/>
            <a:r>
              <a:rPr lang="en-US" dirty="0">
                <a:solidFill>
                  <a:srgbClr val="009101"/>
                </a:solidFill>
                <a:latin typeface="Calibri" charset="0"/>
              </a:rPr>
              <a:t>excitation</a:t>
            </a:r>
            <a:endParaRPr lang="en-US" dirty="0">
              <a:latin typeface="Times" charset="0"/>
            </a:endParaRPr>
          </a:p>
        </p:txBody>
      </p:sp>
      <p:sp>
        <p:nvSpPr>
          <p:cNvPr id="20" name="Text Box 13"/>
          <p:cNvSpPr txBox="1">
            <a:spLocks noChangeArrowheads="1"/>
          </p:cNvSpPr>
          <p:nvPr/>
        </p:nvSpPr>
        <p:spPr bwMode="auto">
          <a:xfrm>
            <a:off x="5996643" y="3717324"/>
            <a:ext cx="13425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err="1" smtClean="0">
                <a:solidFill>
                  <a:srgbClr val="FF0000"/>
                </a:solidFill>
                <a:latin typeface="Calibri" charset="0"/>
              </a:rPr>
              <a:t>Radiative</a:t>
            </a:r>
            <a:endParaRPr lang="en-US" dirty="0">
              <a:solidFill>
                <a:srgbClr val="FF0000"/>
              </a:solidFill>
              <a:latin typeface="Calibri" charset="0"/>
            </a:endParaRPr>
          </a:p>
          <a:p>
            <a:pPr eaLnBrk="1" hangingPunct="1"/>
            <a:r>
              <a:rPr lang="en-US" dirty="0">
                <a:solidFill>
                  <a:srgbClr val="FF0000"/>
                </a:solidFill>
                <a:latin typeface="Calibri" charset="0"/>
              </a:rPr>
              <a:t>Decay</a:t>
            </a:r>
            <a:endParaRPr lang="en-US" dirty="0">
              <a:solidFill>
                <a:srgbClr val="FF0000"/>
              </a:solidFill>
              <a:latin typeface="Times" charset="0"/>
            </a:endParaRPr>
          </a:p>
        </p:txBody>
      </p:sp>
      <p:sp>
        <p:nvSpPr>
          <p:cNvPr id="21" name="Line 14"/>
          <p:cNvSpPr>
            <a:spLocks noChangeShapeType="1"/>
          </p:cNvSpPr>
          <p:nvPr/>
        </p:nvSpPr>
        <p:spPr bwMode="auto">
          <a:xfrm flipH="1">
            <a:off x="5417296" y="4527021"/>
            <a:ext cx="1720" cy="1143000"/>
          </a:xfrm>
          <a:prstGeom prst="line">
            <a:avLst/>
          </a:prstGeom>
          <a:noFill/>
          <a:ln w="38100">
            <a:solidFill>
              <a:srgbClr val="FF00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5"/>
          <p:cNvSpPr>
            <a:spLocks noChangeShapeType="1"/>
          </p:cNvSpPr>
          <p:nvPr/>
        </p:nvSpPr>
        <p:spPr bwMode="auto">
          <a:xfrm>
            <a:off x="4896596" y="3522133"/>
            <a:ext cx="0" cy="2133600"/>
          </a:xfrm>
          <a:prstGeom prst="line">
            <a:avLst/>
          </a:prstGeom>
          <a:noFill/>
          <a:ln w="38100">
            <a:solidFill>
              <a:srgbClr val="FF00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grpSp>
        <p:nvGrpSpPr>
          <p:cNvPr id="23" name="Group 16"/>
          <p:cNvGrpSpPr>
            <a:grpSpLocks/>
          </p:cNvGrpSpPr>
          <p:nvPr/>
        </p:nvGrpSpPr>
        <p:grpSpPr bwMode="auto">
          <a:xfrm rot="219315">
            <a:off x="5432835" y="4724400"/>
            <a:ext cx="742950" cy="457200"/>
            <a:chOff x="3696" y="336"/>
            <a:chExt cx="1920" cy="1536"/>
          </a:xfrm>
        </p:grpSpPr>
        <p:cxnSp>
          <p:nvCxnSpPr>
            <p:cNvPr id="24" name="AutoShape 17"/>
            <p:cNvCxnSpPr>
              <a:cxnSpLocks noChangeShapeType="1"/>
            </p:cNvCxnSpPr>
            <p:nvPr/>
          </p:nvCxnSpPr>
          <p:spPr bwMode="auto">
            <a:xfrm flipV="1">
              <a:off x="4656" y="336"/>
              <a:ext cx="960" cy="768"/>
            </a:xfrm>
            <a:prstGeom prst="curvedConnector3">
              <a:avLst>
                <a:gd name="adj1" fmla="val 50000"/>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5" name="AutoShape 18"/>
            <p:cNvCxnSpPr>
              <a:cxnSpLocks noChangeShapeType="1"/>
            </p:cNvCxnSpPr>
            <p:nvPr/>
          </p:nvCxnSpPr>
          <p:spPr bwMode="auto">
            <a:xfrm rot="10800000" flipV="1">
              <a:off x="3696" y="1104"/>
              <a:ext cx="960" cy="768"/>
            </a:xfrm>
            <a:prstGeom prst="curvedConnector3">
              <a:avLst>
                <a:gd name="adj1" fmla="val 50000"/>
              </a:avLst>
            </a:prstGeom>
            <a:noFill/>
            <a:ln w="28575">
              <a:solidFill>
                <a:srgbClr val="FF0000"/>
              </a:solidFill>
              <a:round/>
              <a:headEnd/>
              <a:tailEnd/>
            </a:ln>
            <a:extLst>
              <a:ext uri="{909E8E84-426E-40dd-AFC4-6F175D3DCCD1}">
                <a14:hiddenFill xmlns:a14="http://schemas.microsoft.com/office/drawing/2010/main">
                  <a:noFill/>
                </a14:hiddenFill>
              </a:ext>
            </a:extLst>
          </p:spPr>
        </p:cxnSp>
      </p:grpSp>
      <p:grpSp>
        <p:nvGrpSpPr>
          <p:cNvPr id="26" name="Group 19"/>
          <p:cNvGrpSpPr>
            <a:grpSpLocks/>
          </p:cNvGrpSpPr>
          <p:nvPr/>
        </p:nvGrpSpPr>
        <p:grpSpPr bwMode="auto">
          <a:xfrm rot="219315">
            <a:off x="4896596" y="3717318"/>
            <a:ext cx="742950" cy="457200"/>
            <a:chOff x="3696" y="336"/>
            <a:chExt cx="1920" cy="1536"/>
          </a:xfrm>
        </p:grpSpPr>
        <p:cxnSp>
          <p:nvCxnSpPr>
            <p:cNvPr id="27" name="AutoShape 20"/>
            <p:cNvCxnSpPr>
              <a:cxnSpLocks noChangeShapeType="1"/>
            </p:cNvCxnSpPr>
            <p:nvPr/>
          </p:nvCxnSpPr>
          <p:spPr bwMode="auto">
            <a:xfrm flipV="1">
              <a:off x="4656" y="336"/>
              <a:ext cx="960" cy="768"/>
            </a:xfrm>
            <a:prstGeom prst="curvedConnector3">
              <a:avLst>
                <a:gd name="adj1" fmla="val 50000"/>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8" name="AutoShape 21"/>
            <p:cNvCxnSpPr>
              <a:cxnSpLocks noChangeShapeType="1"/>
            </p:cNvCxnSpPr>
            <p:nvPr/>
          </p:nvCxnSpPr>
          <p:spPr bwMode="auto">
            <a:xfrm rot="10800000" flipV="1">
              <a:off x="3696" y="1104"/>
              <a:ext cx="960" cy="768"/>
            </a:xfrm>
            <a:prstGeom prst="curvedConnector3">
              <a:avLst>
                <a:gd name="adj1" fmla="val 50000"/>
              </a:avLst>
            </a:prstGeom>
            <a:noFill/>
            <a:ln w="28575">
              <a:solidFill>
                <a:srgbClr val="FF0000"/>
              </a:solidFill>
              <a:round/>
              <a:headEnd/>
              <a:tailEnd/>
            </a:ln>
            <a:extLst>
              <a:ext uri="{909E8E84-426E-40dd-AFC4-6F175D3DCCD1}">
                <a14:hiddenFill xmlns:a14="http://schemas.microsoft.com/office/drawing/2010/main">
                  <a:noFill/>
                </a14:hiddenFill>
              </a:ext>
            </a:extLst>
          </p:spPr>
        </p:cxnSp>
      </p:grpSp>
      <p:sp>
        <p:nvSpPr>
          <p:cNvPr id="29" name="Line 22"/>
          <p:cNvSpPr>
            <a:spLocks noChangeShapeType="1"/>
          </p:cNvSpPr>
          <p:nvPr/>
        </p:nvSpPr>
        <p:spPr bwMode="auto">
          <a:xfrm flipV="1">
            <a:off x="2888913" y="4512733"/>
            <a:ext cx="1720" cy="1143000"/>
          </a:xfrm>
          <a:prstGeom prst="line">
            <a:avLst/>
          </a:prstGeom>
          <a:noFill/>
          <a:ln w="38100">
            <a:solidFill>
              <a:srgbClr val="00910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2" name="TextBox 31"/>
          <p:cNvSpPr txBox="1"/>
          <p:nvPr/>
        </p:nvSpPr>
        <p:spPr>
          <a:xfrm>
            <a:off x="2088813" y="5670021"/>
            <a:ext cx="1270000" cy="830997"/>
          </a:xfrm>
          <a:prstGeom prst="rect">
            <a:avLst/>
          </a:prstGeom>
          <a:noFill/>
        </p:spPr>
        <p:txBody>
          <a:bodyPr wrap="square" rtlCol="0">
            <a:spAutoFit/>
          </a:bodyPr>
          <a:lstStyle/>
          <a:p>
            <a:r>
              <a:rPr lang="en-US" sz="2400" dirty="0">
                <a:solidFill>
                  <a:srgbClr val="009101"/>
                </a:solidFill>
                <a:latin typeface="Calibri" charset="0"/>
                <a:ea typeface="ＭＳ Ｐゴシック" charset="0"/>
                <a:cs typeface="ＭＳ Ｐゴシック" charset="0"/>
              </a:rPr>
              <a:t>Electron cooling</a:t>
            </a:r>
          </a:p>
        </p:txBody>
      </p:sp>
      <p:sp>
        <p:nvSpPr>
          <p:cNvPr id="34" name="TextBox 33"/>
          <p:cNvSpPr txBox="1"/>
          <p:nvPr/>
        </p:nvSpPr>
        <p:spPr>
          <a:xfrm>
            <a:off x="3920538" y="5717451"/>
            <a:ext cx="2269066" cy="830997"/>
          </a:xfrm>
          <a:prstGeom prst="rect">
            <a:avLst/>
          </a:prstGeom>
          <a:noFill/>
        </p:spPr>
        <p:txBody>
          <a:bodyPr wrap="square" rtlCol="0">
            <a:spAutoFit/>
          </a:bodyPr>
          <a:lstStyle/>
          <a:p>
            <a:r>
              <a:rPr lang="en-US" sz="2400" dirty="0">
                <a:solidFill>
                  <a:srgbClr val="FF0000"/>
                </a:solidFill>
                <a:latin typeface="Calibri" charset="0"/>
                <a:ea typeface="ＭＳ Ｐゴシック" charset="0"/>
                <a:cs typeface="ＭＳ Ｐゴシック" charset="0"/>
              </a:rPr>
              <a:t>Energy lost from atmosphere</a:t>
            </a:r>
          </a:p>
        </p:txBody>
      </p:sp>
      <p:sp>
        <p:nvSpPr>
          <p:cNvPr id="35" name="Line 14"/>
          <p:cNvSpPr>
            <a:spLocks noChangeShapeType="1"/>
          </p:cNvSpPr>
          <p:nvPr/>
        </p:nvSpPr>
        <p:spPr bwMode="auto">
          <a:xfrm flipH="1">
            <a:off x="5276539" y="3544075"/>
            <a:ext cx="1720" cy="983403"/>
          </a:xfrm>
          <a:prstGeom prst="line">
            <a:avLst/>
          </a:prstGeom>
          <a:noFill/>
          <a:ln w="38100">
            <a:solidFill>
              <a:srgbClr val="FF00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grpSp>
        <p:nvGrpSpPr>
          <p:cNvPr id="36" name="Group 16"/>
          <p:cNvGrpSpPr>
            <a:grpSpLocks/>
          </p:cNvGrpSpPr>
          <p:nvPr/>
        </p:nvGrpSpPr>
        <p:grpSpPr bwMode="auto">
          <a:xfrm rot="219315">
            <a:off x="5281887" y="3740541"/>
            <a:ext cx="742950" cy="457200"/>
            <a:chOff x="3696" y="336"/>
            <a:chExt cx="1920" cy="1536"/>
          </a:xfrm>
        </p:grpSpPr>
        <p:cxnSp>
          <p:nvCxnSpPr>
            <p:cNvPr id="37" name="AutoShape 17"/>
            <p:cNvCxnSpPr>
              <a:cxnSpLocks noChangeShapeType="1"/>
            </p:cNvCxnSpPr>
            <p:nvPr/>
          </p:nvCxnSpPr>
          <p:spPr bwMode="auto">
            <a:xfrm flipV="1">
              <a:off x="4656" y="336"/>
              <a:ext cx="960" cy="768"/>
            </a:xfrm>
            <a:prstGeom prst="curvedConnector3">
              <a:avLst>
                <a:gd name="adj1" fmla="val 50000"/>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8" name="AutoShape 18"/>
            <p:cNvCxnSpPr>
              <a:cxnSpLocks noChangeShapeType="1"/>
            </p:cNvCxnSpPr>
            <p:nvPr/>
          </p:nvCxnSpPr>
          <p:spPr bwMode="auto">
            <a:xfrm rot="10800000" flipV="1">
              <a:off x="3696" y="1104"/>
              <a:ext cx="960" cy="768"/>
            </a:xfrm>
            <a:prstGeom prst="curvedConnector3">
              <a:avLst>
                <a:gd name="adj1" fmla="val 50000"/>
              </a:avLst>
            </a:prstGeom>
            <a:noFill/>
            <a:ln w="28575">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7229631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nvSpPr>
        <p:spPr bwMode="auto">
          <a:xfrm>
            <a:off x="0" y="-1494"/>
            <a:ext cx="990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rgbClr val="000000"/>
                  </a:outerShdw>
                </a:effectLst>
              </a14:hiddenEffects>
            </a:ext>
          </a:extLst>
        </p:spPr>
        <p:txBody>
          <a:bodyPr anchor="ctr"/>
          <a:lstStyle/>
          <a:p>
            <a:pPr algn="ctr"/>
            <a:r>
              <a:rPr lang="en-AU" sz="4000" dirty="0" smtClean="0">
                <a:solidFill>
                  <a:srgbClr val="FF0000"/>
                </a:solidFill>
                <a:effectLst>
                  <a:outerShdw blurRad="38100" dist="38100" dir="2700000" algn="tl">
                    <a:srgbClr val="000000"/>
                  </a:outerShdw>
                </a:effectLst>
              </a:rPr>
              <a:t>Electron cooling and heating</a:t>
            </a:r>
            <a:endParaRPr lang="en-AU" sz="4000" dirty="0">
              <a:solidFill>
                <a:srgbClr val="FF0000"/>
              </a:solidFill>
              <a:effectLst>
                <a:outerShdw blurRad="38100" dist="38100" dir="2700000" algn="tl">
                  <a:srgbClr val="000000"/>
                </a:outerShdw>
              </a:effectLst>
            </a:endParaRPr>
          </a:p>
          <a:p>
            <a:pPr algn="ctr"/>
            <a:endParaRPr lang="en-US" sz="1000" b="0" dirty="0">
              <a:solidFill>
                <a:srgbClr val="000000"/>
              </a:solidFill>
              <a:latin typeface="Monaco" charset="0"/>
            </a:endParaRPr>
          </a:p>
        </p:txBody>
      </p:sp>
      <p:sp>
        <p:nvSpPr>
          <p:cNvPr id="7" name="Rectangle 2"/>
          <p:cNvSpPr>
            <a:spLocks noChangeArrowheads="1"/>
          </p:cNvSpPr>
          <p:nvPr/>
        </p:nvSpPr>
        <p:spPr bwMode="auto">
          <a:xfrm>
            <a:off x="330200" y="1447800"/>
            <a:ext cx="89979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a:solidFill>
                <a:srgbClr val="FF0000"/>
              </a:solidFill>
              <a:latin typeface="Calibri" charset="0"/>
            </a:endParaRPr>
          </a:p>
          <a:p>
            <a:pPr marL="742950" lvl="1" indent="-285750">
              <a:lnSpc>
                <a:spcPct val="90000"/>
              </a:lnSpc>
              <a:spcBef>
                <a:spcPct val="20000"/>
              </a:spcBef>
              <a:buFontTx/>
              <a:buChar char="–"/>
            </a:pPr>
            <a:endParaRPr lang="en-US" sz="2000">
              <a:solidFill>
                <a:srgbClr val="FF0000"/>
              </a:solidFill>
              <a:latin typeface="Calibri" charset="0"/>
            </a:endParaRPr>
          </a:p>
        </p:txBody>
      </p:sp>
      <p:sp>
        <p:nvSpPr>
          <p:cNvPr id="9" name="Rectangle 4"/>
          <p:cNvSpPr txBox="1">
            <a:spLocks noChangeArrowheads="1"/>
          </p:cNvSpPr>
          <p:nvPr/>
        </p:nvSpPr>
        <p:spPr>
          <a:xfrm>
            <a:off x="412750" y="381013"/>
            <a:ext cx="9493250" cy="57181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endParaRPr lang="en-US" sz="3600" smtClean="0">
              <a:solidFill>
                <a:srgbClr val="FF0000"/>
              </a:solidFill>
              <a:latin typeface="Arial" charset="0"/>
              <a:ea typeface="ＭＳ Ｐゴシック" charset="0"/>
              <a:cs typeface="ＭＳ Ｐゴシック" charset="0"/>
            </a:endParaRPr>
          </a:p>
          <a:p>
            <a:pPr>
              <a:buFontTx/>
              <a:buNone/>
            </a:pPr>
            <a:endParaRPr lang="en-US" smtClean="0">
              <a:latin typeface="Arial" charset="0"/>
              <a:ea typeface="ＭＳ Ｐゴシック" charset="0"/>
              <a:cs typeface="ＭＳ Ｐゴシック" charset="0"/>
            </a:endParaRPr>
          </a:p>
          <a:p>
            <a:pPr>
              <a:buFontTx/>
              <a:buNone/>
            </a:pPr>
            <a:endParaRPr lang="en-US" dirty="0">
              <a:latin typeface="Arial" charset="0"/>
              <a:ea typeface="ＭＳ Ｐゴシック" charset="0"/>
              <a:cs typeface="ＭＳ Ｐゴシック" charset="0"/>
            </a:endParaRPr>
          </a:p>
        </p:txBody>
      </p:sp>
      <p:sp>
        <p:nvSpPr>
          <p:cNvPr id="10" name="Rectangle 3"/>
          <p:cNvSpPr>
            <a:spLocks noChangeArrowheads="1"/>
          </p:cNvSpPr>
          <p:nvPr/>
        </p:nvSpPr>
        <p:spPr bwMode="auto">
          <a:xfrm>
            <a:off x="-76200" y="514350"/>
            <a:ext cx="99060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de-DE" dirty="0">
              <a:latin typeface="Calibri" charset="0"/>
            </a:endParaRPr>
          </a:p>
        </p:txBody>
      </p:sp>
      <p:sp>
        <p:nvSpPr>
          <p:cNvPr id="11" name="Rectangle 4"/>
          <p:cNvSpPr>
            <a:spLocks noChangeArrowheads="1"/>
          </p:cNvSpPr>
          <p:nvPr/>
        </p:nvSpPr>
        <p:spPr bwMode="auto">
          <a:xfrm>
            <a:off x="0" y="608106"/>
            <a:ext cx="9906000" cy="434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Tx/>
              <a:buChar char="•"/>
            </a:pPr>
            <a:r>
              <a:rPr lang="en-US" sz="2400" dirty="0">
                <a:solidFill>
                  <a:srgbClr val="008000"/>
                </a:solidFill>
                <a:latin typeface="Calibri" charset="0"/>
              </a:rPr>
              <a:t>Electron cooling – thermal electrons lose energy by vibrational excitation of </a:t>
            </a:r>
            <a:r>
              <a:rPr lang="en-US" sz="2400" dirty="0" smtClean="0">
                <a:solidFill>
                  <a:srgbClr val="008000"/>
                </a:solidFill>
                <a:latin typeface="Calibri" charset="0"/>
              </a:rPr>
              <a:t>molecules</a:t>
            </a:r>
            <a:endParaRPr lang="en-US" sz="2400" dirty="0" smtClean="0">
              <a:solidFill>
                <a:srgbClr val="008000"/>
              </a:solidFill>
              <a:latin typeface="Calibri" charset="0"/>
            </a:endParaRPr>
          </a:p>
          <a:p>
            <a:pPr marL="342900" indent="-342900">
              <a:buFontTx/>
              <a:buChar char="•"/>
            </a:pPr>
            <a:r>
              <a:rPr lang="en-US" sz="2400" dirty="0" err="1" smtClean="0">
                <a:solidFill>
                  <a:srgbClr val="FF0000"/>
                </a:solidFill>
                <a:latin typeface="Calibri" charset="0"/>
              </a:rPr>
              <a:t>Radiative</a:t>
            </a:r>
            <a:r>
              <a:rPr lang="en-US" sz="2400" dirty="0" smtClean="0">
                <a:solidFill>
                  <a:srgbClr val="FF0000"/>
                </a:solidFill>
                <a:latin typeface="Calibri" charset="0"/>
              </a:rPr>
              <a:t> decay – polar molecules (CO, CO</a:t>
            </a:r>
            <a:r>
              <a:rPr lang="en-US" sz="2400" baseline="-25000" dirty="0" smtClean="0">
                <a:solidFill>
                  <a:srgbClr val="FF0000"/>
                </a:solidFill>
                <a:latin typeface="Calibri" charset="0"/>
              </a:rPr>
              <a:t>2</a:t>
            </a:r>
            <a:r>
              <a:rPr lang="en-US" sz="2400" dirty="0" smtClean="0">
                <a:solidFill>
                  <a:srgbClr val="FF0000"/>
                </a:solidFill>
                <a:latin typeface="Calibri" charset="0"/>
              </a:rPr>
              <a:t>) radiate heat to space</a:t>
            </a:r>
            <a:endParaRPr lang="en-US" sz="2400" dirty="0">
              <a:solidFill>
                <a:srgbClr val="FF0000"/>
              </a:solidFill>
              <a:latin typeface="Calibri" charset="0"/>
            </a:endParaRPr>
          </a:p>
          <a:p>
            <a:pPr marL="342900" indent="-342900">
              <a:buFontTx/>
              <a:buChar char="•"/>
            </a:pPr>
            <a:r>
              <a:rPr lang="en-US" sz="2400" dirty="0" smtClean="0">
                <a:solidFill>
                  <a:srgbClr val="993205"/>
                </a:solidFill>
                <a:latin typeface="Calibri" charset="0"/>
              </a:rPr>
              <a:t>Electron heating – for N</a:t>
            </a:r>
            <a:r>
              <a:rPr lang="en-US" sz="2400" baseline="-25000" dirty="0" smtClean="0">
                <a:solidFill>
                  <a:srgbClr val="993205"/>
                </a:solidFill>
                <a:latin typeface="Calibri" charset="0"/>
              </a:rPr>
              <a:t>2</a:t>
            </a:r>
            <a:r>
              <a:rPr lang="en-US" sz="2400" dirty="0" smtClean="0">
                <a:solidFill>
                  <a:srgbClr val="993205"/>
                </a:solidFill>
                <a:latin typeface="Calibri" charset="0"/>
              </a:rPr>
              <a:t>, the vibrational energy is transferred to heat of neutral species in collisions</a:t>
            </a:r>
            <a:endParaRPr lang="en-US" sz="2400" dirty="0">
              <a:solidFill>
                <a:srgbClr val="993205"/>
              </a:solidFill>
              <a:latin typeface="Calibri" charset="0"/>
            </a:endParaRPr>
          </a:p>
        </p:txBody>
      </p:sp>
      <p:sp>
        <p:nvSpPr>
          <p:cNvPr id="12" name="Line 5"/>
          <p:cNvSpPr>
            <a:spLocks noChangeShapeType="1"/>
          </p:cNvSpPr>
          <p:nvPr/>
        </p:nvSpPr>
        <p:spPr bwMode="auto">
          <a:xfrm flipV="1">
            <a:off x="1733213" y="4512733"/>
            <a:ext cx="57785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6"/>
          <p:cNvSpPr>
            <a:spLocks noChangeShapeType="1"/>
          </p:cNvSpPr>
          <p:nvPr/>
        </p:nvSpPr>
        <p:spPr bwMode="auto">
          <a:xfrm flipV="1">
            <a:off x="1733213" y="3522133"/>
            <a:ext cx="57785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7"/>
          <p:cNvSpPr>
            <a:spLocks noChangeShapeType="1"/>
          </p:cNvSpPr>
          <p:nvPr/>
        </p:nvSpPr>
        <p:spPr bwMode="auto">
          <a:xfrm flipV="1">
            <a:off x="1733213" y="2760133"/>
            <a:ext cx="0" cy="2909888"/>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 name="Line 8"/>
          <p:cNvSpPr>
            <a:spLocks noChangeShapeType="1"/>
          </p:cNvSpPr>
          <p:nvPr/>
        </p:nvSpPr>
        <p:spPr bwMode="auto">
          <a:xfrm flipV="1">
            <a:off x="1733213" y="5655733"/>
            <a:ext cx="5778500" cy="1588"/>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6" name="Text Box 9"/>
          <p:cNvSpPr txBox="1">
            <a:spLocks noChangeArrowheads="1"/>
          </p:cNvSpPr>
          <p:nvPr/>
        </p:nvSpPr>
        <p:spPr bwMode="auto">
          <a:xfrm>
            <a:off x="689337" y="2529300"/>
            <a:ext cx="10438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Calibri" charset="0"/>
              </a:rPr>
              <a:t>Energy</a:t>
            </a:r>
            <a:endParaRPr lang="en-US" dirty="0">
              <a:latin typeface="Times" charset="0"/>
            </a:endParaRPr>
          </a:p>
        </p:txBody>
      </p:sp>
      <p:sp>
        <p:nvSpPr>
          <p:cNvPr id="17" name="Text Box 10"/>
          <p:cNvSpPr txBox="1">
            <a:spLocks noChangeArrowheads="1"/>
          </p:cNvSpPr>
          <p:nvPr/>
        </p:nvSpPr>
        <p:spPr bwMode="auto">
          <a:xfrm>
            <a:off x="7511713" y="5353165"/>
            <a:ext cx="804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Calibri" charset="0"/>
              </a:rPr>
              <a:t>Time</a:t>
            </a:r>
            <a:endParaRPr lang="en-US" dirty="0">
              <a:latin typeface="Times" charset="0"/>
            </a:endParaRPr>
          </a:p>
        </p:txBody>
      </p:sp>
      <p:sp>
        <p:nvSpPr>
          <p:cNvPr id="18" name="Line 11"/>
          <p:cNvSpPr>
            <a:spLocks noChangeShapeType="1"/>
          </p:cNvSpPr>
          <p:nvPr/>
        </p:nvSpPr>
        <p:spPr bwMode="auto">
          <a:xfrm flipV="1">
            <a:off x="2476163" y="3522133"/>
            <a:ext cx="1720" cy="2133600"/>
          </a:xfrm>
          <a:prstGeom prst="line">
            <a:avLst/>
          </a:prstGeom>
          <a:noFill/>
          <a:ln w="38100">
            <a:solidFill>
              <a:srgbClr val="00910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9" name="Text Box 12"/>
          <p:cNvSpPr txBox="1">
            <a:spLocks noChangeArrowheads="1"/>
          </p:cNvSpPr>
          <p:nvPr/>
        </p:nvSpPr>
        <p:spPr bwMode="auto">
          <a:xfrm>
            <a:off x="2641263" y="3522136"/>
            <a:ext cx="21517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009101"/>
                </a:solidFill>
                <a:latin typeface="Calibri" charset="0"/>
              </a:rPr>
              <a:t>Electron impact</a:t>
            </a:r>
          </a:p>
          <a:p>
            <a:pPr eaLnBrk="1" hangingPunct="1"/>
            <a:r>
              <a:rPr lang="en-US" dirty="0">
                <a:solidFill>
                  <a:srgbClr val="009101"/>
                </a:solidFill>
                <a:latin typeface="Calibri" charset="0"/>
              </a:rPr>
              <a:t>excitation</a:t>
            </a:r>
            <a:endParaRPr lang="en-US" dirty="0">
              <a:latin typeface="Times" charset="0"/>
            </a:endParaRPr>
          </a:p>
        </p:txBody>
      </p:sp>
      <p:sp>
        <p:nvSpPr>
          <p:cNvPr id="20" name="Text Box 13"/>
          <p:cNvSpPr txBox="1">
            <a:spLocks noChangeArrowheads="1"/>
          </p:cNvSpPr>
          <p:nvPr/>
        </p:nvSpPr>
        <p:spPr bwMode="auto">
          <a:xfrm>
            <a:off x="5996643" y="3717324"/>
            <a:ext cx="13425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err="1" smtClean="0">
                <a:solidFill>
                  <a:srgbClr val="FF0000"/>
                </a:solidFill>
                <a:latin typeface="Calibri" charset="0"/>
              </a:rPr>
              <a:t>Radiative</a:t>
            </a:r>
            <a:endParaRPr lang="en-US" dirty="0">
              <a:solidFill>
                <a:srgbClr val="FF0000"/>
              </a:solidFill>
              <a:latin typeface="Calibri" charset="0"/>
            </a:endParaRPr>
          </a:p>
          <a:p>
            <a:pPr eaLnBrk="1" hangingPunct="1"/>
            <a:r>
              <a:rPr lang="en-US" dirty="0">
                <a:solidFill>
                  <a:srgbClr val="FF0000"/>
                </a:solidFill>
                <a:latin typeface="Calibri" charset="0"/>
              </a:rPr>
              <a:t>Decay</a:t>
            </a:r>
            <a:endParaRPr lang="en-US" dirty="0">
              <a:solidFill>
                <a:srgbClr val="FF0000"/>
              </a:solidFill>
              <a:latin typeface="Times" charset="0"/>
            </a:endParaRPr>
          </a:p>
        </p:txBody>
      </p:sp>
      <p:sp>
        <p:nvSpPr>
          <p:cNvPr id="21" name="Line 14"/>
          <p:cNvSpPr>
            <a:spLocks noChangeShapeType="1"/>
          </p:cNvSpPr>
          <p:nvPr/>
        </p:nvSpPr>
        <p:spPr bwMode="auto">
          <a:xfrm flipH="1">
            <a:off x="5417296" y="4527021"/>
            <a:ext cx="1720" cy="1143000"/>
          </a:xfrm>
          <a:prstGeom prst="line">
            <a:avLst/>
          </a:prstGeom>
          <a:noFill/>
          <a:ln w="38100">
            <a:solidFill>
              <a:srgbClr val="FF00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5"/>
          <p:cNvSpPr>
            <a:spLocks noChangeShapeType="1"/>
          </p:cNvSpPr>
          <p:nvPr/>
        </p:nvSpPr>
        <p:spPr bwMode="auto">
          <a:xfrm>
            <a:off x="4896596" y="3522133"/>
            <a:ext cx="0" cy="2133600"/>
          </a:xfrm>
          <a:prstGeom prst="line">
            <a:avLst/>
          </a:prstGeom>
          <a:noFill/>
          <a:ln w="38100">
            <a:solidFill>
              <a:srgbClr val="FF00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grpSp>
        <p:nvGrpSpPr>
          <p:cNvPr id="23" name="Group 16"/>
          <p:cNvGrpSpPr>
            <a:grpSpLocks/>
          </p:cNvGrpSpPr>
          <p:nvPr/>
        </p:nvGrpSpPr>
        <p:grpSpPr bwMode="auto">
          <a:xfrm rot="219315">
            <a:off x="5432835" y="4724400"/>
            <a:ext cx="742950" cy="457200"/>
            <a:chOff x="3696" y="336"/>
            <a:chExt cx="1920" cy="1536"/>
          </a:xfrm>
        </p:grpSpPr>
        <p:cxnSp>
          <p:nvCxnSpPr>
            <p:cNvPr id="24" name="AutoShape 17"/>
            <p:cNvCxnSpPr>
              <a:cxnSpLocks noChangeShapeType="1"/>
            </p:cNvCxnSpPr>
            <p:nvPr/>
          </p:nvCxnSpPr>
          <p:spPr bwMode="auto">
            <a:xfrm flipV="1">
              <a:off x="4656" y="336"/>
              <a:ext cx="960" cy="768"/>
            </a:xfrm>
            <a:prstGeom prst="curvedConnector3">
              <a:avLst>
                <a:gd name="adj1" fmla="val 50000"/>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5" name="AutoShape 18"/>
            <p:cNvCxnSpPr>
              <a:cxnSpLocks noChangeShapeType="1"/>
            </p:cNvCxnSpPr>
            <p:nvPr/>
          </p:nvCxnSpPr>
          <p:spPr bwMode="auto">
            <a:xfrm rot="10800000" flipV="1">
              <a:off x="3696" y="1104"/>
              <a:ext cx="960" cy="768"/>
            </a:xfrm>
            <a:prstGeom prst="curvedConnector3">
              <a:avLst>
                <a:gd name="adj1" fmla="val 50000"/>
              </a:avLst>
            </a:prstGeom>
            <a:noFill/>
            <a:ln w="28575">
              <a:solidFill>
                <a:srgbClr val="FF0000"/>
              </a:solidFill>
              <a:round/>
              <a:headEnd/>
              <a:tailEnd/>
            </a:ln>
            <a:extLst>
              <a:ext uri="{909E8E84-426E-40dd-AFC4-6F175D3DCCD1}">
                <a14:hiddenFill xmlns:a14="http://schemas.microsoft.com/office/drawing/2010/main">
                  <a:noFill/>
                </a14:hiddenFill>
              </a:ext>
            </a:extLst>
          </p:spPr>
        </p:cxnSp>
      </p:grpSp>
      <p:grpSp>
        <p:nvGrpSpPr>
          <p:cNvPr id="26" name="Group 19"/>
          <p:cNvGrpSpPr>
            <a:grpSpLocks/>
          </p:cNvGrpSpPr>
          <p:nvPr/>
        </p:nvGrpSpPr>
        <p:grpSpPr bwMode="auto">
          <a:xfrm rot="219315">
            <a:off x="4896596" y="3717318"/>
            <a:ext cx="742950" cy="457200"/>
            <a:chOff x="3696" y="336"/>
            <a:chExt cx="1920" cy="1536"/>
          </a:xfrm>
        </p:grpSpPr>
        <p:cxnSp>
          <p:nvCxnSpPr>
            <p:cNvPr id="27" name="AutoShape 20"/>
            <p:cNvCxnSpPr>
              <a:cxnSpLocks noChangeShapeType="1"/>
            </p:cNvCxnSpPr>
            <p:nvPr/>
          </p:nvCxnSpPr>
          <p:spPr bwMode="auto">
            <a:xfrm flipV="1">
              <a:off x="4656" y="336"/>
              <a:ext cx="960" cy="768"/>
            </a:xfrm>
            <a:prstGeom prst="curvedConnector3">
              <a:avLst>
                <a:gd name="adj1" fmla="val 50000"/>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8" name="AutoShape 21"/>
            <p:cNvCxnSpPr>
              <a:cxnSpLocks noChangeShapeType="1"/>
            </p:cNvCxnSpPr>
            <p:nvPr/>
          </p:nvCxnSpPr>
          <p:spPr bwMode="auto">
            <a:xfrm rot="10800000" flipV="1">
              <a:off x="3696" y="1104"/>
              <a:ext cx="960" cy="768"/>
            </a:xfrm>
            <a:prstGeom prst="curvedConnector3">
              <a:avLst>
                <a:gd name="adj1" fmla="val 50000"/>
              </a:avLst>
            </a:prstGeom>
            <a:noFill/>
            <a:ln w="28575">
              <a:solidFill>
                <a:srgbClr val="FF0000"/>
              </a:solidFill>
              <a:round/>
              <a:headEnd/>
              <a:tailEnd/>
            </a:ln>
            <a:extLst>
              <a:ext uri="{909E8E84-426E-40dd-AFC4-6F175D3DCCD1}">
                <a14:hiddenFill xmlns:a14="http://schemas.microsoft.com/office/drawing/2010/main">
                  <a:noFill/>
                </a14:hiddenFill>
              </a:ext>
            </a:extLst>
          </p:spPr>
        </p:cxnSp>
      </p:grpSp>
      <p:sp>
        <p:nvSpPr>
          <p:cNvPr id="29" name="Line 22"/>
          <p:cNvSpPr>
            <a:spLocks noChangeShapeType="1"/>
          </p:cNvSpPr>
          <p:nvPr/>
        </p:nvSpPr>
        <p:spPr bwMode="auto">
          <a:xfrm flipV="1">
            <a:off x="2888913" y="4512733"/>
            <a:ext cx="1720" cy="1143000"/>
          </a:xfrm>
          <a:prstGeom prst="line">
            <a:avLst/>
          </a:prstGeom>
          <a:noFill/>
          <a:ln w="38100">
            <a:solidFill>
              <a:srgbClr val="00910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3"/>
          <p:cNvSpPr>
            <a:spLocks noChangeShapeType="1"/>
          </p:cNvSpPr>
          <p:nvPr/>
        </p:nvSpPr>
        <p:spPr bwMode="auto">
          <a:xfrm flipH="1">
            <a:off x="7008222" y="4527021"/>
            <a:ext cx="1720" cy="1143000"/>
          </a:xfrm>
          <a:prstGeom prst="line">
            <a:avLst/>
          </a:prstGeom>
          <a:noFill/>
          <a:ln w="38100">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1" name="Text Box 24"/>
          <p:cNvSpPr txBox="1">
            <a:spLocks noChangeArrowheads="1"/>
          </p:cNvSpPr>
          <p:nvPr/>
        </p:nvSpPr>
        <p:spPr bwMode="auto">
          <a:xfrm>
            <a:off x="7196483" y="4591341"/>
            <a:ext cx="14927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chemeClr val="accent2"/>
                </a:solidFill>
                <a:latin typeface="Calibri" charset="0"/>
              </a:rPr>
              <a:t>Collisional</a:t>
            </a:r>
          </a:p>
          <a:p>
            <a:pPr eaLnBrk="1" hangingPunct="1"/>
            <a:r>
              <a:rPr lang="en-US" dirty="0">
                <a:solidFill>
                  <a:schemeClr val="accent2"/>
                </a:solidFill>
                <a:latin typeface="Calibri" charset="0"/>
              </a:rPr>
              <a:t>quenching</a:t>
            </a:r>
            <a:endParaRPr lang="en-US" dirty="0">
              <a:latin typeface="Times" charset="0"/>
            </a:endParaRPr>
          </a:p>
        </p:txBody>
      </p:sp>
      <p:sp>
        <p:nvSpPr>
          <p:cNvPr id="32" name="TextBox 31"/>
          <p:cNvSpPr txBox="1"/>
          <p:nvPr/>
        </p:nvSpPr>
        <p:spPr>
          <a:xfrm>
            <a:off x="2088813" y="5670021"/>
            <a:ext cx="1270000" cy="830997"/>
          </a:xfrm>
          <a:prstGeom prst="rect">
            <a:avLst/>
          </a:prstGeom>
          <a:noFill/>
        </p:spPr>
        <p:txBody>
          <a:bodyPr wrap="square" rtlCol="0">
            <a:spAutoFit/>
          </a:bodyPr>
          <a:lstStyle/>
          <a:p>
            <a:r>
              <a:rPr lang="en-US" sz="2400" dirty="0">
                <a:solidFill>
                  <a:srgbClr val="009101"/>
                </a:solidFill>
                <a:latin typeface="Calibri" charset="0"/>
                <a:ea typeface="ＭＳ Ｐゴシック" charset="0"/>
                <a:cs typeface="ＭＳ Ｐゴシック" charset="0"/>
              </a:rPr>
              <a:t>Electron cooling</a:t>
            </a:r>
          </a:p>
        </p:txBody>
      </p:sp>
      <p:sp>
        <p:nvSpPr>
          <p:cNvPr id="33" name="TextBox 32"/>
          <p:cNvSpPr txBox="1"/>
          <p:nvPr/>
        </p:nvSpPr>
        <p:spPr>
          <a:xfrm>
            <a:off x="6212081" y="5719011"/>
            <a:ext cx="2269066" cy="830997"/>
          </a:xfrm>
          <a:prstGeom prst="rect">
            <a:avLst/>
          </a:prstGeom>
          <a:noFill/>
        </p:spPr>
        <p:txBody>
          <a:bodyPr wrap="square" rtlCol="0">
            <a:spAutoFit/>
          </a:bodyPr>
          <a:lstStyle/>
          <a:p>
            <a:r>
              <a:rPr lang="en-US" sz="2400" dirty="0">
                <a:solidFill>
                  <a:schemeClr val="accent2"/>
                </a:solidFill>
                <a:latin typeface="Calibri" charset="0"/>
                <a:ea typeface="ＭＳ Ｐゴシック" charset="0"/>
                <a:cs typeface="ＭＳ Ｐゴシック" charset="0"/>
              </a:rPr>
              <a:t>Electron heating (of atmosphere)</a:t>
            </a:r>
          </a:p>
        </p:txBody>
      </p:sp>
      <p:sp>
        <p:nvSpPr>
          <p:cNvPr id="34" name="TextBox 33"/>
          <p:cNvSpPr txBox="1"/>
          <p:nvPr/>
        </p:nvSpPr>
        <p:spPr>
          <a:xfrm>
            <a:off x="3920538" y="5717451"/>
            <a:ext cx="2269066" cy="830997"/>
          </a:xfrm>
          <a:prstGeom prst="rect">
            <a:avLst/>
          </a:prstGeom>
          <a:noFill/>
        </p:spPr>
        <p:txBody>
          <a:bodyPr wrap="square" rtlCol="0">
            <a:spAutoFit/>
          </a:bodyPr>
          <a:lstStyle/>
          <a:p>
            <a:r>
              <a:rPr lang="en-US" sz="2400" dirty="0">
                <a:solidFill>
                  <a:srgbClr val="FF0000"/>
                </a:solidFill>
                <a:latin typeface="Calibri" charset="0"/>
                <a:ea typeface="ＭＳ Ｐゴシック" charset="0"/>
                <a:cs typeface="ＭＳ Ｐゴシック" charset="0"/>
              </a:rPr>
              <a:t>Energy lost from atmosphere</a:t>
            </a:r>
          </a:p>
        </p:txBody>
      </p:sp>
      <p:sp>
        <p:nvSpPr>
          <p:cNvPr id="35" name="Line 14"/>
          <p:cNvSpPr>
            <a:spLocks noChangeShapeType="1"/>
          </p:cNvSpPr>
          <p:nvPr/>
        </p:nvSpPr>
        <p:spPr bwMode="auto">
          <a:xfrm flipH="1">
            <a:off x="5276539" y="3544075"/>
            <a:ext cx="1720" cy="983403"/>
          </a:xfrm>
          <a:prstGeom prst="line">
            <a:avLst/>
          </a:prstGeom>
          <a:noFill/>
          <a:ln w="38100">
            <a:solidFill>
              <a:srgbClr val="FF00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grpSp>
        <p:nvGrpSpPr>
          <p:cNvPr id="36" name="Group 16"/>
          <p:cNvGrpSpPr>
            <a:grpSpLocks/>
          </p:cNvGrpSpPr>
          <p:nvPr/>
        </p:nvGrpSpPr>
        <p:grpSpPr bwMode="auto">
          <a:xfrm rot="219315">
            <a:off x="5281887" y="3740541"/>
            <a:ext cx="742950" cy="457200"/>
            <a:chOff x="3696" y="336"/>
            <a:chExt cx="1920" cy="1536"/>
          </a:xfrm>
        </p:grpSpPr>
        <p:cxnSp>
          <p:nvCxnSpPr>
            <p:cNvPr id="37" name="AutoShape 17"/>
            <p:cNvCxnSpPr>
              <a:cxnSpLocks noChangeShapeType="1"/>
            </p:cNvCxnSpPr>
            <p:nvPr/>
          </p:nvCxnSpPr>
          <p:spPr bwMode="auto">
            <a:xfrm flipV="1">
              <a:off x="4656" y="336"/>
              <a:ext cx="960" cy="768"/>
            </a:xfrm>
            <a:prstGeom prst="curvedConnector3">
              <a:avLst>
                <a:gd name="adj1" fmla="val 50000"/>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8" name="AutoShape 18"/>
            <p:cNvCxnSpPr>
              <a:cxnSpLocks noChangeShapeType="1"/>
            </p:cNvCxnSpPr>
            <p:nvPr/>
          </p:nvCxnSpPr>
          <p:spPr bwMode="auto">
            <a:xfrm rot="10800000" flipV="1">
              <a:off x="3696" y="1104"/>
              <a:ext cx="960" cy="768"/>
            </a:xfrm>
            <a:prstGeom prst="curvedConnector3">
              <a:avLst>
                <a:gd name="adj1" fmla="val 50000"/>
              </a:avLst>
            </a:prstGeom>
            <a:noFill/>
            <a:ln w="28575">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9386197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a:xfrm>
            <a:off x="0" y="761999"/>
            <a:ext cx="6324600" cy="5215468"/>
          </a:xfrm>
          <a:prstGeom prst="rect">
            <a:avLst/>
          </a:prstGeom>
          <a:no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Tx/>
              <a:buNone/>
            </a:pPr>
            <a:r>
              <a:rPr lang="en-US" sz="2800" dirty="0" smtClean="0"/>
              <a:t>We determine (from measurements or theory) a </a:t>
            </a:r>
            <a:r>
              <a:rPr lang="en-US" sz="2800" dirty="0" smtClean="0">
                <a:solidFill>
                  <a:srgbClr val="0000FF"/>
                </a:solidFill>
              </a:rPr>
              <a:t>flux distribution </a:t>
            </a:r>
            <a:r>
              <a:rPr lang="en-US" sz="2800" i="1" dirty="0" smtClean="0">
                <a:solidFill>
                  <a:srgbClr val="0000FF"/>
                </a:solidFill>
                <a:latin typeface="Times"/>
                <a:cs typeface="Times"/>
              </a:rPr>
              <a:t>F(E) </a:t>
            </a:r>
            <a:r>
              <a:rPr lang="en-US" sz="2800" dirty="0" smtClean="0"/>
              <a:t>i.e. the number of electrons of energy </a:t>
            </a:r>
            <a:r>
              <a:rPr lang="en-US" sz="2800" i="1" dirty="0" smtClean="0">
                <a:latin typeface="Times"/>
                <a:cs typeface="Times"/>
              </a:rPr>
              <a:t>E</a:t>
            </a:r>
            <a:r>
              <a:rPr lang="en-US" sz="2800" dirty="0" smtClean="0"/>
              <a:t> crossing a unit area in unit time. </a:t>
            </a:r>
            <a:endParaRPr lang="en-US" sz="2800" dirty="0" smtClean="0">
              <a:solidFill>
                <a:srgbClr val="0000FF"/>
              </a:solidFill>
            </a:endParaRPr>
          </a:p>
          <a:p>
            <a:pPr>
              <a:lnSpc>
                <a:spcPct val="90000"/>
              </a:lnSpc>
              <a:buFontTx/>
              <a:buNone/>
            </a:pPr>
            <a:endParaRPr lang="en-US" sz="2800" dirty="0"/>
          </a:p>
        </p:txBody>
      </p:sp>
      <p:pic>
        <p:nvPicPr>
          <p:cNvPr id="5" name="Picture 2" descr="elflu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9988" y="685800"/>
            <a:ext cx="2740025" cy="2819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Grp="1" noChangeArrowheads="1"/>
          </p:cNvSpPr>
          <p:nvPr/>
        </p:nvSpPr>
        <p:spPr bwMode="auto">
          <a:xfrm>
            <a:off x="0" y="-1494"/>
            <a:ext cx="990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rgbClr val="000000"/>
                  </a:outerShdw>
                </a:effectLst>
              </a14:hiddenEffects>
            </a:ext>
          </a:extLst>
        </p:spPr>
        <p:txBody>
          <a:bodyPr anchor="ctr"/>
          <a:lstStyle/>
          <a:p>
            <a:pPr algn="ctr"/>
            <a:r>
              <a:rPr lang="en-AU" sz="4000" dirty="0" smtClean="0">
                <a:solidFill>
                  <a:srgbClr val="FF0000"/>
                </a:solidFill>
                <a:effectLst>
                  <a:outerShdw blurRad="38100" dist="38100" dir="2700000" algn="tl">
                    <a:srgbClr val="000000"/>
                  </a:outerShdw>
                </a:effectLst>
              </a:rPr>
              <a:t>Electron cooling rate</a:t>
            </a:r>
            <a:endParaRPr lang="en-AU" sz="4000" dirty="0">
              <a:solidFill>
                <a:srgbClr val="FF0000"/>
              </a:solidFill>
              <a:effectLst>
                <a:outerShdw blurRad="38100" dist="38100" dir="2700000" algn="tl">
                  <a:srgbClr val="000000"/>
                </a:outerShdw>
              </a:effectLst>
            </a:endParaRPr>
          </a:p>
          <a:p>
            <a:pPr algn="ctr"/>
            <a:endParaRPr lang="en-US" sz="1000" b="0" dirty="0">
              <a:solidFill>
                <a:srgbClr val="000000"/>
              </a:solidFill>
              <a:latin typeface="Monaco" charset="0"/>
            </a:endParaRPr>
          </a:p>
        </p:txBody>
      </p:sp>
    </p:spTree>
    <p:extLst>
      <p:ext uri="{BB962C8B-B14F-4D97-AF65-F5344CB8AC3E}">
        <p14:creationId xmlns:p14="http://schemas.microsoft.com/office/powerpoint/2010/main" val="15110582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2921000" y="4792133"/>
            <a:ext cx="728133" cy="457200"/>
          </a:xfrm>
          <a:prstGeom prst="rect">
            <a:avLst/>
          </a:prstGeom>
          <a:solidFill>
            <a:schemeClr val="tx2">
              <a:lumMod val="20000"/>
              <a:lumOff val="80000"/>
            </a:schemeClr>
          </a:solidFill>
          <a:ln w="9525">
            <a:noFill/>
            <a:miter lim="800000"/>
            <a:headEnd/>
            <a:tailEnd/>
          </a:ln>
        </p:spPr>
        <p:txBody>
          <a:bodyPr wrap="none" anchor="ctr"/>
          <a:lstStyle/>
          <a:p>
            <a:endParaRPr lang="en-US">
              <a:solidFill>
                <a:schemeClr val="tx2">
                  <a:lumMod val="20000"/>
                  <a:lumOff val="80000"/>
                </a:schemeClr>
              </a:solidFill>
            </a:endParaRPr>
          </a:p>
        </p:txBody>
      </p:sp>
      <p:sp>
        <p:nvSpPr>
          <p:cNvPr id="9" name="Rectangle 4"/>
          <p:cNvSpPr>
            <a:spLocks noChangeArrowheads="1"/>
          </p:cNvSpPr>
          <p:nvPr/>
        </p:nvSpPr>
        <p:spPr bwMode="auto">
          <a:xfrm>
            <a:off x="3649134" y="4792133"/>
            <a:ext cx="970095" cy="457200"/>
          </a:xfrm>
          <a:prstGeom prst="rect">
            <a:avLst/>
          </a:prstGeom>
          <a:solidFill>
            <a:schemeClr val="accent2">
              <a:lumMod val="60000"/>
              <a:lumOff val="40000"/>
            </a:schemeClr>
          </a:solidFill>
          <a:ln w="9525">
            <a:noFill/>
            <a:miter lim="800000"/>
            <a:headEnd/>
            <a:tailEnd/>
          </a:ln>
        </p:spPr>
        <p:txBody>
          <a:bodyPr wrap="none" anchor="ctr"/>
          <a:lstStyle/>
          <a:p>
            <a:endParaRPr lang="en-US">
              <a:solidFill>
                <a:srgbClr val="FF0000"/>
              </a:solidFill>
            </a:endParaRPr>
          </a:p>
        </p:txBody>
      </p:sp>
      <p:graphicFrame>
        <p:nvGraphicFramePr>
          <p:cNvPr id="10" name="Object 5"/>
          <p:cNvGraphicFramePr>
            <a:graphicFrameLocks noChangeAspect="1"/>
          </p:cNvGraphicFramePr>
          <p:nvPr>
            <p:extLst>
              <p:ext uri="{D42A27DB-BD31-4B8C-83A1-F6EECF244321}">
                <p14:modId xmlns:p14="http://schemas.microsoft.com/office/powerpoint/2010/main" val="162211659"/>
              </p:ext>
            </p:extLst>
          </p:nvPr>
        </p:nvGraphicFramePr>
        <p:xfrm>
          <a:off x="1379538" y="4530196"/>
          <a:ext cx="3706812" cy="973137"/>
        </p:xfrm>
        <a:graphic>
          <a:graphicData uri="http://schemas.openxmlformats.org/presentationml/2006/ole">
            <mc:AlternateContent xmlns:mc="http://schemas.openxmlformats.org/markup-compatibility/2006">
              <mc:Choice xmlns:v="urn:schemas-microsoft-com:vml" Requires="v">
                <p:oleObj spid="_x0000_s13339" name="Equation" r:id="rId3" imgW="1739900" imgH="457200" progId="Equation.3">
                  <p:embed/>
                </p:oleObj>
              </mc:Choice>
              <mc:Fallback>
                <p:oleObj name="Equation" r:id="rId3" imgW="1739900" imgH="457200" progId="Equation.3">
                  <p:embed/>
                  <p:pic>
                    <p:nvPicPr>
                      <p:cNvPr id="0" name=""/>
                      <p:cNvPicPr>
                        <a:picLocks noChangeAspect="1" noChangeArrowheads="1"/>
                      </p:cNvPicPr>
                      <p:nvPr/>
                    </p:nvPicPr>
                    <p:blipFill>
                      <a:blip r:embed="rId4"/>
                      <a:srcRect/>
                      <a:stretch>
                        <a:fillRect/>
                      </a:stretch>
                    </p:blipFill>
                    <p:spPr bwMode="auto">
                      <a:xfrm>
                        <a:off x="1379538" y="4530196"/>
                        <a:ext cx="3706812" cy="97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 name="Rectangle 8"/>
          <p:cNvSpPr txBox="1">
            <a:spLocks noChangeArrowheads="1"/>
          </p:cNvSpPr>
          <p:nvPr/>
        </p:nvSpPr>
        <p:spPr>
          <a:xfrm>
            <a:off x="0" y="761999"/>
            <a:ext cx="6324600" cy="5215468"/>
          </a:xfrm>
          <a:prstGeom prst="rect">
            <a:avLst/>
          </a:prstGeom>
          <a:no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Tx/>
              <a:buNone/>
            </a:pPr>
            <a:r>
              <a:rPr lang="en-US" sz="2800" dirty="0" smtClean="0"/>
              <a:t>We determine (from measurements or theory) a </a:t>
            </a:r>
            <a:r>
              <a:rPr lang="en-US" sz="2800" dirty="0" smtClean="0">
                <a:solidFill>
                  <a:srgbClr val="0000FF"/>
                </a:solidFill>
              </a:rPr>
              <a:t>flux distribution </a:t>
            </a:r>
            <a:r>
              <a:rPr lang="en-US" sz="2800" i="1" dirty="0" smtClean="0">
                <a:solidFill>
                  <a:srgbClr val="0000FF"/>
                </a:solidFill>
                <a:latin typeface="Times"/>
                <a:cs typeface="Times"/>
              </a:rPr>
              <a:t>F(E) </a:t>
            </a:r>
            <a:r>
              <a:rPr lang="en-US" sz="2800" dirty="0" smtClean="0"/>
              <a:t>i.e. the number of electrons of energy </a:t>
            </a:r>
            <a:r>
              <a:rPr lang="en-US" sz="2800" i="1" dirty="0" smtClean="0">
                <a:latin typeface="Times"/>
                <a:cs typeface="Times"/>
              </a:rPr>
              <a:t>E</a:t>
            </a:r>
            <a:r>
              <a:rPr lang="en-US" sz="2800" dirty="0" smtClean="0"/>
              <a:t> crossing a unit area in unit time. </a:t>
            </a:r>
            <a:endParaRPr lang="en-US" sz="2800" dirty="0" smtClean="0">
              <a:solidFill>
                <a:srgbClr val="0000FF"/>
              </a:solidFill>
            </a:endParaRPr>
          </a:p>
          <a:p>
            <a:pPr>
              <a:lnSpc>
                <a:spcPct val="90000"/>
              </a:lnSpc>
              <a:buFontTx/>
              <a:buNone/>
            </a:pPr>
            <a:r>
              <a:rPr lang="en-US" sz="2800" dirty="0" smtClean="0"/>
              <a:t>The </a:t>
            </a:r>
            <a:r>
              <a:rPr lang="en-US" sz="2800" dirty="0" smtClean="0">
                <a:solidFill>
                  <a:srgbClr val="0000FF"/>
                </a:solidFill>
              </a:rPr>
              <a:t>flux distribution</a:t>
            </a:r>
            <a:r>
              <a:rPr lang="en-US" sz="2800" dirty="0" smtClean="0"/>
              <a:t> is folded with the </a:t>
            </a:r>
            <a:r>
              <a:rPr lang="en-US" sz="2800" dirty="0">
                <a:solidFill>
                  <a:srgbClr val="FF0000"/>
                </a:solidFill>
              </a:rPr>
              <a:t>Integral Cross Section </a:t>
            </a:r>
            <a:r>
              <a:rPr lang="en-US" sz="2800" i="1" dirty="0">
                <a:solidFill>
                  <a:srgbClr val="FF0000"/>
                </a:solidFill>
                <a:latin typeface="Times"/>
                <a:cs typeface="Times"/>
              </a:rPr>
              <a:t>σ</a:t>
            </a:r>
            <a:r>
              <a:rPr lang="en-US" sz="2800" baseline="-25000" dirty="0">
                <a:solidFill>
                  <a:srgbClr val="FF0000"/>
                </a:solidFill>
                <a:latin typeface="Times"/>
                <a:cs typeface="Times"/>
              </a:rPr>
              <a:t>0</a:t>
            </a:r>
            <a:r>
              <a:rPr lang="en-US" sz="2800" i="1" baseline="-25000" dirty="0">
                <a:solidFill>
                  <a:srgbClr val="FF0000"/>
                </a:solidFill>
                <a:latin typeface="Times"/>
                <a:cs typeface="Times"/>
              </a:rPr>
              <a:t>ν</a:t>
            </a:r>
            <a:r>
              <a:rPr lang="en-US" sz="2800" i="1" dirty="0">
                <a:solidFill>
                  <a:srgbClr val="FF0000"/>
                </a:solidFill>
                <a:latin typeface="Times"/>
                <a:cs typeface="Times"/>
              </a:rPr>
              <a:t>(E)</a:t>
            </a:r>
            <a:r>
              <a:rPr lang="en-US" sz="2800" dirty="0">
                <a:solidFill>
                  <a:srgbClr val="FF0000"/>
                </a:solidFill>
              </a:rPr>
              <a:t> for vibrational excitation from ground to level </a:t>
            </a:r>
            <a:r>
              <a:rPr lang="en-US" sz="2800" i="1" dirty="0" err="1">
                <a:solidFill>
                  <a:srgbClr val="FF0000"/>
                </a:solidFill>
                <a:latin typeface="Times"/>
                <a:cs typeface="Times"/>
              </a:rPr>
              <a:t>ν</a:t>
            </a:r>
            <a:r>
              <a:rPr lang="en-US" sz="2800" dirty="0"/>
              <a:t> to give the electron energy transfer rate </a:t>
            </a:r>
            <a:r>
              <a:rPr lang="en-US" sz="2800" i="1" dirty="0">
                <a:latin typeface="Times"/>
                <a:cs typeface="Times"/>
              </a:rPr>
              <a:t>Q</a:t>
            </a:r>
            <a:r>
              <a:rPr lang="en-US" sz="2800" baseline="-25000" dirty="0">
                <a:latin typeface="Times"/>
                <a:cs typeface="Times"/>
              </a:rPr>
              <a:t>0</a:t>
            </a:r>
            <a:r>
              <a:rPr lang="en-US" sz="2800" i="1" baseline="-25000" dirty="0" smtClean="0">
                <a:latin typeface="Times"/>
                <a:cs typeface="Times"/>
                <a:sym typeface="Symbol" charset="0"/>
              </a:rPr>
              <a:t></a:t>
            </a:r>
            <a:r>
              <a:rPr lang="en-US" sz="2800" i="1" dirty="0" smtClean="0">
                <a:latin typeface="Times"/>
                <a:cs typeface="Times"/>
                <a:sym typeface="Symbol" charset="0"/>
              </a:rPr>
              <a:t> </a:t>
            </a:r>
            <a:r>
              <a:rPr lang="en-US" sz="2800" i="1" dirty="0" smtClean="0"/>
              <a:t>:</a:t>
            </a:r>
            <a:endParaRPr lang="en-US" sz="2800" dirty="0"/>
          </a:p>
        </p:txBody>
      </p:sp>
      <p:pic>
        <p:nvPicPr>
          <p:cNvPr id="5" name="Picture 2" descr="elflux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685800"/>
            <a:ext cx="2740025" cy="2819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Grp="1" noChangeArrowheads="1"/>
          </p:cNvSpPr>
          <p:nvPr/>
        </p:nvSpPr>
        <p:spPr bwMode="auto">
          <a:xfrm>
            <a:off x="0" y="-1494"/>
            <a:ext cx="990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rgbClr val="000000"/>
                  </a:outerShdw>
                </a:effectLst>
              </a14:hiddenEffects>
            </a:ext>
          </a:extLst>
        </p:spPr>
        <p:txBody>
          <a:bodyPr anchor="ctr"/>
          <a:lstStyle/>
          <a:p>
            <a:pPr algn="ctr"/>
            <a:r>
              <a:rPr lang="en-AU" sz="4000" dirty="0" smtClean="0">
                <a:solidFill>
                  <a:srgbClr val="FF0000"/>
                </a:solidFill>
                <a:effectLst>
                  <a:outerShdw blurRad="38100" dist="38100" dir="2700000" algn="tl">
                    <a:srgbClr val="000000"/>
                  </a:outerShdw>
                </a:effectLst>
              </a:rPr>
              <a:t>Electron cooling rate</a:t>
            </a:r>
            <a:endParaRPr lang="en-AU" sz="4000" dirty="0">
              <a:solidFill>
                <a:srgbClr val="FF0000"/>
              </a:solidFill>
              <a:effectLst>
                <a:outerShdw blurRad="38100" dist="38100" dir="2700000" algn="tl">
                  <a:srgbClr val="000000"/>
                </a:outerShdw>
              </a:effectLst>
            </a:endParaRPr>
          </a:p>
          <a:p>
            <a:pPr algn="ctr"/>
            <a:endParaRPr lang="en-US" sz="1000" b="0" dirty="0">
              <a:solidFill>
                <a:srgbClr val="000000"/>
              </a:solidFill>
              <a:latin typeface="Monaco" charset="0"/>
            </a:endParaRPr>
          </a:p>
        </p:txBody>
      </p:sp>
      <p:pic>
        <p:nvPicPr>
          <p:cNvPr id="7" name="Picture 7" descr="alla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9988" y="3657600"/>
            <a:ext cx="2732087"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8993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2921000" y="4792133"/>
            <a:ext cx="728133" cy="457200"/>
          </a:xfrm>
          <a:prstGeom prst="rect">
            <a:avLst/>
          </a:prstGeom>
          <a:solidFill>
            <a:schemeClr val="tx2">
              <a:lumMod val="20000"/>
              <a:lumOff val="80000"/>
            </a:schemeClr>
          </a:solidFill>
          <a:ln w="9525">
            <a:noFill/>
            <a:miter lim="800000"/>
            <a:headEnd/>
            <a:tailEnd/>
          </a:ln>
        </p:spPr>
        <p:txBody>
          <a:bodyPr wrap="none" anchor="ctr"/>
          <a:lstStyle/>
          <a:p>
            <a:endParaRPr lang="en-US">
              <a:solidFill>
                <a:schemeClr val="tx2">
                  <a:lumMod val="20000"/>
                  <a:lumOff val="80000"/>
                </a:schemeClr>
              </a:solidFill>
            </a:endParaRPr>
          </a:p>
        </p:txBody>
      </p:sp>
      <p:sp>
        <p:nvSpPr>
          <p:cNvPr id="9" name="Rectangle 4"/>
          <p:cNvSpPr>
            <a:spLocks noChangeArrowheads="1"/>
          </p:cNvSpPr>
          <p:nvPr/>
        </p:nvSpPr>
        <p:spPr bwMode="auto">
          <a:xfrm>
            <a:off x="3649134" y="4792133"/>
            <a:ext cx="970095" cy="457200"/>
          </a:xfrm>
          <a:prstGeom prst="rect">
            <a:avLst/>
          </a:prstGeom>
          <a:solidFill>
            <a:schemeClr val="accent2">
              <a:lumMod val="60000"/>
              <a:lumOff val="40000"/>
            </a:schemeClr>
          </a:solidFill>
          <a:ln w="9525">
            <a:noFill/>
            <a:miter lim="800000"/>
            <a:headEnd/>
            <a:tailEnd/>
          </a:ln>
        </p:spPr>
        <p:txBody>
          <a:bodyPr wrap="none" anchor="ctr"/>
          <a:lstStyle/>
          <a:p>
            <a:endParaRPr lang="en-US">
              <a:solidFill>
                <a:srgbClr val="FF0000"/>
              </a:solidFill>
            </a:endParaRPr>
          </a:p>
        </p:txBody>
      </p:sp>
      <p:graphicFrame>
        <p:nvGraphicFramePr>
          <p:cNvPr id="10" name="Object 5"/>
          <p:cNvGraphicFramePr>
            <a:graphicFrameLocks noChangeAspect="1"/>
          </p:cNvGraphicFramePr>
          <p:nvPr>
            <p:extLst>
              <p:ext uri="{D42A27DB-BD31-4B8C-83A1-F6EECF244321}">
                <p14:modId xmlns:p14="http://schemas.microsoft.com/office/powerpoint/2010/main" val="3686965862"/>
              </p:ext>
            </p:extLst>
          </p:nvPr>
        </p:nvGraphicFramePr>
        <p:xfrm>
          <a:off x="1379538" y="4530196"/>
          <a:ext cx="3706812" cy="973137"/>
        </p:xfrm>
        <a:graphic>
          <a:graphicData uri="http://schemas.openxmlformats.org/presentationml/2006/ole">
            <mc:AlternateContent xmlns:mc="http://schemas.openxmlformats.org/markup-compatibility/2006">
              <mc:Choice xmlns:v="urn:schemas-microsoft-com:vml" Requires="v">
                <p:oleObj spid="_x0000_s12333" name="Equation" r:id="rId3" imgW="1739900" imgH="457200" progId="Equation.3">
                  <p:embed/>
                </p:oleObj>
              </mc:Choice>
              <mc:Fallback>
                <p:oleObj name="Equation" r:id="rId3" imgW="1739900" imgH="457200" progId="Equation.3">
                  <p:embed/>
                  <p:pic>
                    <p:nvPicPr>
                      <p:cNvPr id="0" name=""/>
                      <p:cNvPicPr>
                        <a:picLocks noChangeAspect="1" noChangeArrowheads="1"/>
                      </p:cNvPicPr>
                      <p:nvPr/>
                    </p:nvPicPr>
                    <p:blipFill>
                      <a:blip r:embed="rId4"/>
                      <a:srcRect/>
                      <a:stretch>
                        <a:fillRect/>
                      </a:stretch>
                    </p:blipFill>
                    <p:spPr bwMode="auto">
                      <a:xfrm>
                        <a:off x="1379538" y="4530196"/>
                        <a:ext cx="3706812" cy="97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 name="Rectangle 8"/>
          <p:cNvSpPr txBox="1">
            <a:spLocks noChangeArrowheads="1"/>
          </p:cNvSpPr>
          <p:nvPr/>
        </p:nvSpPr>
        <p:spPr>
          <a:xfrm>
            <a:off x="0" y="761999"/>
            <a:ext cx="6324600" cy="5215468"/>
          </a:xfrm>
          <a:prstGeom prst="rect">
            <a:avLst/>
          </a:prstGeom>
          <a:no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Tx/>
              <a:buNone/>
            </a:pPr>
            <a:r>
              <a:rPr lang="en-US" sz="2800" dirty="0" smtClean="0"/>
              <a:t>We determine (from measurements or theory) a </a:t>
            </a:r>
            <a:r>
              <a:rPr lang="en-US" sz="2800" dirty="0" smtClean="0">
                <a:solidFill>
                  <a:srgbClr val="0000FF"/>
                </a:solidFill>
              </a:rPr>
              <a:t>flux distribution </a:t>
            </a:r>
            <a:r>
              <a:rPr lang="en-US" sz="2800" i="1" dirty="0" smtClean="0">
                <a:solidFill>
                  <a:srgbClr val="0000FF"/>
                </a:solidFill>
                <a:latin typeface="Times"/>
                <a:cs typeface="Times"/>
              </a:rPr>
              <a:t>F(E) </a:t>
            </a:r>
            <a:r>
              <a:rPr lang="en-US" sz="2800" dirty="0" smtClean="0"/>
              <a:t>i.e. the number of electrons of energy </a:t>
            </a:r>
            <a:r>
              <a:rPr lang="en-US" sz="2800" i="1" dirty="0" smtClean="0">
                <a:latin typeface="Times"/>
                <a:cs typeface="Times"/>
              </a:rPr>
              <a:t>E</a:t>
            </a:r>
            <a:r>
              <a:rPr lang="en-US" sz="2800" dirty="0" smtClean="0"/>
              <a:t> crossing a unit area in unit time. </a:t>
            </a:r>
            <a:endParaRPr lang="en-US" sz="2800" dirty="0" smtClean="0">
              <a:solidFill>
                <a:srgbClr val="0000FF"/>
              </a:solidFill>
            </a:endParaRPr>
          </a:p>
          <a:p>
            <a:pPr>
              <a:lnSpc>
                <a:spcPct val="90000"/>
              </a:lnSpc>
              <a:buFontTx/>
              <a:buNone/>
            </a:pPr>
            <a:r>
              <a:rPr lang="en-US" sz="2800" dirty="0" smtClean="0"/>
              <a:t>The </a:t>
            </a:r>
            <a:r>
              <a:rPr lang="en-US" sz="2800" dirty="0" smtClean="0">
                <a:solidFill>
                  <a:srgbClr val="0000FF"/>
                </a:solidFill>
              </a:rPr>
              <a:t>flux distribution</a:t>
            </a:r>
            <a:r>
              <a:rPr lang="en-US" sz="2800" dirty="0" smtClean="0"/>
              <a:t> is folded with the </a:t>
            </a:r>
            <a:r>
              <a:rPr lang="en-US" sz="2800" dirty="0">
                <a:solidFill>
                  <a:srgbClr val="FF0000"/>
                </a:solidFill>
              </a:rPr>
              <a:t>Integral Cross Section </a:t>
            </a:r>
            <a:r>
              <a:rPr lang="en-US" sz="2800" i="1" dirty="0">
                <a:solidFill>
                  <a:srgbClr val="FF0000"/>
                </a:solidFill>
                <a:latin typeface="Times"/>
                <a:cs typeface="Times"/>
              </a:rPr>
              <a:t>σ</a:t>
            </a:r>
            <a:r>
              <a:rPr lang="en-US" sz="2800" baseline="-25000" dirty="0">
                <a:solidFill>
                  <a:srgbClr val="FF0000"/>
                </a:solidFill>
                <a:latin typeface="Times"/>
                <a:cs typeface="Times"/>
              </a:rPr>
              <a:t>0</a:t>
            </a:r>
            <a:r>
              <a:rPr lang="en-US" sz="2800" i="1" baseline="-25000" dirty="0">
                <a:solidFill>
                  <a:srgbClr val="FF0000"/>
                </a:solidFill>
                <a:latin typeface="Times"/>
                <a:cs typeface="Times"/>
              </a:rPr>
              <a:t>ν</a:t>
            </a:r>
            <a:r>
              <a:rPr lang="en-US" sz="2800" i="1" dirty="0">
                <a:solidFill>
                  <a:srgbClr val="FF0000"/>
                </a:solidFill>
                <a:latin typeface="Times"/>
                <a:cs typeface="Times"/>
              </a:rPr>
              <a:t>(E)</a:t>
            </a:r>
            <a:r>
              <a:rPr lang="en-US" sz="2800" dirty="0">
                <a:solidFill>
                  <a:srgbClr val="FF0000"/>
                </a:solidFill>
              </a:rPr>
              <a:t> for vibrational excitation from ground to level </a:t>
            </a:r>
            <a:r>
              <a:rPr lang="en-US" sz="2800" i="1" dirty="0" err="1">
                <a:solidFill>
                  <a:srgbClr val="FF0000"/>
                </a:solidFill>
                <a:latin typeface="Times"/>
                <a:cs typeface="Times"/>
              </a:rPr>
              <a:t>ν</a:t>
            </a:r>
            <a:r>
              <a:rPr lang="en-US" sz="2800" dirty="0"/>
              <a:t> to give the electron energy transfer rate </a:t>
            </a:r>
            <a:r>
              <a:rPr lang="en-US" sz="2800" i="1" dirty="0">
                <a:latin typeface="Times"/>
                <a:cs typeface="Times"/>
              </a:rPr>
              <a:t>Q</a:t>
            </a:r>
            <a:r>
              <a:rPr lang="en-US" sz="2800" baseline="-25000" dirty="0">
                <a:latin typeface="Times"/>
                <a:cs typeface="Times"/>
              </a:rPr>
              <a:t>0</a:t>
            </a:r>
            <a:r>
              <a:rPr lang="en-US" sz="2800" i="1" baseline="-25000" dirty="0" smtClean="0">
                <a:latin typeface="Times"/>
                <a:cs typeface="Times"/>
                <a:sym typeface="Symbol" charset="0"/>
              </a:rPr>
              <a:t></a:t>
            </a:r>
            <a:r>
              <a:rPr lang="en-US" sz="2800" i="1" dirty="0" smtClean="0">
                <a:latin typeface="Times"/>
                <a:cs typeface="Times"/>
                <a:sym typeface="Symbol" charset="0"/>
              </a:rPr>
              <a:t> </a:t>
            </a:r>
            <a:r>
              <a:rPr lang="en-US" sz="2800" i="1" dirty="0" smtClean="0"/>
              <a:t>:</a:t>
            </a:r>
            <a:endParaRPr lang="en-US" sz="2800" dirty="0"/>
          </a:p>
        </p:txBody>
      </p:sp>
      <p:pic>
        <p:nvPicPr>
          <p:cNvPr id="5" name="Picture 2" descr="elflux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685800"/>
            <a:ext cx="2740025" cy="2819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Grp="1" noChangeArrowheads="1"/>
          </p:cNvSpPr>
          <p:nvPr/>
        </p:nvSpPr>
        <p:spPr bwMode="auto">
          <a:xfrm>
            <a:off x="0" y="-1494"/>
            <a:ext cx="990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rgbClr val="000000"/>
                  </a:outerShdw>
                </a:effectLst>
              </a14:hiddenEffects>
            </a:ext>
          </a:extLst>
        </p:spPr>
        <p:txBody>
          <a:bodyPr anchor="ctr"/>
          <a:lstStyle/>
          <a:p>
            <a:pPr algn="ctr"/>
            <a:r>
              <a:rPr lang="en-AU" sz="4000" dirty="0" smtClean="0">
                <a:solidFill>
                  <a:srgbClr val="FF0000"/>
                </a:solidFill>
                <a:effectLst>
                  <a:outerShdw blurRad="38100" dist="38100" dir="2700000" algn="tl">
                    <a:srgbClr val="000000"/>
                  </a:outerShdw>
                </a:effectLst>
              </a:rPr>
              <a:t>Electron cooling rate</a:t>
            </a:r>
            <a:endParaRPr lang="en-AU" sz="4000" dirty="0">
              <a:solidFill>
                <a:srgbClr val="FF0000"/>
              </a:solidFill>
              <a:effectLst>
                <a:outerShdw blurRad="38100" dist="38100" dir="2700000" algn="tl">
                  <a:srgbClr val="000000"/>
                </a:outerShdw>
              </a:effectLst>
            </a:endParaRPr>
          </a:p>
          <a:p>
            <a:pPr algn="ctr"/>
            <a:endParaRPr lang="en-US" sz="1000" b="0" dirty="0">
              <a:solidFill>
                <a:srgbClr val="000000"/>
              </a:solidFill>
              <a:latin typeface="Monaco" charset="0"/>
            </a:endParaRPr>
          </a:p>
        </p:txBody>
      </p:sp>
      <p:pic>
        <p:nvPicPr>
          <p:cNvPr id="7" name="Picture 7" descr="alla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9988" y="3657600"/>
            <a:ext cx="2732087" cy="2819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Object 12"/>
          <p:cNvGraphicFramePr>
            <a:graphicFrameLocks noChangeAspect="1"/>
          </p:cNvGraphicFramePr>
          <p:nvPr>
            <p:extLst>
              <p:ext uri="{D42A27DB-BD31-4B8C-83A1-F6EECF244321}">
                <p14:modId xmlns:p14="http://schemas.microsoft.com/office/powerpoint/2010/main" val="1789607633"/>
              </p:ext>
            </p:extLst>
          </p:nvPr>
        </p:nvGraphicFramePr>
        <p:xfrm>
          <a:off x="3305572" y="5503333"/>
          <a:ext cx="2627313" cy="1155700"/>
        </p:xfrm>
        <a:graphic>
          <a:graphicData uri="http://schemas.openxmlformats.org/presentationml/2006/ole">
            <mc:AlternateContent xmlns:mc="http://schemas.openxmlformats.org/markup-compatibility/2006">
              <mc:Choice xmlns:v="urn:schemas-microsoft-com:vml" Requires="v">
                <p:oleObj spid="_x0000_s12334" name="Equation" r:id="rId7" imgW="1041400" imgH="457200" progId="Equation.3">
                  <p:embed/>
                </p:oleObj>
              </mc:Choice>
              <mc:Fallback>
                <p:oleObj name="Equation" r:id="rId7" imgW="1041400" imgH="457200" progId="Equation.3">
                  <p:embed/>
                  <p:pic>
                    <p:nvPicPr>
                      <p:cNvPr id="0" name=""/>
                      <p:cNvPicPr>
                        <a:picLocks noChangeAspect="1" noChangeArrowheads="1"/>
                      </p:cNvPicPr>
                      <p:nvPr/>
                    </p:nvPicPr>
                    <p:blipFill>
                      <a:blip r:embed="rId8"/>
                      <a:srcRect/>
                      <a:stretch>
                        <a:fillRect/>
                      </a:stretch>
                    </p:blipFill>
                    <p:spPr bwMode="auto">
                      <a:xfrm>
                        <a:off x="3305572" y="5503333"/>
                        <a:ext cx="2627313" cy="1155700"/>
                      </a:xfrm>
                      <a:prstGeom prst="rect">
                        <a:avLst/>
                      </a:prstGeom>
                      <a:noFill/>
                      <a:ln>
                        <a:noFill/>
                      </a:ln>
                      <a:effectLst/>
                      <a:extLst/>
                    </p:spPr>
                  </p:pic>
                </p:oleObj>
              </mc:Fallback>
            </mc:AlternateContent>
          </a:graphicData>
        </a:graphic>
      </p:graphicFrame>
      <p:sp>
        <p:nvSpPr>
          <p:cNvPr id="12" name="Rectangle 11"/>
          <p:cNvSpPr>
            <a:spLocks noChangeArrowheads="1"/>
          </p:cNvSpPr>
          <p:nvPr/>
        </p:nvSpPr>
        <p:spPr bwMode="auto">
          <a:xfrm>
            <a:off x="0" y="5829300"/>
            <a:ext cx="6352047"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lvl="1" eaLnBrk="1" hangingPunct="1">
              <a:lnSpc>
                <a:spcPct val="90000"/>
              </a:lnSpc>
              <a:spcBef>
                <a:spcPct val="20000"/>
              </a:spcBef>
            </a:pPr>
            <a:r>
              <a:rPr lang="en-US" sz="2400" b="0" dirty="0" smtClean="0"/>
              <a:t>Electron </a:t>
            </a:r>
            <a:r>
              <a:rPr lang="en-US" sz="2400" dirty="0"/>
              <a:t>c</a:t>
            </a:r>
            <a:r>
              <a:rPr lang="en-US" sz="2400" b="0" dirty="0" smtClean="0"/>
              <a:t>ooling rate =</a:t>
            </a:r>
            <a:endParaRPr lang="en-US" sz="2000" b="0" dirty="0"/>
          </a:p>
        </p:txBody>
      </p:sp>
    </p:spTree>
    <p:extLst>
      <p:ext uri="{BB962C8B-B14F-4D97-AF65-F5344CB8AC3E}">
        <p14:creationId xmlns:p14="http://schemas.microsoft.com/office/powerpoint/2010/main" val="34224676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330200" y="1447800"/>
            <a:ext cx="89979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a:solidFill>
                <a:srgbClr val="FF0000"/>
              </a:solidFill>
              <a:latin typeface="Calibri" charset="0"/>
            </a:endParaRPr>
          </a:p>
          <a:p>
            <a:pPr marL="742950" lvl="1" indent="-285750">
              <a:lnSpc>
                <a:spcPct val="90000"/>
              </a:lnSpc>
              <a:spcBef>
                <a:spcPct val="20000"/>
              </a:spcBef>
              <a:buFontTx/>
              <a:buChar char="–"/>
            </a:pPr>
            <a:endParaRPr lang="en-US" sz="2000">
              <a:solidFill>
                <a:srgbClr val="FF0000"/>
              </a:solidFill>
              <a:latin typeface="Calibri" charset="0"/>
            </a:endParaRPr>
          </a:p>
        </p:txBody>
      </p:sp>
      <p:sp>
        <p:nvSpPr>
          <p:cNvPr id="47107" name="Rectangle 7"/>
          <p:cNvSpPr>
            <a:spLocks noChangeArrowheads="1"/>
          </p:cNvSpPr>
          <p:nvPr/>
        </p:nvSpPr>
        <p:spPr bwMode="auto">
          <a:xfrm>
            <a:off x="0" y="0"/>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rgbClr val="FF0000"/>
                </a:solidFill>
                <a:effectLst>
                  <a:outerShdw blurRad="38100" dist="38100" dir="2700000" algn="tl">
                    <a:srgbClr val="000000"/>
                  </a:outerShdw>
                </a:effectLst>
              </a:rPr>
              <a:t>CO</a:t>
            </a:r>
            <a:r>
              <a:rPr lang="en-US" sz="4000" baseline="-25000" dirty="0">
                <a:solidFill>
                  <a:srgbClr val="FF0000"/>
                </a:solidFill>
                <a:effectLst>
                  <a:outerShdw blurRad="38100" dist="38100" dir="2700000" algn="tl">
                    <a:srgbClr val="000000"/>
                  </a:outerShdw>
                </a:effectLst>
              </a:rPr>
              <a:t>2</a:t>
            </a:r>
            <a:r>
              <a:rPr lang="en-US" sz="4000" dirty="0">
                <a:solidFill>
                  <a:srgbClr val="FF0000"/>
                </a:solidFill>
                <a:effectLst>
                  <a:outerShdw blurRad="38100" dist="38100" dir="2700000" algn="tl">
                    <a:srgbClr val="000000"/>
                  </a:outerShdw>
                </a:effectLst>
              </a:rPr>
              <a:t> </a:t>
            </a:r>
            <a:r>
              <a:rPr lang="en-US" sz="4000" dirty="0" smtClean="0">
                <a:solidFill>
                  <a:srgbClr val="FF0000"/>
                </a:solidFill>
                <a:effectLst>
                  <a:outerShdw blurRad="38100" dist="38100" dir="2700000" algn="tl">
                    <a:srgbClr val="000000"/>
                  </a:outerShdw>
                </a:effectLst>
              </a:rPr>
              <a:t>electron </a:t>
            </a:r>
            <a:r>
              <a:rPr lang="en-US" sz="4000" dirty="0">
                <a:solidFill>
                  <a:srgbClr val="FF0000"/>
                </a:solidFill>
                <a:effectLst>
                  <a:outerShdw blurRad="38100" dist="38100" dir="2700000" algn="tl">
                    <a:srgbClr val="000000"/>
                  </a:outerShdw>
                </a:effectLst>
              </a:rPr>
              <a:t>impact excitation cross sections</a:t>
            </a:r>
          </a:p>
        </p:txBody>
      </p:sp>
      <p:sp>
        <p:nvSpPr>
          <p:cNvPr id="47108" name="Rectangle 8"/>
          <p:cNvSpPr>
            <a:spLocks noGrp="1" noChangeArrowheads="1"/>
          </p:cNvSpPr>
          <p:nvPr>
            <p:ph type="body" idx="4294967295"/>
          </p:nvPr>
        </p:nvSpPr>
        <p:spPr>
          <a:xfrm>
            <a:off x="412750" y="838207"/>
            <a:ext cx="9493250" cy="5718175"/>
          </a:xfrm>
        </p:spPr>
        <p:txBody>
          <a:bodyPr/>
          <a:lstStyle/>
          <a:p>
            <a:pPr eaLnBrk="1" hangingPunct="1">
              <a:buFontTx/>
              <a:buNone/>
            </a:pPr>
            <a:endParaRPr lang="en-US" sz="3600" dirty="0">
              <a:solidFill>
                <a:srgbClr val="FF0000"/>
              </a:solidFill>
              <a:latin typeface="Arial" charset="0"/>
              <a:ea typeface="ＭＳ Ｐゴシック" charset="0"/>
              <a:cs typeface="ＭＳ Ｐゴシック" charset="0"/>
            </a:endParaRPr>
          </a:p>
          <a:p>
            <a:pPr eaLnBrk="1" hangingPunct="1">
              <a:buFontTx/>
              <a:buNone/>
            </a:pPr>
            <a:endParaRPr lang="en-US" dirty="0">
              <a:latin typeface="Arial" charset="0"/>
              <a:ea typeface="ＭＳ Ｐゴシック" charset="0"/>
              <a:cs typeface="ＭＳ Ｐゴシック" charset="0"/>
            </a:endParaRPr>
          </a:p>
          <a:p>
            <a:pPr eaLnBrk="1" hangingPunct="1">
              <a:buFontTx/>
              <a:buNone/>
            </a:pPr>
            <a:endParaRPr lang="en-US" dirty="0">
              <a:latin typeface="Arial" charset="0"/>
              <a:ea typeface="ＭＳ Ｐゴシック" charset="0"/>
              <a:cs typeface="ＭＳ Ｐゴシック" charset="0"/>
            </a:endParaRPr>
          </a:p>
        </p:txBody>
      </p:sp>
      <p:pic>
        <p:nvPicPr>
          <p:cNvPr id="47109" name="Picture 8" descr="new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49" y="922867"/>
            <a:ext cx="7959898" cy="563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9"/>
          <p:cNvSpPr>
            <a:spLocks noChangeArrowheads="1"/>
          </p:cNvSpPr>
          <p:nvPr/>
        </p:nvSpPr>
        <p:spPr bwMode="auto">
          <a:xfrm>
            <a:off x="5695950" y="1054100"/>
            <a:ext cx="3797300" cy="1600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400" dirty="0">
                <a:ea typeface="Osaka" charset="0"/>
                <a:cs typeface="Osaka" charset="0"/>
              </a:rPr>
              <a:t>Present ICS </a:t>
            </a:r>
            <a:r>
              <a:rPr lang="en-US" sz="2400" dirty="0" smtClean="0">
                <a:ea typeface="Osaka" charset="0"/>
                <a:cs typeface="Osaka" charset="0"/>
              </a:rPr>
              <a:t>(</a:t>
            </a:r>
            <a:r>
              <a:rPr lang="en-US" sz="2400" strike="sngStrike" dirty="0" smtClean="0">
                <a:solidFill>
                  <a:srgbClr val="FF0000"/>
                </a:solidFill>
                <a:ea typeface="Osaka" charset="0"/>
                <a:cs typeface="Osaka" charset="0"/>
              </a:rPr>
              <a:t>               </a:t>
            </a:r>
            <a:r>
              <a:rPr lang="en-US" sz="2400" dirty="0" smtClean="0">
                <a:ea typeface="Osaka" charset="0"/>
                <a:cs typeface="Osaka" charset="0"/>
              </a:rPr>
              <a:t>) </a:t>
            </a:r>
            <a:r>
              <a:rPr lang="en-US" sz="2400" dirty="0">
                <a:ea typeface="Osaka" charset="0"/>
                <a:cs typeface="Osaka" charset="0"/>
              </a:rPr>
              <a:t>and ICS used by </a:t>
            </a:r>
            <a:r>
              <a:rPr lang="en-US" sz="2400" i="1" dirty="0">
                <a:ea typeface="Osaka" charset="0"/>
                <a:cs typeface="Osaka" charset="0"/>
              </a:rPr>
              <a:t>Morrison and </a:t>
            </a:r>
            <a:r>
              <a:rPr lang="en-US" sz="2400" i="1" dirty="0" smtClean="0">
                <a:ea typeface="Osaka" charset="0"/>
                <a:cs typeface="Osaka" charset="0"/>
              </a:rPr>
              <a:t>Greene</a:t>
            </a:r>
            <a:r>
              <a:rPr lang="en-US" sz="2400" dirty="0" smtClean="0">
                <a:ea typeface="Osaka" charset="0"/>
                <a:cs typeface="Osaka" charset="0"/>
              </a:rPr>
              <a:t>, </a:t>
            </a:r>
            <a:r>
              <a:rPr lang="en-US" sz="2400" i="1" dirty="0" smtClean="0">
                <a:ea typeface="Osaka" charset="0"/>
                <a:cs typeface="Osaka" charset="0"/>
              </a:rPr>
              <a:t>1978</a:t>
            </a:r>
            <a:r>
              <a:rPr lang="en-US" sz="2400" dirty="0" smtClean="0">
                <a:ea typeface="Osaka" charset="0"/>
                <a:cs typeface="Osaka" charset="0"/>
              </a:rPr>
              <a:t> (</a:t>
            </a:r>
            <a:r>
              <a:rPr lang="en-US" sz="2400" b="1" strike="sngStrike" dirty="0" smtClean="0">
                <a:solidFill>
                  <a:srgbClr val="0000FF"/>
                </a:solidFill>
                <a:ea typeface="Osaka" charset="0"/>
                <a:cs typeface="Osaka" charset="0"/>
              </a:rPr>
              <a:t>     </a:t>
            </a:r>
            <a:r>
              <a:rPr lang="en-US" sz="2400" b="1" dirty="0" smtClean="0">
                <a:solidFill>
                  <a:srgbClr val="0000FF"/>
                </a:solidFill>
                <a:ea typeface="Osaka" charset="0"/>
                <a:cs typeface="Osaka" charset="0"/>
              </a:rPr>
              <a:t> </a:t>
            </a:r>
            <a:r>
              <a:rPr lang="en-US" sz="2400" b="1" strike="sngStrike" dirty="0" smtClean="0">
                <a:solidFill>
                  <a:srgbClr val="0000FF"/>
                </a:solidFill>
                <a:ea typeface="Osaka" charset="0"/>
                <a:cs typeface="Osaka" charset="0"/>
              </a:rPr>
              <a:t> </a:t>
            </a:r>
            <a:r>
              <a:rPr lang="en-US" sz="2400" b="1" dirty="0" smtClean="0">
                <a:solidFill>
                  <a:srgbClr val="0000FF"/>
                </a:solidFill>
                <a:ea typeface="Osaka" charset="0"/>
                <a:cs typeface="Osaka" charset="0"/>
              </a:rPr>
              <a:t> </a:t>
            </a:r>
            <a:r>
              <a:rPr lang="en-US" sz="2400" b="1" strike="sngStrike" dirty="0" smtClean="0">
                <a:solidFill>
                  <a:srgbClr val="0000FF"/>
                </a:solidFill>
                <a:ea typeface="Osaka" charset="0"/>
                <a:cs typeface="Osaka" charset="0"/>
              </a:rPr>
              <a:t>     </a:t>
            </a:r>
            <a:r>
              <a:rPr lang="en-US" sz="2400" dirty="0" smtClean="0">
                <a:ea typeface="Osaka" charset="0"/>
                <a:cs typeface="Osaka" charset="0"/>
              </a:rPr>
              <a:t>)</a:t>
            </a:r>
            <a:endParaRPr lang="en-US" sz="1600" dirty="0">
              <a:ea typeface="Osaka" charset="0"/>
              <a:cs typeface="Osaka" charset="0"/>
            </a:endParaRPr>
          </a:p>
        </p:txBody>
      </p:sp>
    </p:spTree>
    <p:extLst>
      <p:ext uri="{BB962C8B-B14F-4D97-AF65-F5344CB8AC3E}">
        <p14:creationId xmlns:p14="http://schemas.microsoft.com/office/powerpoint/2010/main" val="23652195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2" descr="cams9_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069" y="2159013"/>
            <a:ext cx="4576365"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2"/>
          <p:cNvSpPr>
            <a:spLocks noChangeArrowheads="1"/>
          </p:cNvSpPr>
          <p:nvPr/>
        </p:nvSpPr>
        <p:spPr bwMode="auto">
          <a:xfrm>
            <a:off x="330200" y="1447800"/>
            <a:ext cx="89979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a:solidFill>
                <a:srgbClr val="FF0000"/>
              </a:solidFill>
              <a:latin typeface="Calibri" charset="0"/>
            </a:endParaRPr>
          </a:p>
          <a:p>
            <a:pPr marL="742950" lvl="1" indent="-285750">
              <a:lnSpc>
                <a:spcPct val="90000"/>
              </a:lnSpc>
              <a:spcBef>
                <a:spcPct val="20000"/>
              </a:spcBef>
              <a:buFontTx/>
              <a:buChar char="–"/>
            </a:pPr>
            <a:endParaRPr lang="en-US" sz="2000">
              <a:solidFill>
                <a:srgbClr val="FF0000"/>
              </a:solidFill>
              <a:latin typeface="Calibri" charset="0"/>
            </a:endParaRPr>
          </a:p>
        </p:txBody>
      </p:sp>
      <p:sp>
        <p:nvSpPr>
          <p:cNvPr id="51206" name="Rectangle 4"/>
          <p:cNvSpPr>
            <a:spLocks noGrp="1" noChangeArrowheads="1"/>
          </p:cNvSpPr>
          <p:nvPr>
            <p:ph type="body" idx="4294967295"/>
          </p:nvPr>
        </p:nvSpPr>
        <p:spPr>
          <a:xfrm>
            <a:off x="412750" y="838207"/>
            <a:ext cx="9493250" cy="5718175"/>
          </a:xfrm>
        </p:spPr>
        <p:txBody>
          <a:bodyPr/>
          <a:lstStyle/>
          <a:p>
            <a:pPr eaLnBrk="1" hangingPunct="1">
              <a:buFontTx/>
              <a:buNone/>
            </a:pPr>
            <a:endParaRPr lang="en-US" sz="3600" dirty="0">
              <a:solidFill>
                <a:srgbClr val="FF0000"/>
              </a:solidFill>
              <a:latin typeface="Arial" charset="0"/>
              <a:ea typeface="ＭＳ Ｐゴシック" charset="0"/>
              <a:cs typeface="ＭＳ Ｐゴシック" charset="0"/>
            </a:endParaRPr>
          </a:p>
          <a:p>
            <a:pPr eaLnBrk="1" hangingPunct="1">
              <a:buFontTx/>
              <a:buNone/>
            </a:pPr>
            <a:endParaRPr lang="en-US" dirty="0">
              <a:latin typeface="Arial" charset="0"/>
              <a:ea typeface="ＭＳ Ｐゴシック" charset="0"/>
              <a:cs typeface="ＭＳ Ｐゴシック" charset="0"/>
            </a:endParaRPr>
          </a:p>
          <a:p>
            <a:pPr eaLnBrk="1" hangingPunct="1">
              <a:buFontTx/>
              <a:buNone/>
            </a:pPr>
            <a:endParaRPr lang="en-US" dirty="0">
              <a:latin typeface="Arial" charset="0"/>
              <a:ea typeface="ＭＳ Ｐゴシック" charset="0"/>
              <a:cs typeface="ＭＳ Ｐゴシック" charset="0"/>
            </a:endParaRPr>
          </a:p>
        </p:txBody>
      </p:sp>
      <p:sp>
        <p:nvSpPr>
          <p:cNvPr id="10" name="Rectangle 3"/>
          <p:cNvSpPr>
            <a:spLocks noChangeArrowheads="1"/>
          </p:cNvSpPr>
          <p:nvPr/>
        </p:nvSpPr>
        <p:spPr bwMode="auto">
          <a:xfrm>
            <a:off x="0" y="0"/>
            <a:ext cx="9906000" cy="138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rgbClr val="FF0000"/>
                </a:solidFill>
                <a:effectLst>
                  <a:outerShdw blurRad="38100" dist="38100" dir="2700000" algn="tl">
                    <a:srgbClr val="000000"/>
                  </a:outerShdw>
                </a:effectLst>
              </a:rPr>
              <a:t>Mars - Calculated electron </a:t>
            </a:r>
            <a:endParaRPr lang="en-US" sz="4000" dirty="0" smtClean="0">
              <a:solidFill>
                <a:srgbClr val="FF0000"/>
              </a:solidFill>
              <a:effectLst>
                <a:outerShdw blurRad="38100" dist="38100" dir="2700000" algn="tl">
                  <a:srgbClr val="000000"/>
                </a:outerShdw>
              </a:effectLst>
            </a:endParaRPr>
          </a:p>
          <a:p>
            <a:pPr algn="ctr"/>
            <a:r>
              <a:rPr lang="en-US" sz="4000" dirty="0" smtClean="0">
                <a:solidFill>
                  <a:srgbClr val="FF0000"/>
                </a:solidFill>
                <a:effectLst>
                  <a:outerShdw blurRad="38100" dist="38100" dir="2700000" algn="tl">
                    <a:srgbClr val="000000"/>
                  </a:outerShdw>
                </a:effectLst>
              </a:rPr>
              <a:t>cooling by CO</a:t>
            </a:r>
            <a:r>
              <a:rPr lang="en-US" sz="4000" baseline="-25000" dirty="0" smtClean="0">
                <a:solidFill>
                  <a:srgbClr val="FF0000"/>
                </a:solidFill>
                <a:effectLst>
                  <a:outerShdw blurRad="38100" dist="38100" dir="2700000" algn="tl">
                    <a:srgbClr val="000000"/>
                  </a:outerShdw>
                </a:effectLst>
              </a:rPr>
              <a:t>2</a:t>
            </a:r>
            <a:endParaRPr lang="en-US" sz="4000" baseline="-25000" dirty="0">
              <a:solidFill>
                <a:srgbClr val="FF0000"/>
              </a:solidFill>
              <a:effectLst>
                <a:outerShdw blurRad="38100" dist="38100" dir="2700000" algn="tl">
                  <a:srgbClr val="000000"/>
                </a:outerShdw>
              </a:effectLst>
            </a:endParaRPr>
          </a:p>
        </p:txBody>
      </p:sp>
      <p:sp>
        <p:nvSpPr>
          <p:cNvPr id="11" name="Rectangle 13"/>
          <p:cNvSpPr>
            <a:spLocks noChangeArrowheads="1"/>
          </p:cNvSpPr>
          <p:nvPr/>
        </p:nvSpPr>
        <p:spPr bwMode="auto">
          <a:xfrm>
            <a:off x="0" y="1882782"/>
            <a:ext cx="4588933" cy="4673600"/>
          </a:xfrm>
          <a:prstGeom prst="rect">
            <a:avLst/>
          </a:prstGeom>
          <a:noFill/>
          <a:ln w="9525">
            <a:noFill/>
            <a:miter lim="800000"/>
            <a:headEnd/>
            <a:tailEnd/>
          </a:ln>
        </p:spPr>
        <p:txBody>
          <a:bodyPr/>
          <a:lstStyle/>
          <a:p>
            <a:pPr marL="342900" indent="-342900">
              <a:spcBef>
                <a:spcPct val="20000"/>
              </a:spcBef>
              <a:buFontTx/>
              <a:buChar char="•"/>
              <a:defRPr/>
            </a:pPr>
            <a:r>
              <a:rPr lang="en-US" sz="2400" dirty="0" smtClean="0">
                <a:latin typeface="Calibri" pitchFamily="34" charset="0"/>
              </a:rPr>
              <a:t>Using cross sections of </a:t>
            </a:r>
            <a:r>
              <a:rPr lang="en-US" sz="2400" i="1" dirty="0" smtClean="0">
                <a:latin typeface="Calibri" pitchFamily="34" charset="0"/>
              </a:rPr>
              <a:t>Morrison and Green, 1978</a:t>
            </a:r>
            <a:r>
              <a:rPr lang="en-US" sz="2400" dirty="0" smtClean="0">
                <a:latin typeface="Calibri" pitchFamily="34" charset="0"/>
              </a:rPr>
              <a:t> (</a:t>
            </a:r>
            <a:r>
              <a:rPr lang="en-US" sz="2400" strike="sngStrike" dirty="0" smtClean="0">
                <a:solidFill>
                  <a:srgbClr val="0000FF"/>
                </a:solidFill>
                <a:latin typeface="Calibri" pitchFamily="34" charset="0"/>
              </a:rPr>
              <a:t>          </a:t>
            </a:r>
            <a:r>
              <a:rPr lang="en-US" sz="2400" dirty="0">
                <a:sym typeface="Wingdings 3"/>
              </a:rPr>
              <a:t>) for average electron density.</a:t>
            </a:r>
            <a:endParaRPr lang="en-US" sz="2400" dirty="0" smtClean="0">
              <a:sym typeface="Wingdings 3"/>
            </a:endParaRPr>
          </a:p>
        </p:txBody>
      </p:sp>
      <p:pic>
        <p:nvPicPr>
          <p:cNvPr id="9" name="Picture 6" descr="030827_hubble_mars_2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99067" cy="9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88662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p:cNvSpPr>
            <a:spLocks noGrp="1"/>
          </p:cNvSpPr>
          <p:nvPr>
            <p:ph idx="1"/>
          </p:nvPr>
        </p:nvSpPr>
        <p:spPr>
          <a:xfrm>
            <a:off x="4" y="558800"/>
            <a:ext cx="8406219" cy="2476500"/>
          </a:xfrm>
        </p:spPr>
        <p:txBody>
          <a:bodyPr>
            <a:normAutofit lnSpcReduction="10000"/>
          </a:bodyPr>
          <a:lstStyle/>
          <a:p>
            <a:r>
              <a:rPr lang="en-US" sz="2400" dirty="0" smtClean="0"/>
              <a:t>Aims of our work</a:t>
            </a:r>
          </a:p>
          <a:p>
            <a:r>
              <a:rPr lang="en-US" sz="2400" dirty="0" smtClean="0"/>
              <a:t>Inputs required</a:t>
            </a:r>
          </a:p>
          <a:p>
            <a:pPr lvl="1"/>
            <a:r>
              <a:rPr lang="en-US" sz="2400" dirty="0" smtClean="0"/>
              <a:t>Atmospheric data</a:t>
            </a:r>
          </a:p>
          <a:p>
            <a:pPr lvl="1"/>
            <a:r>
              <a:rPr lang="en-US" sz="2400" dirty="0" smtClean="0"/>
              <a:t>Electron flux spectrum</a:t>
            </a:r>
          </a:p>
          <a:p>
            <a:pPr lvl="1"/>
            <a:r>
              <a:rPr lang="en-US" sz="2400" dirty="0" smtClean="0">
                <a:solidFill>
                  <a:srgbClr val="FF0000"/>
                </a:solidFill>
              </a:rPr>
              <a:t>Electron impact cross sections</a:t>
            </a:r>
          </a:p>
          <a:p>
            <a:pPr lvl="1"/>
            <a:r>
              <a:rPr lang="en-US" sz="2400" dirty="0" smtClean="0">
                <a:solidFill>
                  <a:srgbClr val="FF0000"/>
                </a:solidFill>
              </a:rPr>
              <a:t>Other atomic and molecular data</a:t>
            </a:r>
          </a:p>
        </p:txBody>
      </p:sp>
      <p:sp>
        <p:nvSpPr>
          <p:cNvPr id="4" name="Title 3"/>
          <p:cNvSpPr>
            <a:spLocks noGrp="1"/>
          </p:cNvSpPr>
          <p:nvPr>
            <p:ph type="title"/>
          </p:nvPr>
        </p:nvSpPr>
        <p:spPr>
          <a:xfrm>
            <a:off x="495300" y="0"/>
            <a:ext cx="5295900" cy="558800"/>
          </a:xfrm>
        </p:spPr>
        <p:txBody>
          <a:bodyPr>
            <a:noAutofit/>
          </a:bodyPr>
          <a:lstStyle/>
          <a:p>
            <a:r>
              <a:rPr lang="en-AU" sz="4000" dirty="0" smtClean="0">
                <a:solidFill>
                  <a:srgbClr val="FF0000"/>
                </a:solidFill>
                <a:effectLst>
                  <a:outerShdw blurRad="50800" dist="38100" dir="2700000">
                    <a:srgbClr val="000000"/>
                  </a:outerShdw>
                </a:effectLst>
              </a:rPr>
              <a:t>Outline</a:t>
            </a:r>
            <a:endParaRPr lang="en-US" sz="4000" dirty="0">
              <a:solidFill>
                <a:srgbClr val="FF0000"/>
              </a:solidFill>
              <a:effectLst>
                <a:outerShdw blurRad="50800" dist="38100" dir="2700000">
                  <a:srgbClr val="000000"/>
                </a:outerShdw>
              </a:effectLst>
            </a:endParaRPr>
          </a:p>
        </p:txBody>
      </p:sp>
    </p:spTree>
    <p:extLst>
      <p:ext uri="{BB962C8B-B14F-4D97-AF65-F5344CB8AC3E}">
        <p14:creationId xmlns:p14="http://schemas.microsoft.com/office/powerpoint/2010/main" val="20932719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30200" y="1447800"/>
            <a:ext cx="89979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a:solidFill>
                <a:srgbClr val="FF0000"/>
              </a:solidFill>
              <a:latin typeface="Calibri" charset="0"/>
            </a:endParaRPr>
          </a:p>
          <a:p>
            <a:pPr marL="742950" lvl="1" indent="-285750">
              <a:lnSpc>
                <a:spcPct val="90000"/>
              </a:lnSpc>
              <a:spcBef>
                <a:spcPct val="20000"/>
              </a:spcBef>
              <a:buFontTx/>
              <a:buChar char="–"/>
            </a:pPr>
            <a:endParaRPr lang="en-US" sz="2000">
              <a:solidFill>
                <a:srgbClr val="FF0000"/>
              </a:solidFill>
              <a:latin typeface="Calibri" charset="0"/>
            </a:endParaRPr>
          </a:p>
        </p:txBody>
      </p:sp>
      <p:sp>
        <p:nvSpPr>
          <p:cNvPr id="53252" name="Rectangle 4"/>
          <p:cNvSpPr>
            <a:spLocks noGrp="1" noChangeArrowheads="1"/>
          </p:cNvSpPr>
          <p:nvPr>
            <p:ph type="body" idx="4294967295"/>
          </p:nvPr>
        </p:nvSpPr>
        <p:spPr>
          <a:xfrm>
            <a:off x="412750" y="838207"/>
            <a:ext cx="9493250" cy="5718175"/>
          </a:xfrm>
        </p:spPr>
        <p:txBody>
          <a:bodyPr/>
          <a:lstStyle/>
          <a:p>
            <a:pPr eaLnBrk="1" hangingPunct="1">
              <a:buFontTx/>
              <a:buNone/>
            </a:pPr>
            <a:endParaRPr lang="en-US" sz="3600" dirty="0">
              <a:solidFill>
                <a:srgbClr val="0000FF"/>
              </a:solidFill>
              <a:latin typeface="Calibri" charset="0"/>
            </a:endParaRPr>
          </a:p>
          <a:p>
            <a:pPr eaLnBrk="1" hangingPunct="1">
              <a:buFontTx/>
              <a:buNone/>
            </a:pPr>
            <a:endParaRPr lang="en-US" dirty="0">
              <a:latin typeface="Arial" charset="0"/>
              <a:ea typeface="ＭＳ Ｐゴシック" charset="0"/>
              <a:cs typeface="ＭＳ Ｐゴシック" charset="0"/>
            </a:endParaRPr>
          </a:p>
          <a:p>
            <a:pPr eaLnBrk="1" hangingPunct="1">
              <a:buFontTx/>
              <a:buNone/>
            </a:pPr>
            <a:endParaRPr lang="en-US" dirty="0">
              <a:latin typeface="Arial" charset="0"/>
              <a:ea typeface="ＭＳ Ｐゴシック" charset="0"/>
              <a:cs typeface="ＭＳ Ｐゴシック" charset="0"/>
            </a:endParaRPr>
          </a:p>
        </p:txBody>
      </p:sp>
      <p:pic>
        <p:nvPicPr>
          <p:cNvPr id="53256" name="Picture 8" descr="cams9_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069" y="2159013"/>
            <a:ext cx="4576365"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0" y="1447800"/>
            <a:ext cx="35496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endParaRPr lang="en-US" sz="2400" dirty="0">
              <a:latin typeface="Calibri" charset="0"/>
            </a:endParaRPr>
          </a:p>
        </p:txBody>
      </p:sp>
      <p:sp>
        <p:nvSpPr>
          <p:cNvPr id="10" name="Rectangle 13"/>
          <p:cNvSpPr>
            <a:spLocks noChangeArrowheads="1"/>
          </p:cNvSpPr>
          <p:nvPr/>
        </p:nvSpPr>
        <p:spPr bwMode="auto">
          <a:xfrm>
            <a:off x="0" y="1882782"/>
            <a:ext cx="4588933" cy="4673600"/>
          </a:xfrm>
          <a:prstGeom prst="rect">
            <a:avLst/>
          </a:prstGeom>
          <a:noFill/>
          <a:ln w="9525">
            <a:noFill/>
            <a:miter lim="800000"/>
            <a:headEnd/>
            <a:tailEnd/>
          </a:ln>
        </p:spPr>
        <p:txBody>
          <a:bodyPr/>
          <a:lstStyle/>
          <a:p>
            <a:pPr marL="342900" indent="-342900">
              <a:spcBef>
                <a:spcPct val="20000"/>
              </a:spcBef>
              <a:buFontTx/>
              <a:buChar char="•"/>
              <a:defRPr/>
            </a:pPr>
            <a:r>
              <a:rPr lang="en-US" sz="2400" dirty="0" smtClean="0">
                <a:latin typeface="Calibri" pitchFamily="34" charset="0"/>
              </a:rPr>
              <a:t>Using cross sections of </a:t>
            </a:r>
            <a:r>
              <a:rPr lang="en-US" sz="2400" i="1" dirty="0" smtClean="0">
                <a:latin typeface="Calibri" pitchFamily="34" charset="0"/>
              </a:rPr>
              <a:t>Morrison and Green, 1978</a:t>
            </a:r>
            <a:r>
              <a:rPr lang="en-US" sz="2400" dirty="0" smtClean="0">
                <a:latin typeface="Calibri" pitchFamily="34" charset="0"/>
              </a:rPr>
              <a:t> (</a:t>
            </a:r>
            <a:r>
              <a:rPr lang="en-US" sz="2400" strike="sngStrike" dirty="0" smtClean="0">
                <a:solidFill>
                  <a:srgbClr val="0000FF"/>
                </a:solidFill>
                <a:latin typeface="Calibri" pitchFamily="34" charset="0"/>
              </a:rPr>
              <a:t>          </a:t>
            </a:r>
            <a:r>
              <a:rPr lang="en-US" sz="2400" dirty="0" smtClean="0">
                <a:sym typeface="Wingdings 3"/>
              </a:rPr>
              <a:t>) for average electron density.</a:t>
            </a:r>
          </a:p>
          <a:p>
            <a:pPr marL="342900" indent="-342900">
              <a:spcBef>
                <a:spcPct val="20000"/>
              </a:spcBef>
              <a:buFontTx/>
              <a:buChar char="•"/>
              <a:defRPr/>
            </a:pPr>
            <a:r>
              <a:rPr lang="en-US" sz="2400" dirty="0" smtClean="0">
                <a:sym typeface="Wingdings 3"/>
              </a:rPr>
              <a:t>Using current cross sections for</a:t>
            </a:r>
            <a:r>
              <a:rPr lang="en-US" sz="2400" dirty="0">
                <a:sym typeface="Wingdings 3"/>
              </a:rPr>
              <a:t> </a:t>
            </a:r>
            <a:r>
              <a:rPr lang="en-US" sz="2400" dirty="0" smtClean="0">
                <a:latin typeface="Calibri" pitchFamily="34" charset="0"/>
              </a:rPr>
              <a:t>(</a:t>
            </a:r>
            <a:r>
              <a:rPr lang="en-US" sz="2400" strike="sngStrike" dirty="0" smtClean="0">
                <a:solidFill>
                  <a:srgbClr val="FF0000"/>
                </a:solidFill>
                <a:latin typeface="Calibri" pitchFamily="34" charset="0"/>
              </a:rPr>
              <a:t>         </a:t>
            </a:r>
            <a:r>
              <a:rPr lang="en-US" sz="2400" dirty="0" smtClean="0">
                <a:sym typeface="Wingdings 3"/>
              </a:rPr>
              <a:t>) Average electron density</a:t>
            </a:r>
            <a:r>
              <a:rPr lang="en-US" sz="2400" dirty="0">
                <a:sym typeface="Wingdings 3"/>
              </a:rPr>
              <a:t/>
            </a:r>
            <a:br>
              <a:rPr lang="en-US" sz="2400" dirty="0">
                <a:sym typeface="Wingdings 3"/>
              </a:rPr>
            </a:br>
            <a:r>
              <a:rPr lang="en-US" sz="2400" dirty="0">
                <a:latin typeface="Calibri" pitchFamily="34" charset="0"/>
              </a:rPr>
              <a:t>(</a:t>
            </a:r>
            <a:r>
              <a:rPr lang="en-US" sz="2400" dirty="0">
                <a:solidFill>
                  <a:srgbClr val="FF0000"/>
                </a:solidFill>
                <a:latin typeface="Calibri" pitchFamily="34" charset="0"/>
              </a:rPr>
              <a:t>-</a:t>
            </a:r>
            <a:r>
              <a:rPr lang="en-US" sz="1100" dirty="0">
                <a:solidFill>
                  <a:srgbClr val="FF0000"/>
                </a:solidFill>
                <a:latin typeface="Calibri" pitchFamily="34" charset="0"/>
              </a:rPr>
              <a:t> </a:t>
            </a:r>
            <a:r>
              <a:rPr lang="en-US" sz="2400" dirty="0">
                <a:solidFill>
                  <a:srgbClr val="FF0000"/>
                </a:solidFill>
                <a:latin typeface="Calibri" pitchFamily="34" charset="0"/>
              </a:rPr>
              <a:t>-</a:t>
            </a:r>
            <a:r>
              <a:rPr lang="en-US" sz="1100" dirty="0">
                <a:solidFill>
                  <a:srgbClr val="FF0000"/>
                </a:solidFill>
                <a:latin typeface="Calibri" pitchFamily="34" charset="0"/>
              </a:rPr>
              <a:t> </a:t>
            </a:r>
            <a:r>
              <a:rPr lang="en-US" sz="2400" dirty="0">
                <a:solidFill>
                  <a:srgbClr val="FF0000"/>
                </a:solidFill>
                <a:latin typeface="Calibri" pitchFamily="34" charset="0"/>
              </a:rPr>
              <a:t>-</a:t>
            </a:r>
            <a:r>
              <a:rPr lang="en-US" sz="1100" dirty="0">
                <a:solidFill>
                  <a:srgbClr val="FF0000"/>
                </a:solidFill>
                <a:latin typeface="Calibri" pitchFamily="34" charset="0"/>
              </a:rPr>
              <a:t> </a:t>
            </a:r>
            <a:r>
              <a:rPr lang="en-US" sz="2400" dirty="0">
                <a:solidFill>
                  <a:srgbClr val="FF0000"/>
                </a:solidFill>
                <a:latin typeface="Calibri" pitchFamily="34" charset="0"/>
              </a:rPr>
              <a:t>-</a:t>
            </a:r>
            <a:r>
              <a:rPr lang="en-US" sz="1100" dirty="0">
                <a:solidFill>
                  <a:srgbClr val="FF0000"/>
                </a:solidFill>
                <a:latin typeface="Calibri" pitchFamily="34" charset="0"/>
              </a:rPr>
              <a:t> </a:t>
            </a:r>
            <a:r>
              <a:rPr lang="en-US" sz="2400" dirty="0">
                <a:solidFill>
                  <a:srgbClr val="FF0000"/>
                </a:solidFill>
                <a:latin typeface="Calibri" pitchFamily="34" charset="0"/>
              </a:rPr>
              <a:t>-</a:t>
            </a:r>
            <a:r>
              <a:rPr lang="en-US" sz="2400" dirty="0" smtClean="0">
                <a:latin typeface="Calibri" pitchFamily="34" charset="0"/>
              </a:rPr>
              <a:t>) </a:t>
            </a:r>
            <a:r>
              <a:rPr lang="en-US" sz="2400" dirty="0" smtClean="0">
                <a:sym typeface="Wingdings 3"/>
              </a:rPr>
              <a:t>Minimum electron</a:t>
            </a:r>
            <a:br>
              <a:rPr lang="en-US" sz="2400" dirty="0" smtClean="0">
                <a:sym typeface="Wingdings 3"/>
              </a:rPr>
            </a:br>
            <a:r>
              <a:rPr lang="en-US" sz="2400" dirty="0" smtClean="0">
                <a:sym typeface="Wingdings 3"/>
              </a:rPr>
              <a:t>		 	density</a:t>
            </a:r>
            <a:br>
              <a:rPr lang="en-US" sz="2400" dirty="0" smtClean="0">
                <a:sym typeface="Wingdings 3"/>
              </a:rPr>
            </a:br>
            <a:r>
              <a:rPr lang="en-US" sz="2400" dirty="0">
                <a:sym typeface="Wingdings 3"/>
              </a:rPr>
              <a:t>(</a:t>
            </a:r>
            <a:r>
              <a:rPr lang="en-US" sz="2400" strike="sngStrike" dirty="0">
                <a:solidFill>
                  <a:srgbClr val="FF0000"/>
                </a:solidFill>
                <a:sym typeface="Wingdings 3"/>
              </a:rPr>
              <a:t>   </a:t>
            </a:r>
            <a:r>
              <a:rPr lang="en-US" sz="2400" dirty="0">
                <a:solidFill>
                  <a:srgbClr val="FF0000"/>
                </a:solidFill>
                <a:sym typeface="Wingdings 3"/>
              </a:rPr>
              <a:t>   </a:t>
            </a:r>
            <a:r>
              <a:rPr lang="en-US" sz="2400" strike="sngStrike" dirty="0">
                <a:solidFill>
                  <a:srgbClr val="FF0000"/>
                </a:solidFill>
                <a:sym typeface="Wingdings 3"/>
              </a:rPr>
              <a:t>   </a:t>
            </a:r>
            <a:r>
              <a:rPr lang="en-US" sz="2400" dirty="0" smtClean="0">
                <a:sym typeface="Wingdings 3"/>
              </a:rPr>
              <a:t>)</a:t>
            </a:r>
            <a:r>
              <a:rPr lang="en-AU" sz="2400" dirty="0" smtClean="0">
                <a:sym typeface="Wingdings 3"/>
              </a:rPr>
              <a:t> </a:t>
            </a:r>
            <a:r>
              <a:rPr lang="en-US" sz="2400" dirty="0" smtClean="0">
                <a:sym typeface="Wingdings 3"/>
              </a:rPr>
              <a:t>Maximum electron</a:t>
            </a:r>
            <a:br>
              <a:rPr lang="en-US" sz="2400" dirty="0" smtClean="0">
                <a:sym typeface="Wingdings 3"/>
              </a:rPr>
            </a:br>
            <a:r>
              <a:rPr lang="en-US" sz="2400" dirty="0" smtClean="0">
                <a:sym typeface="Wingdings 3"/>
              </a:rPr>
              <a:t> 			density</a:t>
            </a:r>
          </a:p>
          <a:p>
            <a:pPr marL="342900" indent="-342900">
              <a:spcBef>
                <a:spcPct val="20000"/>
              </a:spcBef>
              <a:buFontTx/>
              <a:buChar char="•"/>
              <a:defRPr/>
            </a:pPr>
            <a:r>
              <a:rPr lang="en-US" sz="2400" dirty="0" smtClean="0">
                <a:solidFill>
                  <a:srgbClr val="FF0000"/>
                </a:solidFill>
                <a:sym typeface="Wingdings 3"/>
              </a:rPr>
              <a:t>Demonstrates importance of accurate electron-impact cross sections in planetary studies.</a:t>
            </a:r>
          </a:p>
          <a:p>
            <a:pPr marL="342900" indent="-342900">
              <a:spcBef>
                <a:spcPct val="20000"/>
              </a:spcBef>
              <a:buFontTx/>
              <a:buChar char="•"/>
              <a:defRPr/>
            </a:pPr>
            <a:endParaRPr lang="en-US" sz="2600" dirty="0">
              <a:latin typeface="Calibri" pitchFamily="34" charset="0"/>
              <a:ea typeface="+mn-ea"/>
              <a:cs typeface="+mn-cs"/>
            </a:endParaRPr>
          </a:p>
        </p:txBody>
      </p:sp>
      <p:sp>
        <p:nvSpPr>
          <p:cNvPr id="13" name="Rectangle 3"/>
          <p:cNvSpPr>
            <a:spLocks noChangeArrowheads="1"/>
          </p:cNvSpPr>
          <p:nvPr/>
        </p:nvSpPr>
        <p:spPr bwMode="auto">
          <a:xfrm>
            <a:off x="0" y="0"/>
            <a:ext cx="9906000" cy="138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rgbClr val="FF0000"/>
                </a:solidFill>
                <a:effectLst>
                  <a:outerShdw blurRad="38100" dist="38100" dir="2700000" algn="tl">
                    <a:srgbClr val="000000"/>
                  </a:outerShdw>
                </a:effectLst>
              </a:rPr>
              <a:t>Mars - Calculated electron </a:t>
            </a:r>
            <a:endParaRPr lang="en-US" sz="4000" dirty="0" smtClean="0">
              <a:solidFill>
                <a:srgbClr val="FF0000"/>
              </a:solidFill>
              <a:effectLst>
                <a:outerShdw blurRad="38100" dist="38100" dir="2700000" algn="tl">
                  <a:srgbClr val="000000"/>
                </a:outerShdw>
              </a:effectLst>
            </a:endParaRPr>
          </a:p>
          <a:p>
            <a:pPr algn="ctr"/>
            <a:r>
              <a:rPr lang="en-US" sz="4000" dirty="0" smtClean="0">
                <a:solidFill>
                  <a:srgbClr val="FF0000"/>
                </a:solidFill>
                <a:effectLst>
                  <a:outerShdw blurRad="38100" dist="38100" dir="2700000" algn="tl">
                    <a:srgbClr val="000000"/>
                  </a:outerShdw>
                </a:effectLst>
              </a:rPr>
              <a:t>cooling by CO</a:t>
            </a:r>
            <a:r>
              <a:rPr lang="en-US" sz="4000" baseline="-25000" dirty="0" smtClean="0">
                <a:solidFill>
                  <a:srgbClr val="FF0000"/>
                </a:solidFill>
                <a:effectLst>
                  <a:outerShdw blurRad="38100" dist="38100" dir="2700000" algn="tl">
                    <a:srgbClr val="000000"/>
                  </a:outerShdw>
                </a:effectLst>
              </a:rPr>
              <a:t>2</a:t>
            </a:r>
            <a:endParaRPr lang="en-US" sz="4000" baseline="-25000" dirty="0">
              <a:solidFill>
                <a:srgbClr val="FF0000"/>
              </a:solidFill>
              <a:effectLst>
                <a:outerShdw blurRad="38100" dist="38100" dir="2700000" algn="tl">
                  <a:srgbClr val="000000"/>
                </a:outerShdw>
              </a:effectLst>
            </a:endParaRPr>
          </a:p>
        </p:txBody>
      </p:sp>
      <p:pic>
        <p:nvPicPr>
          <p:cNvPr id="14" name="Picture 6" descr="030827_hubble_mars_2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99067" cy="9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0221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6" y="0"/>
            <a:ext cx="3995077" cy="1768475"/>
          </a:xfrm>
          <a:prstGeom prst="rect">
            <a:avLst/>
          </a:prstGeom>
        </p:spPr>
        <p:txBody>
          <a:bodyPr anchor="ct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AU" sz="4600" b="1" dirty="0" smtClean="0">
                <a:solidFill>
                  <a:srgbClr val="FF0000"/>
                </a:solidFill>
                <a:effectLst>
                  <a:outerShdw blurRad="38100" dist="38100" dir="2700000" algn="tl">
                    <a:srgbClr val="DDDDDD"/>
                  </a:outerShdw>
                </a:effectLst>
                <a:latin typeface="Calibri" charset="0"/>
              </a:rPr>
              <a:t>CO </a:t>
            </a:r>
            <a:r>
              <a:rPr lang="en-AU" sz="4600" b="1" dirty="0">
                <a:solidFill>
                  <a:srgbClr val="FF0000"/>
                </a:solidFill>
                <a:effectLst>
                  <a:outerShdw blurRad="38100" dist="38100" dir="2700000" algn="tl">
                    <a:srgbClr val="DDDDDD"/>
                  </a:outerShdw>
                </a:effectLst>
                <a:latin typeface="Calibri" charset="0"/>
              </a:rPr>
              <a:t>vibrational cross </a:t>
            </a:r>
            <a:r>
              <a:rPr lang="en-AU" sz="4600" b="1" dirty="0" smtClean="0">
                <a:solidFill>
                  <a:srgbClr val="FF0000"/>
                </a:solidFill>
                <a:effectLst>
                  <a:outerShdw blurRad="38100" dist="38100" dir="2700000" algn="tl">
                    <a:srgbClr val="DDDDDD"/>
                  </a:outerShdw>
                </a:effectLst>
                <a:latin typeface="Calibri" charset="0"/>
              </a:rPr>
              <a:t>sections</a:t>
            </a:r>
            <a:endParaRPr lang="en-AU" sz="4600" b="1" dirty="0">
              <a:solidFill>
                <a:srgbClr val="FF0000"/>
              </a:solidFill>
              <a:effectLst>
                <a:outerShdw blurRad="38100" dist="38100" dir="2700000" algn="tl">
                  <a:srgbClr val="DDDDDD"/>
                </a:outerShdw>
              </a:effectLst>
              <a:latin typeface="Calibri" charset="0"/>
            </a:endParaRPr>
          </a:p>
        </p:txBody>
      </p:sp>
      <p:pic>
        <p:nvPicPr>
          <p:cNvPr id="94212" name="Picture 3" descr="2011JA016848-p0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95283" y="195263"/>
            <a:ext cx="5154216"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3"/>
          <p:cNvSpPr>
            <a:spLocks noChangeArrowheads="1"/>
          </p:cNvSpPr>
          <p:nvPr/>
        </p:nvSpPr>
        <p:spPr bwMode="auto">
          <a:xfrm>
            <a:off x="0" y="1768838"/>
            <a:ext cx="4595734" cy="5089162"/>
          </a:xfrm>
          <a:prstGeom prst="rect">
            <a:avLst/>
          </a:prstGeom>
          <a:noFill/>
          <a:ln w="9525">
            <a:noFill/>
            <a:miter lim="800000"/>
            <a:headEnd/>
            <a:tailEnd/>
          </a:ln>
        </p:spPr>
        <p:txBody>
          <a:bodyPr/>
          <a:lstStyle/>
          <a:p>
            <a:pPr marL="342900" indent="-342900">
              <a:spcBef>
                <a:spcPct val="20000"/>
              </a:spcBef>
              <a:buFontTx/>
              <a:buChar char="•"/>
              <a:defRPr/>
            </a:pPr>
            <a:r>
              <a:rPr lang="en-US" sz="2800" dirty="0">
                <a:latin typeface="Calibri" pitchFamily="34" charset="0"/>
                <a:ea typeface="+mn-ea"/>
                <a:cs typeface="+mn-cs"/>
              </a:rPr>
              <a:t>Measurements of electron-impact vibrational cross sections for excitation of CO </a:t>
            </a:r>
            <a:r>
              <a:rPr lang="en-US" sz="2800" dirty="0" smtClean="0">
                <a:latin typeface="Calibri" pitchFamily="34" charset="0"/>
                <a:ea typeface="+mn-ea"/>
                <a:cs typeface="+mn-cs"/>
              </a:rPr>
              <a:t>by:</a:t>
            </a:r>
            <a:endParaRPr lang="en-US" sz="2800" dirty="0">
              <a:latin typeface="Calibri" pitchFamily="34" charset="0"/>
              <a:ea typeface="+mn-ea"/>
              <a:cs typeface="+mn-cs"/>
            </a:endParaRPr>
          </a:p>
          <a:p>
            <a:pPr lvl="1">
              <a:spcBef>
                <a:spcPct val="20000"/>
              </a:spcBef>
              <a:defRPr/>
            </a:pPr>
            <a:r>
              <a:rPr lang="en-US" sz="2800" dirty="0">
                <a:latin typeface="Calibri" pitchFamily="34" charset="0"/>
              </a:rPr>
              <a:t>(— </a:t>
            </a:r>
            <a:r>
              <a:rPr lang="en-US" sz="3200" dirty="0">
                <a:latin typeface="Calibri" pitchFamily="34" charset="0"/>
              </a:rPr>
              <a:t>-</a:t>
            </a:r>
            <a:r>
              <a:rPr lang="en-US" sz="2800" dirty="0">
                <a:latin typeface="Calibri" pitchFamily="34" charset="0"/>
              </a:rPr>
              <a:t> —</a:t>
            </a:r>
            <a:r>
              <a:rPr lang="en-US" sz="2800" dirty="0" smtClean="0">
                <a:latin typeface="Calibri" pitchFamily="34" charset="0"/>
              </a:rPr>
              <a:t>) </a:t>
            </a:r>
            <a:r>
              <a:rPr lang="en-US" sz="2800" i="1" dirty="0" err="1" smtClean="0">
                <a:latin typeface="Calibri" pitchFamily="34" charset="0"/>
                <a:ea typeface="+mn-ea"/>
                <a:cs typeface="+mn-cs"/>
              </a:rPr>
              <a:t>Poparić</a:t>
            </a:r>
            <a:r>
              <a:rPr lang="en-US" sz="2800" i="1" dirty="0" smtClean="0">
                <a:latin typeface="Calibri" pitchFamily="34" charset="0"/>
                <a:ea typeface="+mn-ea"/>
                <a:cs typeface="+mn-cs"/>
              </a:rPr>
              <a:t> </a:t>
            </a:r>
            <a:r>
              <a:rPr lang="en-US" sz="2800" i="1" dirty="0">
                <a:latin typeface="Calibri" pitchFamily="34" charset="0"/>
                <a:ea typeface="+mn-ea"/>
                <a:cs typeface="+mn-cs"/>
              </a:rPr>
              <a:t>et al</a:t>
            </a:r>
            <a:r>
              <a:rPr lang="en-US" sz="2800" i="1" dirty="0" smtClean="0">
                <a:latin typeface="Calibri" pitchFamily="34" charset="0"/>
                <a:ea typeface="+mn-ea"/>
                <a:cs typeface="+mn-cs"/>
              </a:rPr>
              <a:t>., 	2006</a:t>
            </a:r>
            <a:r>
              <a:rPr lang="en-US" sz="2800" dirty="0" smtClean="0">
                <a:latin typeface="Calibri" pitchFamily="34" charset="0"/>
              </a:rPr>
              <a:t>, s</a:t>
            </a:r>
            <a:r>
              <a:rPr lang="en-US" sz="2800" dirty="0" smtClean="0">
                <a:latin typeface="Calibri" pitchFamily="34" charset="0"/>
                <a:ea typeface="+mn-ea"/>
                <a:cs typeface="+mn-cs"/>
              </a:rPr>
              <a:t>caled </a:t>
            </a:r>
            <a:r>
              <a:rPr lang="en-US" sz="2800" dirty="0">
                <a:latin typeface="Calibri" pitchFamily="34" charset="0"/>
                <a:ea typeface="+mn-ea"/>
                <a:cs typeface="+mn-cs"/>
              </a:rPr>
              <a:t>to </a:t>
            </a:r>
            <a:br>
              <a:rPr lang="en-US" sz="2800" dirty="0">
                <a:latin typeface="Calibri" pitchFamily="34" charset="0"/>
                <a:ea typeface="+mn-ea"/>
                <a:cs typeface="+mn-cs"/>
              </a:rPr>
            </a:br>
            <a:r>
              <a:rPr lang="en-US" sz="2800" dirty="0" smtClean="0">
                <a:latin typeface="Calibri" pitchFamily="34" charset="0"/>
                <a:ea typeface="+mn-ea"/>
                <a:cs typeface="+mn-cs"/>
              </a:rPr>
              <a:t>	</a:t>
            </a:r>
            <a:r>
              <a:rPr lang="en-US" sz="2800" i="1" dirty="0" smtClean="0">
                <a:latin typeface="Calibri" pitchFamily="34" charset="0"/>
                <a:ea typeface="+mn-ea"/>
                <a:cs typeface="+mn-cs"/>
              </a:rPr>
              <a:t>Gibson </a:t>
            </a:r>
            <a:r>
              <a:rPr lang="en-US" sz="2800" i="1" dirty="0">
                <a:latin typeface="Calibri" pitchFamily="34" charset="0"/>
                <a:ea typeface="+mn-ea"/>
                <a:cs typeface="+mn-cs"/>
              </a:rPr>
              <a:t>et al</a:t>
            </a:r>
            <a:r>
              <a:rPr lang="en-US" sz="2800" i="1" dirty="0" smtClean="0">
                <a:latin typeface="Calibri" pitchFamily="34" charset="0"/>
                <a:ea typeface="+mn-ea"/>
                <a:cs typeface="+mn-cs"/>
              </a:rPr>
              <a:t>., 1996 </a:t>
            </a:r>
            <a:r>
              <a:rPr lang="en-US" sz="2800" dirty="0" smtClean="0">
                <a:latin typeface="Calibri" pitchFamily="34" charset="0"/>
                <a:ea typeface="+mn-ea"/>
                <a:cs typeface="+mn-cs"/>
              </a:rPr>
              <a:t>(</a:t>
            </a:r>
            <a:r>
              <a:rPr lang="en-US" sz="2800" i="1" dirty="0" smtClean="0">
                <a:latin typeface="ＭＳ ゴシック"/>
                <a:ea typeface="ＭＳ ゴシック"/>
                <a:cs typeface="ＭＳ ゴシック"/>
              </a:rPr>
              <a:t>☐</a:t>
            </a:r>
            <a:r>
              <a:rPr lang="en-US" sz="1400" i="1" dirty="0" smtClean="0">
                <a:latin typeface="ＭＳ ゴシック"/>
                <a:ea typeface="ＭＳ ゴシック"/>
                <a:cs typeface="ＭＳ ゴシック"/>
              </a:rPr>
              <a:t> </a:t>
            </a:r>
            <a:r>
              <a:rPr lang="en-US" sz="2800" dirty="0" smtClean="0">
                <a:latin typeface="Calibri" pitchFamily="34" charset="0"/>
              </a:rPr>
              <a:t>)</a:t>
            </a:r>
          </a:p>
          <a:p>
            <a:pPr lvl="1">
              <a:spcBef>
                <a:spcPct val="20000"/>
              </a:spcBef>
              <a:defRPr/>
            </a:pPr>
            <a:r>
              <a:rPr lang="en-US" sz="2800" dirty="0">
                <a:latin typeface="Calibri" pitchFamily="34" charset="0"/>
              </a:rPr>
              <a:t>(</a:t>
            </a:r>
            <a:r>
              <a:rPr lang="en-US" sz="2800" strike="sngStrike" dirty="0">
                <a:latin typeface="Calibri" pitchFamily="34" charset="0"/>
              </a:rPr>
              <a:t>            </a:t>
            </a:r>
            <a:r>
              <a:rPr lang="en-US" sz="2800" dirty="0" smtClean="0">
                <a:latin typeface="Calibri" pitchFamily="34" charset="0"/>
              </a:rPr>
              <a:t>) </a:t>
            </a:r>
            <a:r>
              <a:rPr lang="en-US" sz="2800" i="1" dirty="0" smtClean="0">
                <a:latin typeface="Calibri" pitchFamily="34" charset="0"/>
                <a:ea typeface="+mn-ea"/>
                <a:cs typeface="+mn-cs"/>
              </a:rPr>
              <a:t>Allan, 2010</a:t>
            </a:r>
          </a:p>
          <a:p>
            <a:pPr lvl="1">
              <a:spcBef>
                <a:spcPct val="20000"/>
              </a:spcBef>
              <a:defRPr/>
            </a:pPr>
            <a:r>
              <a:rPr lang="en-US" sz="2800" dirty="0" smtClean="0">
                <a:latin typeface="Calibri" pitchFamily="34" charset="0"/>
              </a:rPr>
              <a:t>(</a:t>
            </a:r>
            <a:r>
              <a:rPr lang="en-US" sz="2800" dirty="0">
                <a:solidFill>
                  <a:srgbClr val="FF0000"/>
                </a:solidFill>
                <a:latin typeface="Calibri" pitchFamily="34" charset="0"/>
              </a:rPr>
              <a:t>-</a:t>
            </a:r>
            <a:r>
              <a:rPr lang="en-US" sz="1200" dirty="0">
                <a:solidFill>
                  <a:srgbClr val="FF0000"/>
                </a:solidFill>
                <a:latin typeface="Calibri" pitchFamily="34" charset="0"/>
              </a:rPr>
              <a:t> </a:t>
            </a:r>
            <a:r>
              <a:rPr lang="en-US" sz="2800" dirty="0">
                <a:solidFill>
                  <a:srgbClr val="FF0000"/>
                </a:solidFill>
                <a:latin typeface="Calibri" pitchFamily="34" charset="0"/>
              </a:rPr>
              <a:t>-</a:t>
            </a:r>
            <a:r>
              <a:rPr lang="en-US" sz="1200" dirty="0">
                <a:solidFill>
                  <a:srgbClr val="FF0000"/>
                </a:solidFill>
                <a:latin typeface="Calibri" pitchFamily="34" charset="0"/>
              </a:rPr>
              <a:t> </a:t>
            </a:r>
            <a:r>
              <a:rPr lang="en-US" sz="2800" dirty="0">
                <a:solidFill>
                  <a:srgbClr val="FF0000"/>
                </a:solidFill>
                <a:latin typeface="Calibri" pitchFamily="34" charset="0"/>
              </a:rPr>
              <a:t>-</a:t>
            </a:r>
            <a:r>
              <a:rPr lang="en-US" sz="1200" dirty="0">
                <a:solidFill>
                  <a:srgbClr val="FF0000"/>
                </a:solidFill>
                <a:latin typeface="Calibri" pitchFamily="34" charset="0"/>
              </a:rPr>
              <a:t> </a:t>
            </a:r>
            <a:r>
              <a:rPr lang="en-US" sz="2800" dirty="0">
                <a:solidFill>
                  <a:srgbClr val="FF0000"/>
                </a:solidFill>
                <a:latin typeface="Calibri" pitchFamily="34" charset="0"/>
              </a:rPr>
              <a:t>-</a:t>
            </a:r>
            <a:r>
              <a:rPr lang="en-US" sz="1200" dirty="0">
                <a:solidFill>
                  <a:srgbClr val="FF0000"/>
                </a:solidFill>
                <a:latin typeface="Calibri" pitchFamily="34" charset="0"/>
              </a:rPr>
              <a:t> </a:t>
            </a:r>
            <a:r>
              <a:rPr lang="en-US" sz="2800" dirty="0">
                <a:solidFill>
                  <a:srgbClr val="FF0000"/>
                </a:solidFill>
                <a:latin typeface="Calibri" pitchFamily="34" charset="0"/>
              </a:rPr>
              <a:t>-</a:t>
            </a:r>
            <a:r>
              <a:rPr lang="en-US" sz="2800" dirty="0" smtClean="0">
                <a:latin typeface="Calibri" pitchFamily="34" charset="0"/>
              </a:rPr>
              <a:t>) Extrapolated</a:t>
            </a:r>
            <a:endParaRPr lang="en-US" sz="2800" dirty="0">
              <a:latin typeface="Calibri" pitchFamily="34" charset="0"/>
              <a:ea typeface="+mn-ea"/>
              <a:cs typeface="+mn-cs"/>
            </a:endParaRPr>
          </a:p>
        </p:txBody>
      </p:sp>
    </p:spTree>
    <p:extLst>
      <p:ext uri="{BB962C8B-B14F-4D97-AF65-F5344CB8AC3E}">
        <p14:creationId xmlns:p14="http://schemas.microsoft.com/office/powerpoint/2010/main" val="10099937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p:cNvSpPr>
          <p:nvPr/>
        </p:nvSpPr>
        <p:spPr>
          <a:xfrm>
            <a:off x="1710266" y="0"/>
            <a:ext cx="8195733" cy="998538"/>
          </a:xfrm>
          <a:prstGeom prst="rect">
            <a:avLst/>
          </a:prstGeom>
        </p:spPr>
        <p:txBody>
          <a:bodyPr anchor="ct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2100" dirty="0">
                <a:solidFill>
                  <a:srgbClr val="FF0000"/>
                </a:solidFill>
                <a:latin typeface="Calibri" charset="0"/>
              </a:rPr>
              <a:t/>
            </a:r>
            <a:br>
              <a:rPr lang="en-US" sz="2100" dirty="0">
                <a:solidFill>
                  <a:srgbClr val="FF0000"/>
                </a:solidFill>
                <a:latin typeface="Calibri" charset="0"/>
              </a:rPr>
            </a:br>
            <a:r>
              <a:rPr lang="en-AU" sz="4100" b="1" dirty="0">
                <a:solidFill>
                  <a:srgbClr val="FF0000"/>
                </a:solidFill>
                <a:effectLst>
                  <a:outerShdw blurRad="38100" dist="38100" dir="2700000" algn="tl">
                    <a:srgbClr val="DDDDDD"/>
                  </a:outerShdw>
                </a:effectLst>
                <a:latin typeface="Calibri" charset="0"/>
              </a:rPr>
              <a:t>Mars daytime CO infrared emissions</a:t>
            </a:r>
          </a:p>
          <a:p>
            <a:pPr algn="ctr" eaLnBrk="1" hangingPunct="1">
              <a:lnSpc>
                <a:spcPct val="80000"/>
              </a:lnSpc>
            </a:pPr>
            <a:endParaRPr lang="en-US" sz="2100" dirty="0">
              <a:effectLst>
                <a:outerShdw blurRad="38100" dist="38100" dir="2700000" algn="tl">
                  <a:srgbClr val="DDDDDD"/>
                </a:outerShdw>
              </a:effectLst>
              <a:latin typeface="Calibri" charset="0"/>
            </a:endParaRPr>
          </a:p>
        </p:txBody>
      </p:sp>
      <p:sp>
        <p:nvSpPr>
          <p:cNvPr id="8" name="Rectangle 13"/>
          <p:cNvSpPr>
            <a:spLocks noChangeArrowheads="1"/>
          </p:cNvSpPr>
          <p:nvPr/>
        </p:nvSpPr>
        <p:spPr bwMode="auto">
          <a:xfrm>
            <a:off x="5" y="1668810"/>
            <a:ext cx="3919939" cy="4429852"/>
          </a:xfrm>
          <a:prstGeom prst="rect">
            <a:avLst/>
          </a:prstGeom>
          <a:noFill/>
          <a:ln w="9525">
            <a:noFill/>
            <a:miter lim="800000"/>
            <a:headEnd/>
            <a:tailEnd/>
          </a:ln>
        </p:spPr>
        <p:txBody>
          <a:bodyPr/>
          <a:lstStyle/>
          <a:p>
            <a:pPr marL="342900" indent="-342900">
              <a:spcBef>
                <a:spcPct val="20000"/>
              </a:spcBef>
              <a:buFontTx/>
              <a:buChar char="•"/>
              <a:defRPr/>
            </a:pPr>
            <a:r>
              <a:rPr lang="en-US" sz="2800" dirty="0">
                <a:latin typeface="Calibri" pitchFamily="34" charset="0"/>
                <a:ea typeface="+mn-ea"/>
                <a:cs typeface="+mn-cs"/>
              </a:rPr>
              <a:t>Comparing (1→0) and (</a:t>
            </a:r>
            <a:r>
              <a:rPr lang="en-US" sz="2800" dirty="0">
                <a:solidFill>
                  <a:srgbClr val="FF0000"/>
                </a:solidFill>
                <a:latin typeface="Calibri" pitchFamily="34" charset="0"/>
                <a:ea typeface="+mn-ea"/>
                <a:cs typeface="+mn-cs"/>
              </a:rPr>
              <a:t>2→1</a:t>
            </a:r>
            <a:r>
              <a:rPr lang="en-US" sz="2800" dirty="0">
                <a:latin typeface="Calibri" pitchFamily="34" charset="0"/>
                <a:ea typeface="+mn-ea"/>
                <a:cs typeface="+mn-cs"/>
              </a:rPr>
              <a:t>) emissions for:</a:t>
            </a:r>
          </a:p>
          <a:p>
            <a:pPr marL="800100" lvl="1" indent="-342900">
              <a:spcBef>
                <a:spcPct val="20000"/>
              </a:spcBef>
              <a:buFont typeface="Wingdings" charset="2"/>
              <a:buChar char="²"/>
              <a:defRPr/>
            </a:pPr>
            <a:r>
              <a:rPr lang="en-US" sz="2800" dirty="0">
                <a:latin typeface="Calibri" pitchFamily="34" charset="0"/>
                <a:ea typeface="+mn-ea"/>
                <a:cs typeface="+mn-cs"/>
              </a:rPr>
              <a:t>Electron-impact </a:t>
            </a:r>
            <a:br>
              <a:rPr lang="en-US" sz="2800" dirty="0">
                <a:latin typeface="Calibri" pitchFamily="34" charset="0"/>
                <a:ea typeface="+mn-ea"/>
                <a:cs typeface="+mn-cs"/>
              </a:rPr>
            </a:br>
            <a:r>
              <a:rPr lang="en-US" sz="2800" dirty="0">
                <a:latin typeface="Calibri" pitchFamily="34" charset="0"/>
                <a:ea typeface="+mn-ea"/>
                <a:cs typeface="+mn-cs"/>
              </a:rPr>
              <a:t>(- - - -)</a:t>
            </a:r>
          </a:p>
          <a:p>
            <a:pPr marL="800100" lvl="1" indent="-342900">
              <a:spcBef>
                <a:spcPct val="20000"/>
              </a:spcBef>
              <a:buFont typeface="Wingdings" charset="2"/>
              <a:buChar char="²"/>
              <a:defRPr/>
            </a:pPr>
            <a:r>
              <a:rPr lang="en-US" sz="2800" dirty="0">
                <a:latin typeface="Calibri" pitchFamily="34" charset="0"/>
                <a:ea typeface="+mn-ea"/>
                <a:cs typeface="+mn-cs"/>
              </a:rPr>
              <a:t>Fluorescence and photolysis (</a:t>
            </a:r>
            <a:r>
              <a:rPr lang="en-US" sz="2800" strike="sngStrike" dirty="0">
                <a:latin typeface="Calibri" pitchFamily="34" charset="0"/>
                <a:ea typeface="+mn-ea"/>
                <a:cs typeface="+mn-cs"/>
              </a:rPr>
              <a:t>          </a:t>
            </a:r>
            <a:r>
              <a:rPr lang="en-US" sz="2800" dirty="0">
                <a:latin typeface="Calibri" pitchFamily="34" charset="0"/>
                <a:ea typeface="+mn-ea"/>
                <a:cs typeface="+mn-cs"/>
              </a:rPr>
              <a:t>)</a:t>
            </a:r>
            <a:br>
              <a:rPr lang="en-US" sz="2800" dirty="0">
                <a:latin typeface="Calibri" pitchFamily="34" charset="0"/>
                <a:ea typeface="+mn-ea"/>
                <a:cs typeface="+mn-cs"/>
              </a:rPr>
            </a:br>
            <a:r>
              <a:rPr lang="en-US" sz="1600" dirty="0">
                <a:latin typeface="Calibri" pitchFamily="34" charset="0"/>
                <a:ea typeface="+mn-ea"/>
                <a:cs typeface="+mn-cs"/>
              </a:rPr>
              <a:t>  </a:t>
            </a:r>
          </a:p>
        </p:txBody>
      </p:sp>
      <p:pic>
        <p:nvPicPr>
          <p:cNvPr id="11" name="Picture 6" descr="emsfig5.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19408" y="1246188"/>
            <a:ext cx="5649515"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030827_hubble_mars_2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17" y="84667"/>
            <a:ext cx="1593850" cy="145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2885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p:cNvSpPr>
          <p:nvPr/>
        </p:nvSpPr>
        <p:spPr>
          <a:xfrm>
            <a:off x="1710266" y="0"/>
            <a:ext cx="8195733" cy="998538"/>
          </a:xfrm>
          <a:prstGeom prst="rect">
            <a:avLst/>
          </a:prstGeom>
        </p:spPr>
        <p:txBody>
          <a:bodyPr anchor="ct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2100" dirty="0">
                <a:solidFill>
                  <a:srgbClr val="FF0000"/>
                </a:solidFill>
                <a:latin typeface="Calibri" charset="0"/>
              </a:rPr>
              <a:t/>
            </a:r>
            <a:br>
              <a:rPr lang="en-US" sz="2100" dirty="0">
                <a:solidFill>
                  <a:srgbClr val="FF0000"/>
                </a:solidFill>
                <a:latin typeface="Calibri" charset="0"/>
              </a:rPr>
            </a:br>
            <a:r>
              <a:rPr lang="en-AU" sz="4100" b="1" dirty="0">
                <a:solidFill>
                  <a:srgbClr val="FF0000"/>
                </a:solidFill>
                <a:effectLst>
                  <a:outerShdw blurRad="38100" dist="38100" dir="2700000" algn="tl">
                    <a:srgbClr val="DDDDDD"/>
                  </a:outerShdw>
                </a:effectLst>
                <a:latin typeface="Calibri" charset="0"/>
              </a:rPr>
              <a:t>Mars daytime CO infrared emissions</a:t>
            </a:r>
          </a:p>
          <a:p>
            <a:pPr algn="ctr" eaLnBrk="1" hangingPunct="1">
              <a:lnSpc>
                <a:spcPct val="80000"/>
              </a:lnSpc>
            </a:pPr>
            <a:endParaRPr lang="en-US" sz="2100" dirty="0">
              <a:effectLst>
                <a:outerShdw blurRad="38100" dist="38100" dir="2700000" algn="tl">
                  <a:srgbClr val="DDDDDD"/>
                </a:outerShdw>
              </a:effectLst>
              <a:latin typeface="Calibri" charset="0"/>
            </a:endParaRPr>
          </a:p>
        </p:txBody>
      </p:sp>
      <p:sp>
        <p:nvSpPr>
          <p:cNvPr id="8" name="Rectangle 13"/>
          <p:cNvSpPr>
            <a:spLocks noChangeArrowheads="1"/>
          </p:cNvSpPr>
          <p:nvPr/>
        </p:nvSpPr>
        <p:spPr bwMode="auto">
          <a:xfrm>
            <a:off x="5" y="1668810"/>
            <a:ext cx="3919939" cy="4429852"/>
          </a:xfrm>
          <a:prstGeom prst="rect">
            <a:avLst/>
          </a:prstGeom>
          <a:noFill/>
          <a:ln w="9525">
            <a:noFill/>
            <a:miter lim="800000"/>
            <a:headEnd/>
            <a:tailEnd/>
          </a:ln>
        </p:spPr>
        <p:txBody>
          <a:bodyPr/>
          <a:lstStyle/>
          <a:p>
            <a:pPr marL="342900" indent="-342900">
              <a:spcBef>
                <a:spcPct val="20000"/>
              </a:spcBef>
              <a:buFontTx/>
              <a:buChar char="•"/>
              <a:defRPr/>
            </a:pPr>
            <a:r>
              <a:rPr lang="en-US" sz="2800" dirty="0">
                <a:latin typeface="Calibri" pitchFamily="34" charset="0"/>
                <a:ea typeface="+mn-ea"/>
                <a:cs typeface="+mn-cs"/>
              </a:rPr>
              <a:t>Comparing (1→0) and (</a:t>
            </a:r>
            <a:r>
              <a:rPr lang="en-US" sz="2800" dirty="0">
                <a:solidFill>
                  <a:srgbClr val="FF0000"/>
                </a:solidFill>
                <a:latin typeface="Calibri" pitchFamily="34" charset="0"/>
                <a:ea typeface="+mn-ea"/>
                <a:cs typeface="+mn-cs"/>
              </a:rPr>
              <a:t>2→1</a:t>
            </a:r>
            <a:r>
              <a:rPr lang="en-US" sz="2800" dirty="0">
                <a:latin typeface="Calibri" pitchFamily="34" charset="0"/>
                <a:ea typeface="+mn-ea"/>
                <a:cs typeface="+mn-cs"/>
              </a:rPr>
              <a:t>) emissions for:</a:t>
            </a:r>
          </a:p>
          <a:p>
            <a:pPr marL="800100" lvl="1" indent="-342900">
              <a:spcBef>
                <a:spcPct val="20000"/>
              </a:spcBef>
              <a:buFont typeface="Wingdings" charset="2"/>
              <a:buChar char="²"/>
              <a:defRPr/>
            </a:pPr>
            <a:r>
              <a:rPr lang="en-US" sz="2800" dirty="0">
                <a:latin typeface="Calibri" pitchFamily="34" charset="0"/>
                <a:ea typeface="+mn-ea"/>
                <a:cs typeface="+mn-cs"/>
              </a:rPr>
              <a:t>Electron-impact </a:t>
            </a:r>
            <a:br>
              <a:rPr lang="en-US" sz="2800" dirty="0">
                <a:latin typeface="Calibri" pitchFamily="34" charset="0"/>
                <a:ea typeface="+mn-ea"/>
                <a:cs typeface="+mn-cs"/>
              </a:rPr>
            </a:br>
            <a:r>
              <a:rPr lang="en-US" sz="2800" dirty="0">
                <a:latin typeface="Calibri" pitchFamily="34" charset="0"/>
                <a:ea typeface="+mn-ea"/>
                <a:cs typeface="+mn-cs"/>
              </a:rPr>
              <a:t>(- - - -)</a:t>
            </a:r>
          </a:p>
          <a:p>
            <a:pPr marL="800100" lvl="1" indent="-342900">
              <a:spcBef>
                <a:spcPct val="20000"/>
              </a:spcBef>
              <a:buFont typeface="Wingdings" charset="2"/>
              <a:buChar char="²"/>
              <a:defRPr/>
            </a:pPr>
            <a:r>
              <a:rPr lang="en-US" sz="2800" dirty="0">
                <a:latin typeface="Calibri" pitchFamily="34" charset="0"/>
                <a:ea typeface="+mn-ea"/>
                <a:cs typeface="+mn-cs"/>
              </a:rPr>
              <a:t>Fluorescence and photolysis (</a:t>
            </a:r>
            <a:r>
              <a:rPr lang="en-US" sz="2800" strike="sngStrike" dirty="0">
                <a:latin typeface="Calibri" pitchFamily="34" charset="0"/>
                <a:ea typeface="+mn-ea"/>
                <a:cs typeface="+mn-cs"/>
              </a:rPr>
              <a:t>          </a:t>
            </a:r>
            <a:r>
              <a:rPr lang="en-US" sz="2800" dirty="0">
                <a:latin typeface="Calibri" pitchFamily="34" charset="0"/>
                <a:ea typeface="+mn-ea"/>
                <a:cs typeface="+mn-cs"/>
              </a:rPr>
              <a:t>)</a:t>
            </a:r>
            <a:br>
              <a:rPr lang="en-US" sz="2800" dirty="0">
                <a:latin typeface="Calibri" pitchFamily="34" charset="0"/>
                <a:ea typeface="+mn-ea"/>
                <a:cs typeface="+mn-cs"/>
              </a:rPr>
            </a:br>
            <a:r>
              <a:rPr lang="en-US" sz="1600" dirty="0">
                <a:latin typeface="Calibri" pitchFamily="34" charset="0"/>
                <a:ea typeface="+mn-ea"/>
                <a:cs typeface="+mn-cs"/>
              </a:rPr>
              <a:t>  </a:t>
            </a:r>
          </a:p>
          <a:p>
            <a:pPr marL="342900" indent="-342900">
              <a:spcBef>
                <a:spcPct val="20000"/>
              </a:spcBef>
              <a:buFontTx/>
              <a:buChar char="•"/>
              <a:defRPr/>
            </a:pPr>
            <a:r>
              <a:rPr lang="en-US" sz="2800" dirty="0">
                <a:solidFill>
                  <a:srgbClr val="660066"/>
                </a:solidFill>
                <a:latin typeface="Calibri" pitchFamily="34" charset="0"/>
                <a:ea typeface="+mn-ea"/>
                <a:cs typeface="+mn-cs"/>
              </a:rPr>
              <a:t>Electron impact is significant above  </a:t>
            </a:r>
            <a:r>
              <a:rPr lang="en-US" sz="2800" dirty="0" smtClean="0">
                <a:solidFill>
                  <a:srgbClr val="660066"/>
                </a:solidFill>
                <a:latin typeface="Calibri" pitchFamily="34" charset="0"/>
                <a:ea typeface="+mn-ea"/>
                <a:cs typeface="+mn-cs"/>
                <a:sym typeface="Symbol"/>
              </a:rPr>
              <a:t></a:t>
            </a:r>
            <a:r>
              <a:rPr lang="en-US" sz="2800" dirty="0" smtClean="0">
                <a:solidFill>
                  <a:srgbClr val="660066"/>
                </a:solidFill>
                <a:latin typeface="Calibri" pitchFamily="34" charset="0"/>
                <a:ea typeface="+mn-ea"/>
                <a:cs typeface="+mn-cs"/>
              </a:rPr>
              <a:t>180 </a:t>
            </a:r>
            <a:r>
              <a:rPr lang="en-US" sz="2800" dirty="0">
                <a:solidFill>
                  <a:srgbClr val="660066"/>
                </a:solidFill>
                <a:latin typeface="Calibri" pitchFamily="34" charset="0"/>
                <a:ea typeface="+mn-ea"/>
                <a:cs typeface="+mn-cs"/>
              </a:rPr>
              <a:t>km for (1→0) emissions.</a:t>
            </a:r>
          </a:p>
        </p:txBody>
      </p:sp>
      <p:pic>
        <p:nvPicPr>
          <p:cNvPr id="11" name="Picture 6" descr="emsfig5.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19408" y="1246188"/>
            <a:ext cx="5649515"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030827_hubble_mars_2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17" y="84667"/>
            <a:ext cx="1593850" cy="145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flipH="1" flipV="1">
            <a:off x="4690533" y="1435100"/>
            <a:ext cx="3005668" cy="1710267"/>
          </a:xfrm>
          <a:prstGeom prst="line">
            <a:avLst/>
          </a:prstGeom>
          <a:ln>
            <a:solidFill>
              <a:srgbClr val="008000"/>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741872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0" y="4"/>
            <a:ext cx="8331200" cy="995363"/>
          </a:xfrm>
          <a:prstGeom prst="rect">
            <a:avLst/>
          </a:prstGeom>
        </p:spPr>
        <p:txBody>
          <a:bodyPr anchor="ctr">
            <a:normAutofit fontScale="92500"/>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AU" sz="4400" b="1" dirty="0" smtClean="0">
                <a:solidFill>
                  <a:srgbClr val="FF0000"/>
                </a:solidFill>
                <a:effectLst>
                  <a:outerShdw blurRad="38100" dist="38100" dir="2700000" algn="tl">
                    <a:srgbClr val="DDDDDD"/>
                  </a:outerShdw>
                </a:effectLst>
                <a:latin typeface="Calibri" charset="0"/>
              </a:rPr>
              <a:t>Venus </a:t>
            </a:r>
            <a:r>
              <a:rPr lang="en-AU" sz="4400" b="1" dirty="0">
                <a:solidFill>
                  <a:srgbClr val="FF0000"/>
                </a:solidFill>
                <a:effectLst>
                  <a:outerShdw blurRad="38100" dist="38100" dir="2700000" algn="tl">
                    <a:srgbClr val="DDDDDD"/>
                  </a:outerShdw>
                </a:effectLst>
                <a:latin typeface="Calibri" charset="0"/>
              </a:rPr>
              <a:t>daytime CO infrared </a:t>
            </a:r>
            <a:r>
              <a:rPr lang="en-AU" sz="4400" b="1" dirty="0" smtClean="0">
                <a:solidFill>
                  <a:srgbClr val="FF0000"/>
                </a:solidFill>
                <a:effectLst>
                  <a:outerShdw blurRad="38100" dist="38100" dir="2700000" algn="tl">
                    <a:srgbClr val="DDDDDD"/>
                  </a:outerShdw>
                </a:effectLst>
                <a:latin typeface="Calibri" charset="0"/>
              </a:rPr>
              <a:t>emissions</a:t>
            </a:r>
            <a:endParaRPr lang="en-AU" sz="4400" b="1" dirty="0">
              <a:solidFill>
                <a:srgbClr val="FF0000"/>
              </a:solidFill>
              <a:effectLst>
                <a:outerShdw blurRad="38100" dist="38100" dir="2700000" algn="tl">
                  <a:srgbClr val="DDDDDD"/>
                </a:outerShdw>
              </a:effectLst>
              <a:latin typeface="Calibri" charset="0"/>
            </a:endParaRPr>
          </a:p>
        </p:txBody>
      </p:sp>
      <p:pic>
        <p:nvPicPr>
          <p:cNvPr id="6" name="Picture 4" descr="emsfig9.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5987" y="1655772"/>
            <a:ext cx="4768983"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3"/>
          <p:cNvSpPr>
            <a:spLocks noChangeArrowheads="1"/>
          </p:cNvSpPr>
          <p:nvPr/>
        </p:nvSpPr>
        <p:spPr bwMode="auto">
          <a:xfrm>
            <a:off x="5" y="787400"/>
            <a:ext cx="4361391" cy="4673600"/>
          </a:xfrm>
          <a:prstGeom prst="rect">
            <a:avLst/>
          </a:prstGeom>
          <a:noFill/>
          <a:ln w="9525">
            <a:noFill/>
            <a:miter lim="800000"/>
            <a:headEnd/>
            <a:tailEnd/>
          </a:ln>
        </p:spPr>
        <p:txBody>
          <a:bodyPr/>
          <a:lstStyle/>
          <a:p>
            <a:pPr marL="342900" indent="-342900">
              <a:spcBef>
                <a:spcPct val="20000"/>
              </a:spcBef>
              <a:buFontTx/>
              <a:buChar char="•"/>
              <a:defRPr/>
            </a:pPr>
            <a:r>
              <a:rPr lang="en-US" sz="2600" dirty="0">
                <a:latin typeface="Calibri" pitchFamily="34" charset="0"/>
                <a:ea typeface="+mn-ea"/>
                <a:cs typeface="+mn-cs"/>
              </a:rPr>
              <a:t>Comparing (</a:t>
            </a:r>
            <a:r>
              <a:rPr lang="en-US" sz="2600" dirty="0">
                <a:solidFill>
                  <a:srgbClr val="FF0000"/>
                </a:solidFill>
                <a:latin typeface="Calibri" pitchFamily="34" charset="0"/>
                <a:ea typeface="+mn-ea"/>
                <a:cs typeface="+mn-cs"/>
              </a:rPr>
              <a:t>2→1</a:t>
            </a:r>
            <a:r>
              <a:rPr lang="en-US" sz="2600" dirty="0">
                <a:latin typeface="Calibri" pitchFamily="34" charset="0"/>
                <a:ea typeface="+mn-ea"/>
                <a:cs typeface="+mn-cs"/>
              </a:rPr>
              <a:t>) emissions for:</a:t>
            </a:r>
          </a:p>
          <a:p>
            <a:pPr marL="800100" lvl="1" indent="-342900">
              <a:spcBef>
                <a:spcPct val="20000"/>
              </a:spcBef>
              <a:defRPr/>
            </a:pPr>
            <a:r>
              <a:rPr lang="en-US" sz="2600" dirty="0">
                <a:latin typeface="Calibri" pitchFamily="34" charset="0"/>
                <a:ea typeface="+mn-ea"/>
                <a:cs typeface="+mn-cs"/>
              </a:rPr>
              <a:t>Sunlight (</a:t>
            </a:r>
            <a:r>
              <a:rPr lang="en-US" sz="2600" strike="sngStrike" dirty="0">
                <a:solidFill>
                  <a:srgbClr val="FF0000"/>
                </a:solidFill>
                <a:latin typeface="Calibri" pitchFamily="34" charset="0"/>
                <a:ea typeface="+mn-ea"/>
                <a:cs typeface="+mn-cs"/>
              </a:rPr>
              <a:t>          </a:t>
            </a:r>
            <a:r>
              <a:rPr lang="en-US" sz="2600" dirty="0">
                <a:latin typeface="Calibri" pitchFamily="34" charset="0"/>
                <a:ea typeface="+mn-ea"/>
                <a:cs typeface="+mn-cs"/>
              </a:rPr>
              <a:t>)</a:t>
            </a:r>
          </a:p>
          <a:p>
            <a:pPr marL="800100" lvl="1" indent="-342900">
              <a:spcBef>
                <a:spcPct val="20000"/>
              </a:spcBef>
              <a:defRPr/>
            </a:pPr>
            <a:r>
              <a:rPr lang="en-US" sz="2600" dirty="0" smtClean="0">
                <a:latin typeface="Calibri" pitchFamily="34" charset="0"/>
                <a:ea typeface="+mn-ea"/>
                <a:cs typeface="+mn-cs"/>
              </a:rPr>
              <a:t>Thermal + </a:t>
            </a:r>
            <a:r>
              <a:rPr lang="en-US" sz="2600" dirty="0" err="1" smtClean="0">
                <a:latin typeface="Calibri" pitchFamily="34" charset="0"/>
                <a:ea typeface="+mn-ea"/>
                <a:cs typeface="+mn-cs"/>
              </a:rPr>
              <a:t>auroral</a:t>
            </a:r>
            <a:r>
              <a:rPr lang="en-US" sz="2600" dirty="0" smtClean="0">
                <a:latin typeface="Calibri" pitchFamily="34" charset="0"/>
                <a:ea typeface="+mn-ea"/>
                <a:cs typeface="+mn-cs"/>
              </a:rPr>
              <a:t> (</a:t>
            </a:r>
            <a:r>
              <a:rPr lang="en-US" sz="2600" dirty="0">
                <a:solidFill>
                  <a:srgbClr val="FF0000"/>
                </a:solidFill>
                <a:latin typeface="ＭＳ ゴシック"/>
                <a:ea typeface="ＭＳ ゴシック"/>
                <a:cs typeface="ＭＳ ゴシック"/>
              </a:rPr>
              <a:t>☐</a:t>
            </a:r>
            <a:r>
              <a:rPr lang="en-US" sz="2600" dirty="0">
                <a:latin typeface="Calibri" pitchFamily="34" charset="0"/>
                <a:ea typeface="+mn-ea"/>
                <a:cs typeface="+mn-cs"/>
              </a:rPr>
              <a:t>)</a:t>
            </a:r>
          </a:p>
          <a:p>
            <a:pPr marL="800100" lvl="1" indent="-342900">
              <a:spcBef>
                <a:spcPct val="20000"/>
              </a:spcBef>
              <a:defRPr/>
            </a:pPr>
            <a:r>
              <a:rPr lang="en-US" sz="2600" dirty="0">
                <a:latin typeface="Calibri" pitchFamily="34" charset="0"/>
                <a:ea typeface="+mn-ea"/>
                <a:cs typeface="+mn-cs"/>
              </a:rPr>
              <a:t>Photoelectrons (</a:t>
            </a:r>
            <a:r>
              <a:rPr lang="en-US" sz="2600" dirty="0" err="1">
                <a:solidFill>
                  <a:srgbClr val="FF0000"/>
                </a:solidFill>
                <a:latin typeface="Wingdings"/>
                <a:ea typeface="Wingdings"/>
                <a:cs typeface="Wingdings"/>
              </a:rPr>
              <a:t></a:t>
            </a:r>
            <a:r>
              <a:rPr lang="en-US" sz="2600" dirty="0">
                <a:latin typeface="Calibri" pitchFamily="34" charset="0"/>
                <a:ea typeface="+mn-ea"/>
                <a:cs typeface="+mn-cs"/>
              </a:rPr>
              <a:t>)</a:t>
            </a:r>
          </a:p>
          <a:p>
            <a:pPr marL="342900" indent="-342900">
              <a:spcBef>
                <a:spcPct val="20000"/>
              </a:spcBef>
              <a:buFontTx/>
              <a:buChar char="•"/>
              <a:defRPr/>
            </a:pPr>
            <a:r>
              <a:rPr lang="en-US" sz="2600" dirty="0">
                <a:latin typeface="Calibri" pitchFamily="34" charset="0"/>
                <a:ea typeface="+mn-ea"/>
                <a:cs typeface="+mn-cs"/>
              </a:rPr>
              <a:t>Comparing (</a:t>
            </a:r>
            <a:r>
              <a:rPr lang="en-US" sz="2600" dirty="0">
                <a:solidFill>
                  <a:srgbClr val="0000FF"/>
                </a:solidFill>
                <a:latin typeface="Calibri" pitchFamily="34" charset="0"/>
                <a:ea typeface="+mn-ea"/>
                <a:cs typeface="+mn-cs"/>
              </a:rPr>
              <a:t>3→2</a:t>
            </a:r>
            <a:r>
              <a:rPr lang="en-US" sz="2600" dirty="0">
                <a:latin typeface="Calibri" pitchFamily="34" charset="0"/>
                <a:ea typeface="+mn-ea"/>
                <a:cs typeface="+mn-cs"/>
              </a:rPr>
              <a:t>) emissions for:</a:t>
            </a:r>
          </a:p>
          <a:p>
            <a:pPr marL="800100" lvl="1" indent="-342900">
              <a:spcBef>
                <a:spcPct val="20000"/>
              </a:spcBef>
              <a:defRPr/>
            </a:pPr>
            <a:r>
              <a:rPr lang="en-US" sz="2600" dirty="0">
                <a:latin typeface="Calibri" pitchFamily="34" charset="0"/>
                <a:ea typeface="+mn-ea"/>
                <a:cs typeface="+mn-cs"/>
              </a:rPr>
              <a:t>Sunlight (</a:t>
            </a:r>
            <a:r>
              <a:rPr lang="en-US" sz="2600" dirty="0">
                <a:solidFill>
                  <a:srgbClr val="0000FF"/>
                </a:solidFill>
                <a:latin typeface="Calibri" pitchFamily="34" charset="0"/>
                <a:ea typeface="+mn-ea"/>
                <a:cs typeface="+mn-cs"/>
              </a:rPr>
              <a:t>- - - - -</a:t>
            </a:r>
            <a:r>
              <a:rPr lang="en-US" sz="2600" dirty="0">
                <a:latin typeface="Calibri" pitchFamily="34" charset="0"/>
                <a:ea typeface="+mn-ea"/>
                <a:cs typeface="+mn-cs"/>
              </a:rPr>
              <a:t>)</a:t>
            </a:r>
          </a:p>
          <a:p>
            <a:pPr marL="800100" lvl="1" indent="-342900">
              <a:spcBef>
                <a:spcPct val="20000"/>
              </a:spcBef>
              <a:defRPr/>
            </a:pPr>
            <a:r>
              <a:rPr lang="en-US" sz="2600" dirty="0">
                <a:latin typeface="Calibri" pitchFamily="34" charset="0"/>
                <a:ea typeface="+mn-ea"/>
                <a:cs typeface="+mn-cs"/>
              </a:rPr>
              <a:t>Thermal </a:t>
            </a:r>
            <a:r>
              <a:rPr lang="en-US" sz="2600" dirty="0" smtClean="0">
                <a:latin typeface="Calibri" pitchFamily="34" charset="0"/>
                <a:ea typeface="+mn-ea"/>
                <a:cs typeface="+mn-cs"/>
              </a:rPr>
              <a:t>+ </a:t>
            </a:r>
            <a:r>
              <a:rPr lang="en-US" sz="2600" dirty="0" err="1" smtClean="0">
                <a:latin typeface="Calibri" pitchFamily="34" charset="0"/>
                <a:ea typeface="+mn-ea"/>
                <a:cs typeface="+mn-cs"/>
              </a:rPr>
              <a:t>auroral</a:t>
            </a:r>
            <a:r>
              <a:rPr lang="en-US" sz="2600" dirty="0" smtClean="0">
                <a:latin typeface="Calibri" pitchFamily="34" charset="0"/>
                <a:ea typeface="+mn-ea"/>
                <a:cs typeface="+mn-cs"/>
              </a:rPr>
              <a:t> </a:t>
            </a:r>
            <a:r>
              <a:rPr lang="en-US" sz="2600" dirty="0">
                <a:latin typeface="Calibri" pitchFamily="34" charset="0"/>
                <a:ea typeface="+mn-ea"/>
                <a:cs typeface="+mn-cs"/>
              </a:rPr>
              <a:t>(</a:t>
            </a:r>
            <a:r>
              <a:rPr lang="en-US" sz="2600" dirty="0">
                <a:solidFill>
                  <a:srgbClr val="0000FF"/>
                </a:solidFill>
                <a:latin typeface="Wingdings"/>
                <a:ea typeface="Wingdings"/>
                <a:cs typeface="Wingdings"/>
              </a:rPr>
              <a:t></a:t>
            </a:r>
            <a:r>
              <a:rPr lang="en-US" sz="2600" dirty="0">
                <a:latin typeface="Calibri" pitchFamily="34" charset="0"/>
                <a:ea typeface="+mn-ea"/>
                <a:cs typeface="+mn-cs"/>
              </a:rPr>
              <a:t>)</a:t>
            </a:r>
          </a:p>
          <a:p>
            <a:pPr marL="800100" lvl="1" indent="-342900">
              <a:spcBef>
                <a:spcPct val="20000"/>
              </a:spcBef>
              <a:defRPr/>
            </a:pPr>
            <a:r>
              <a:rPr lang="en-US" sz="2600" dirty="0">
                <a:latin typeface="Calibri" pitchFamily="34" charset="0"/>
                <a:ea typeface="+mn-ea"/>
                <a:cs typeface="+mn-cs"/>
              </a:rPr>
              <a:t>Photoelectrons (</a:t>
            </a:r>
            <a:r>
              <a:rPr lang="en-US" sz="2600" dirty="0" err="1">
                <a:solidFill>
                  <a:srgbClr val="0000FF"/>
                </a:solidFill>
                <a:latin typeface="Wingdings"/>
                <a:ea typeface="Wingdings"/>
                <a:cs typeface="Wingdings"/>
              </a:rPr>
              <a:t></a:t>
            </a:r>
            <a:r>
              <a:rPr lang="en-US" sz="2600" dirty="0">
                <a:latin typeface="Calibri" pitchFamily="34" charset="0"/>
                <a:ea typeface="+mn-ea"/>
                <a:cs typeface="+mn-cs"/>
              </a:rPr>
              <a:t>)</a:t>
            </a:r>
          </a:p>
          <a:p>
            <a:pPr marL="800100" lvl="1" indent="-342900">
              <a:spcBef>
                <a:spcPct val="20000"/>
              </a:spcBef>
              <a:defRPr/>
            </a:pPr>
            <a:endParaRPr lang="en-US" sz="2600" dirty="0">
              <a:latin typeface="Calibri" pitchFamily="34" charset="0"/>
              <a:ea typeface="+mn-ea"/>
              <a:cs typeface="+mn-cs"/>
            </a:endParaRPr>
          </a:p>
        </p:txBody>
      </p:sp>
      <p:sp>
        <p:nvSpPr>
          <p:cNvPr id="8" name="TextBox 6"/>
          <p:cNvSpPr txBox="1">
            <a:spLocks noChangeArrowheads="1"/>
          </p:cNvSpPr>
          <p:nvPr/>
        </p:nvSpPr>
        <p:spPr bwMode="auto">
          <a:xfrm>
            <a:off x="5" y="5336579"/>
            <a:ext cx="990599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lvl="1" eaLnBrk="1" hangingPunct="1"/>
            <a:r>
              <a:rPr lang="en-US" sz="2600" dirty="0">
                <a:solidFill>
                  <a:srgbClr val="800000"/>
                </a:solidFill>
                <a:latin typeface="Calibri" charset="0"/>
              </a:rPr>
              <a:t>Electron-impact is significant </a:t>
            </a:r>
            <a:r>
              <a:rPr lang="en-US" sz="2600" dirty="0" smtClean="0">
                <a:solidFill>
                  <a:srgbClr val="800000"/>
                </a:solidFill>
                <a:latin typeface="Calibri" charset="0"/>
              </a:rPr>
              <a:t>above</a:t>
            </a:r>
            <a:br>
              <a:rPr lang="en-US" sz="2600" dirty="0" smtClean="0">
                <a:solidFill>
                  <a:srgbClr val="800000"/>
                </a:solidFill>
                <a:latin typeface="Calibri" charset="0"/>
              </a:rPr>
            </a:br>
            <a:r>
              <a:rPr lang="en-US" sz="2600" dirty="0" smtClean="0">
                <a:solidFill>
                  <a:srgbClr val="800000"/>
                </a:solidFill>
                <a:latin typeface="Calibri" charset="0"/>
              </a:rPr>
              <a:t>190 </a:t>
            </a:r>
            <a:r>
              <a:rPr lang="en-US" sz="2600" dirty="0">
                <a:solidFill>
                  <a:srgbClr val="800000"/>
                </a:solidFill>
                <a:latin typeface="Calibri" charset="0"/>
              </a:rPr>
              <a:t>km for (</a:t>
            </a:r>
            <a:r>
              <a:rPr lang="en-US" sz="2600" dirty="0">
                <a:solidFill>
                  <a:srgbClr val="0000FF"/>
                </a:solidFill>
                <a:latin typeface="Calibri" charset="0"/>
              </a:rPr>
              <a:t>3→2</a:t>
            </a:r>
            <a:r>
              <a:rPr lang="en-US" sz="2600" dirty="0" smtClean="0">
                <a:solidFill>
                  <a:srgbClr val="800000"/>
                </a:solidFill>
                <a:latin typeface="Calibri" charset="0"/>
              </a:rPr>
              <a:t>) emissions. </a:t>
            </a:r>
            <a:br>
              <a:rPr lang="en-US" sz="2600" dirty="0" smtClean="0">
                <a:solidFill>
                  <a:srgbClr val="800000"/>
                </a:solidFill>
                <a:latin typeface="Calibri" charset="0"/>
              </a:rPr>
            </a:br>
            <a:endParaRPr lang="en-US" sz="1800" dirty="0"/>
          </a:p>
        </p:txBody>
      </p:sp>
      <p:pic>
        <p:nvPicPr>
          <p:cNvPr id="9" name="Picture 5"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1200" y="84668"/>
            <a:ext cx="1463240" cy="145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216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0" y="4"/>
            <a:ext cx="8331200" cy="995363"/>
          </a:xfrm>
          <a:prstGeom prst="rect">
            <a:avLst/>
          </a:prstGeom>
        </p:spPr>
        <p:txBody>
          <a:bodyPr anchor="ctr">
            <a:normAutofit fontScale="92500"/>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AU" sz="4400" b="1" dirty="0" smtClean="0">
                <a:solidFill>
                  <a:srgbClr val="FF0000"/>
                </a:solidFill>
                <a:effectLst>
                  <a:outerShdw blurRad="38100" dist="38100" dir="2700000" algn="tl">
                    <a:srgbClr val="DDDDDD"/>
                  </a:outerShdw>
                </a:effectLst>
                <a:latin typeface="Calibri" charset="0"/>
              </a:rPr>
              <a:t>Venus </a:t>
            </a:r>
            <a:r>
              <a:rPr lang="en-AU" sz="4400" b="1" dirty="0">
                <a:solidFill>
                  <a:srgbClr val="FF0000"/>
                </a:solidFill>
                <a:effectLst>
                  <a:outerShdw blurRad="38100" dist="38100" dir="2700000" algn="tl">
                    <a:srgbClr val="DDDDDD"/>
                  </a:outerShdw>
                </a:effectLst>
                <a:latin typeface="Calibri" charset="0"/>
              </a:rPr>
              <a:t>daytime CO infrared </a:t>
            </a:r>
            <a:r>
              <a:rPr lang="en-AU" sz="4400" b="1" dirty="0" smtClean="0">
                <a:solidFill>
                  <a:srgbClr val="FF0000"/>
                </a:solidFill>
                <a:effectLst>
                  <a:outerShdw blurRad="38100" dist="38100" dir="2700000" algn="tl">
                    <a:srgbClr val="DDDDDD"/>
                  </a:outerShdw>
                </a:effectLst>
                <a:latin typeface="Calibri" charset="0"/>
              </a:rPr>
              <a:t>emissions</a:t>
            </a:r>
            <a:endParaRPr lang="en-AU" sz="4400" b="1" dirty="0">
              <a:solidFill>
                <a:srgbClr val="FF0000"/>
              </a:solidFill>
              <a:effectLst>
                <a:outerShdw blurRad="38100" dist="38100" dir="2700000" algn="tl">
                  <a:srgbClr val="DDDDDD"/>
                </a:outerShdw>
              </a:effectLst>
              <a:latin typeface="Calibri" charset="0"/>
            </a:endParaRPr>
          </a:p>
        </p:txBody>
      </p:sp>
      <p:pic>
        <p:nvPicPr>
          <p:cNvPr id="6" name="Picture 4" descr="emsfig9.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5987" y="1655772"/>
            <a:ext cx="4768983"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3"/>
          <p:cNvSpPr>
            <a:spLocks noChangeArrowheads="1"/>
          </p:cNvSpPr>
          <p:nvPr/>
        </p:nvSpPr>
        <p:spPr bwMode="auto">
          <a:xfrm>
            <a:off x="5" y="787400"/>
            <a:ext cx="4361391" cy="4673600"/>
          </a:xfrm>
          <a:prstGeom prst="rect">
            <a:avLst/>
          </a:prstGeom>
          <a:noFill/>
          <a:ln w="9525">
            <a:noFill/>
            <a:miter lim="800000"/>
            <a:headEnd/>
            <a:tailEnd/>
          </a:ln>
        </p:spPr>
        <p:txBody>
          <a:bodyPr/>
          <a:lstStyle/>
          <a:p>
            <a:pPr marL="342900" indent="-342900">
              <a:spcBef>
                <a:spcPct val="20000"/>
              </a:spcBef>
              <a:buFontTx/>
              <a:buChar char="•"/>
              <a:defRPr/>
            </a:pPr>
            <a:r>
              <a:rPr lang="en-US" sz="2600" dirty="0">
                <a:latin typeface="Calibri" pitchFamily="34" charset="0"/>
                <a:ea typeface="+mn-ea"/>
                <a:cs typeface="+mn-cs"/>
              </a:rPr>
              <a:t>Comparing (</a:t>
            </a:r>
            <a:r>
              <a:rPr lang="en-US" sz="2600" dirty="0">
                <a:solidFill>
                  <a:srgbClr val="FF0000"/>
                </a:solidFill>
                <a:latin typeface="Calibri" pitchFamily="34" charset="0"/>
                <a:ea typeface="+mn-ea"/>
                <a:cs typeface="+mn-cs"/>
              </a:rPr>
              <a:t>2→1</a:t>
            </a:r>
            <a:r>
              <a:rPr lang="en-US" sz="2600" dirty="0">
                <a:latin typeface="Calibri" pitchFamily="34" charset="0"/>
                <a:ea typeface="+mn-ea"/>
                <a:cs typeface="+mn-cs"/>
              </a:rPr>
              <a:t>) emissions for:</a:t>
            </a:r>
          </a:p>
          <a:p>
            <a:pPr marL="800100" lvl="1" indent="-342900">
              <a:spcBef>
                <a:spcPct val="20000"/>
              </a:spcBef>
              <a:defRPr/>
            </a:pPr>
            <a:r>
              <a:rPr lang="en-US" sz="2600" dirty="0">
                <a:latin typeface="Calibri" pitchFamily="34" charset="0"/>
                <a:ea typeface="+mn-ea"/>
                <a:cs typeface="+mn-cs"/>
              </a:rPr>
              <a:t>Sunlight (</a:t>
            </a:r>
            <a:r>
              <a:rPr lang="en-US" sz="2600" strike="sngStrike" dirty="0">
                <a:solidFill>
                  <a:srgbClr val="FF0000"/>
                </a:solidFill>
                <a:latin typeface="Calibri" pitchFamily="34" charset="0"/>
                <a:ea typeface="+mn-ea"/>
                <a:cs typeface="+mn-cs"/>
              </a:rPr>
              <a:t>          </a:t>
            </a:r>
            <a:r>
              <a:rPr lang="en-US" sz="2600" dirty="0">
                <a:latin typeface="Calibri" pitchFamily="34" charset="0"/>
                <a:ea typeface="+mn-ea"/>
                <a:cs typeface="+mn-cs"/>
              </a:rPr>
              <a:t>)</a:t>
            </a:r>
          </a:p>
          <a:p>
            <a:pPr marL="800100" lvl="1" indent="-342900">
              <a:spcBef>
                <a:spcPct val="20000"/>
              </a:spcBef>
              <a:defRPr/>
            </a:pPr>
            <a:r>
              <a:rPr lang="en-US" sz="2600" dirty="0" smtClean="0">
                <a:latin typeface="Calibri" pitchFamily="34" charset="0"/>
                <a:ea typeface="+mn-ea"/>
                <a:cs typeface="+mn-cs"/>
              </a:rPr>
              <a:t>Thermal + </a:t>
            </a:r>
            <a:r>
              <a:rPr lang="en-US" sz="2600" dirty="0" err="1" smtClean="0">
                <a:latin typeface="Calibri" pitchFamily="34" charset="0"/>
                <a:ea typeface="+mn-ea"/>
                <a:cs typeface="+mn-cs"/>
              </a:rPr>
              <a:t>auroral</a:t>
            </a:r>
            <a:r>
              <a:rPr lang="en-US" sz="2600" dirty="0" smtClean="0">
                <a:latin typeface="Calibri" pitchFamily="34" charset="0"/>
                <a:ea typeface="+mn-ea"/>
                <a:cs typeface="+mn-cs"/>
              </a:rPr>
              <a:t> (</a:t>
            </a:r>
            <a:r>
              <a:rPr lang="en-US" sz="2600" dirty="0">
                <a:solidFill>
                  <a:srgbClr val="FF0000"/>
                </a:solidFill>
                <a:latin typeface="ＭＳ ゴシック"/>
                <a:ea typeface="ＭＳ ゴシック"/>
                <a:cs typeface="ＭＳ ゴシック"/>
              </a:rPr>
              <a:t>☐</a:t>
            </a:r>
            <a:r>
              <a:rPr lang="en-US" sz="2600" dirty="0">
                <a:latin typeface="Calibri" pitchFamily="34" charset="0"/>
                <a:ea typeface="+mn-ea"/>
                <a:cs typeface="+mn-cs"/>
              </a:rPr>
              <a:t>)</a:t>
            </a:r>
          </a:p>
          <a:p>
            <a:pPr marL="800100" lvl="1" indent="-342900">
              <a:spcBef>
                <a:spcPct val="20000"/>
              </a:spcBef>
              <a:defRPr/>
            </a:pPr>
            <a:r>
              <a:rPr lang="en-US" sz="2600" dirty="0">
                <a:latin typeface="Calibri" pitchFamily="34" charset="0"/>
                <a:ea typeface="+mn-ea"/>
                <a:cs typeface="+mn-cs"/>
              </a:rPr>
              <a:t>Photoelectrons (</a:t>
            </a:r>
            <a:r>
              <a:rPr lang="en-US" sz="2600" dirty="0" err="1">
                <a:solidFill>
                  <a:srgbClr val="FF0000"/>
                </a:solidFill>
                <a:latin typeface="Wingdings"/>
                <a:ea typeface="Wingdings"/>
                <a:cs typeface="Wingdings"/>
              </a:rPr>
              <a:t></a:t>
            </a:r>
            <a:r>
              <a:rPr lang="en-US" sz="2600" dirty="0">
                <a:latin typeface="Calibri" pitchFamily="34" charset="0"/>
                <a:ea typeface="+mn-ea"/>
                <a:cs typeface="+mn-cs"/>
              </a:rPr>
              <a:t>)</a:t>
            </a:r>
          </a:p>
          <a:p>
            <a:pPr marL="342900" indent="-342900">
              <a:spcBef>
                <a:spcPct val="20000"/>
              </a:spcBef>
              <a:buFontTx/>
              <a:buChar char="•"/>
              <a:defRPr/>
            </a:pPr>
            <a:r>
              <a:rPr lang="en-US" sz="2600" dirty="0">
                <a:latin typeface="Calibri" pitchFamily="34" charset="0"/>
                <a:ea typeface="+mn-ea"/>
                <a:cs typeface="+mn-cs"/>
              </a:rPr>
              <a:t>Comparing (</a:t>
            </a:r>
            <a:r>
              <a:rPr lang="en-US" sz="2600" dirty="0">
                <a:solidFill>
                  <a:srgbClr val="0000FF"/>
                </a:solidFill>
                <a:latin typeface="Calibri" pitchFamily="34" charset="0"/>
                <a:ea typeface="+mn-ea"/>
                <a:cs typeface="+mn-cs"/>
              </a:rPr>
              <a:t>3→2</a:t>
            </a:r>
            <a:r>
              <a:rPr lang="en-US" sz="2600" dirty="0">
                <a:latin typeface="Calibri" pitchFamily="34" charset="0"/>
                <a:ea typeface="+mn-ea"/>
                <a:cs typeface="+mn-cs"/>
              </a:rPr>
              <a:t>) emissions for:</a:t>
            </a:r>
          </a:p>
          <a:p>
            <a:pPr marL="800100" lvl="1" indent="-342900">
              <a:spcBef>
                <a:spcPct val="20000"/>
              </a:spcBef>
              <a:defRPr/>
            </a:pPr>
            <a:r>
              <a:rPr lang="en-US" sz="2600" dirty="0">
                <a:latin typeface="Calibri" pitchFamily="34" charset="0"/>
                <a:ea typeface="+mn-ea"/>
                <a:cs typeface="+mn-cs"/>
              </a:rPr>
              <a:t>Sunlight (</a:t>
            </a:r>
            <a:r>
              <a:rPr lang="en-US" sz="2600" dirty="0">
                <a:solidFill>
                  <a:srgbClr val="0000FF"/>
                </a:solidFill>
                <a:latin typeface="Calibri" pitchFamily="34" charset="0"/>
                <a:ea typeface="+mn-ea"/>
                <a:cs typeface="+mn-cs"/>
              </a:rPr>
              <a:t>- - - - -</a:t>
            </a:r>
            <a:r>
              <a:rPr lang="en-US" sz="2600" dirty="0">
                <a:latin typeface="Calibri" pitchFamily="34" charset="0"/>
                <a:ea typeface="+mn-ea"/>
                <a:cs typeface="+mn-cs"/>
              </a:rPr>
              <a:t>)</a:t>
            </a:r>
          </a:p>
          <a:p>
            <a:pPr marL="800100" lvl="1" indent="-342900">
              <a:spcBef>
                <a:spcPct val="20000"/>
              </a:spcBef>
              <a:defRPr/>
            </a:pPr>
            <a:r>
              <a:rPr lang="en-US" sz="2600" dirty="0">
                <a:latin typeface="Calibri" pitchFamily="34" charset="0"/>
                <a:ea typeface="+mn-ea"/>
                <a:cs typeface="+mn-cs"/>
              </a:rPr>
              <a:t>Thermal </a:t>
            </a:r>
            <a:r>
              <a:rPr lang="en-US" sz="2600" dirty="0" smtClean="0">
                <a:latin typeface="Calibri" pitchFamily="34" charset="0"/>
                <a:ea typeface="+mn-ea"/>
                <a:cs typeface="+mn-cs"/>
              </a:rPr>
              <a:t>+ </a:t>
            </a:r>
            <a:r>
              <a:rPr lang="en-US" sz="2600" dirty="0" err="1" smtClean="0">
                <a:latin typeface="Calibri" pitchFamily="34" charset="0"/>
                <a:ea typeface="+mn-ea"/>
                <a:cs typeface="+mn-cs"/>
              </a:rPr>
              <a:t>auroral</a:t>
            </a:r>
            <a:r>
              <a:rPr lang="en-US" sz="2600" dirty="0" smtClean="0">
                <a:latin typeface="Calibri" pitchFamily="34" charset="0"/>
                <a:ea typeface="+mn-ea"/>
                <a:cs typeface="+mn-cs"/>
              </a:rPr>
              <a:t> </a:t>
            </a:r>
            <a:r>
              <a:rPr lang="en-US" sz="2600" dirty="0">
                <a:latin typeface="Calibri" pitchFamily="34" charset="0"/>
                <a:ea typeface="+mn-ea"/>
                <a:cs typeface="+mn-cs"/>
              </a:rPr>
              <a:t>(</a:t>
            </a:r>
            <a:r>
              <a:rPr lang="en-US" sz="2600" dirty="0">
                <a:solidFill>
                  <a:srgbClr val="0000FF"/>
                </a:solidFill>
                <a:latin typeface="Wingdings"/>
                <a:ea typeface="Wingdings"/>
                <a:cs typeface="Wingdings"/>
              </a:rPr>
              <a:t></a:t>
            </a:r>
            <a:r>
              <a:rPr lang="en-US" sz="2600" dirty="0">
                <a:latin typeface="Calibri" pitchFamily="34" charset="0"/>
                <a:ea typeface="+mn-ea"/>
                <a:cs typeface="+mn-cs"/>
              </a:rPr>
              <a:t>)</a:t>
            </a:r>
          </a:p>
          <a:p>
            <a:pPr marL="800100" lvl="1" indent="-342900">
              <a:spcBef>
                <a:spcPct val="20000"/>
              </a:spcBef>
              <a:defRPr/>
            </a:pPr>
            <a:r>
              <a:rPr lang="en-US" sz="2600" dirty="0">
                <a:latin typeface="Calibri" pitchFamily="34" charset="0"/>
                <a:ea typeface="+mn-ea"/>
                <a:cs typeface="+mn-cs"/>
              </a:rPr>
              <a:t>Photoelectrons (</a:t>
            </a:r>
            <a:r>
              <a:rPr lang="en-US" sz="2600" dirty="0" err="1">
                <a:solidFill>
                  <a:srgbClr val="0000FF"/>
                </a:solidFill>
                <a:latin typeface="Wingdings"/>
                <a:ea typeface="Wingdings"/>
                <a:cs typeface="Wingdings"/>
              </a:rPr>
              <a:t></a:t>
            </a:r>
            <a:r>
              <a:rPr lang="en-US" sz="2600" dirty="0">
                <a:latin typeface="Calibri" pitchFamily="34" charset="0"/>
                <a:ea typeface="+mn-ea"/>
                <a:cs typeface="+mn-cs"/>
              </a:rPr>
              <a:t>)</a:t>
            </a:r>
          </a:p>
          <a:p>
            <a:pPr marL="800100" lvl="1" indent="-342900">
              <a:spcBef>
                <a:spcPct val="20000"/>
              </a:spcBef>
              <a:defRPr/>
            </a:pPr>
            <a:endParaRPr lang="en-US" sz="2600" dirty="0">
              <a:latin typeface="Calibri" pitchFamily="34" charset="0"/>
              <a:ea typeface="+mn-ea"/>
              <a:cs typeface="+mn-cs"/>
            </a:endParaRPr>
          </a:p>
        </p:txBody>
      </p:sp>
      <p:sp>
        <p:nvSpPr>
          <p:cNvPr id="8" name="TextBox 6"/>
          <p:cNvSpPr txBox="1">
            <a:spLocks noChangeArrowheads="1"/>
          </p:cNvSpPr>
          <p:nvPr/>
        </p:nvSpPr>
        <p:spPr bwMode="auto">
          <a:xfrm>
            <a:off x="5" y="5336579"/>
            <a:ext cx="990599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lvl="1" eaLnBrk="1" hangingPunct="1"/>
            <a:r>
              <a:rPr lang="en-US" sz="2600" dirty="0">
                <a:solidFill>
                  <a:srgbClr val="800000"/>
                </a:solidFill>
                <a:latin typeface="Calibri" charset="0"/>
              </a:rPr>
              <a:t>Electron-impact is significant </a:t>
            </a:r>
            <a:r>
              <a:rPr lang="en-US" sz="2600" dirty="0" smtClean="0">
                <a:solidFill>
                  <a:srgbClr val="800000"/>
                </a:solidFill>
                <a:latin typeface="Calibri" charset="0"/>
              </a:rPr>
              <a:t>above</a:t>
            </a:r>
            <a:br>
              <a:rPr lang="en-US" sz="2600" dirty="0" smtClean="0">
                <a:solidFill>
                  <a:srgbClr val="800000"/>
                </a:solidFill>
                <a:latin typeface="Calibri" charset="0"/>
              </a:rPr>
            </a:br>
            <a:r>
              <a:rPr lang="en-US" sz="2600" dirty="0" smtClean="0">
                <a:solidFill>
                  <a:srgbClr val="800000"/>
                </a:solidFill>
                <a:latin typeface="Calibri" charset="0"/>
              </a:rPr>
              <a:t>190 </a:t>
            </a:r>
            <a:r>
              <a:rPr lang="en-US" sz="2600" dirty="0">
                <a:solidFill>
                  <a:srgbClr val="800000"/>
                </a:solidFill>
                <a:latin typeface="Calibri" charset="0"/>
              </a:rPr>
              <a:t>km for (</a:t>
            </a:r>
            <a:r>
              <a:rPr lang="en-US" sz="2600" dirty="0">
                <a:solidFill>
                  <a:srgbClr val="0000FF"/>
                </a:solidFill>
                <a:latin typeface="Calibri" charset="0"/>
              </a:rPr>
              <a:t>3→2</a:t>
            </a:r>
            <a:r>
              <a:rPr lang="en-US" sz="2600" dirty="0" smtClean="0">
                <a:solidFill>
                  <a:srgbClr val="800000"/>
                </a:solidFill>
                <a:latin typeface="Calibri" charset="0"/>
              </a:rPr>
              <a:t>) emissions. </a:t>
            </a:r>
            <a:br>
              <a:rPr lang="en-US" sz="2600" dirty="0" smtClean="0">
                <a:solidFill>
                  <a:srgbClr val="800000"/>
                </a:solidFill>
                <a:latin typeface="Calibri" charset="0"/>
              </a:rPr>
            </a:br>
            <a:r>
              <a:rPr lang="en-US" sz="2600" dirty="0" smtClean="0">
                <a:solidFill>
                  <a:srgbClr val="800000"/>
                </a:solidFill>
                <a:latin typeface="Calibri" charset="0"/>
              </a:rPr>
              <a:t>Photoelectron </a:t>
            </a:r>
            <a:r>
              <a:rPr lang="en-US" sz="2600" dirty="0">
                <a:solidFill>
                  <a:srgbClr val="800000"/>
                </a:solidFill>
                <a:latin typeface="Calibri" charset="0"/>
              </a:rPr>
              <a:t>impact is </a:t>
            </a:r>
            <a:r>
              <a:rPr lang="en-US" sz="2600" dirty="0" smtClean="0">
                <a:solidFill>
                  <a:srgbClr val="800000"/>
                </a:solidFill>
                <a:latin typeface="Calibri" charset="0"/>
              </a:rPr>
              <a:t>significant </a:t>
            </a:r>
            <a:r>
              <a:rPr lang="en-US" sz="2600" dirty="0">
                <a:solidFill>
                  <a:srgbClr val="800000"/>
                </a:solidFill>
                <a:latin typeface="Calibri" charset="0"/>
              </a:rPr>
              <a:t>at 250 </a:t>
            </a:r>
            <a:r>
              <a:rPr lang="en-US" sz="2600" dirty="0" smtClean="0">
                <a:solidFill>
                  <a:srgbClr val="800000"/>
                </a:solidFill>
                <a:latin typeface="Calibri" charset="0"/>
              </a:rPr>
              <a:t>km</a:t>
            </a:r>
            <a:r>
              <a:rPr lang="en-US" sz="2600" dirty="0">
                <a:solidFill>
                  <a:srgbClr val="800000"/>
                </a:solidFill>
                <a:latin typeface="Calibri" charset="0"/>
              </a:rPr>
              <a:t> </a:t>
            </a:r>
            <a:r>
              <a:rPr lang="en-US" sz="2600" dirty="0" smtClean="0">
                <a:solidFill>
                  <a:srgbClr val="800000"/>
                </a:solidFill>
                <a:latin typeface="Calibri" charset="0"/>
              </a:rPr>
              <a:t>for </a:t>
            </a:r>
            <a:r>
              <a:rPr lang="en-US" sz="2600" dirty="0">
                <a:solidFill>
                  <a:srgbClr val="800000"/>
                </a:solidFill>
                <a:latin typeface="Calibri" charset="0"/>
              </a:rPr>
              <a:t>(</a:t>
            </a:r>
            <a:r>
              <a:rPr lang="en-US" sz="2600" dirty="0">
                <a:solidFill>
                  <a:srgbClr val="FF0000"/>
                </a:solidFill>
                <a:latin typeface="Calibri" pitchFamily="34" charset="0"/>
              </a:rPr>
              <a:t>2→1</a:t>
            </a:r>
            <a:r>
              <a:rPr lang="en-US" sz="2600" dirty="0">
                <a:solidFill>
                  <a:srgbClr val="800000"/>
                </a:solidFill>
                <a:latin typeface="Calibri" charset="0"/>
              </a:rPr>
              <a:t>) emissions.</a:t>
            </a:r>
          </a:p>
          <a:p>
            <a:pPr eaLnBrk="1" hangingPunct="1"/>
            <a:endParaRPr lang="en-US" sz="1800" dirty="0"/>
          </a:p>
        </p:txBody>
      </p:sp>
      <p:pic>
        <p:nvPicPr>
          <p:cNvPr id="9" name="Picture 5"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1200" y="84668"/>
            <a:ext cx="1463240" cy="145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flipH="1" flipV="1">
            <a:off x="5816600" y="1892300"/>
            <a:ext cx="1612901" cy="1727201"/>
          </a:xfrm>
          <a:prstGeom prst="line">
            <a:avLst/>
          </a:prstGeom>
          <a:ln>
            <a:solidFill>
              <a:srgbClr val="008000"/>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54205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ChangeArrowheads="1"/>
          </p:cNvSpPr>
          <p:nvPr/>
        </p:nvSpPr>
        <p:spPr bwMode="auto">
          <a:xfrm>
            <a:off x="330200" y="1447800"/>
            <a:ext cx="89979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a:solidFill>
                <a:srgbClr val="FF0000"/>
              </a:solidFill>
              <a:latin typeface="Calibri" charset="0"/>
            </a:endParaRPr>
          </a:p>
          <a:p>
            <a:pPr marL="742950" lvl="1" indent="-285750">
              <a:lnSpc>
                <a:spcPct val="90000"/>
              </a:lnSpc>
              <a:spcBef>
                <a:spcPct val="20000"/>
              </a:spcBef>
              <a:buFontTx/>
              <a:buChar char="–"/>
            </a:pPr>
            <a:endParaRPr lang="en-US" sz="2000">
              <a:solidFill>
                <a:srgbClr val="FF0000"/>
              </a:solidFill>
              <a:latin typeface="Calibri" charset="0"/>
            </a:endParaRPr>
          </a:p>
        </p:txBody>
      </p:sp>
      <p:sp>
        <p:nvSpPr>
          <p:cNvPr id="86019" name="Rectangle 10"/>
          <p:cNvSpPr>
            <a:spLocks noGrp="1" noChangeArrowheads="1"/>
          </p:cNvSpPr>
          <p:nvPr>
            <p:ph type="body" idx="4294967295"/>
          </p:nvPr>
        </p:nvSpPr>
        <p:spPr>
          <a:xfrm>
            <a:off x="0" y="723900"/>
            <a:ext cx="9906000" cy="1854200"/>
          </a:xfrm>
        </p:spPr>
        <p:txBody>
          <a:bodyPr/>
          <a:lstStyle/>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endParaRPr lang="en-US" sz="2800">
              <a:latin typeface="Arial" charset="0"/>
              <a:ea typeface="ＭＳ Ｐゴシック" charset="0"/>
              <a:cs typeface="ＭＳ Ｐゴシック" charset="0"/>
            </a:endParaRPr>
          </a:p>
        </p:txBody>
      </p:sp>
      <p:sp>
        <p:nvSpPr>
          <p:cNvPr id="88069" name="Rectangle 11"/>
          <p:cNvSpPr>
            <a:spLocks noChangeArrowheads="1"/>
          </p:cNvSpPr>
          <p:nvPr/>
        </p:nvSpPr>
        <p:spPr bwMode="auto">
          <a:xfrm>
            <a:off x="2" y="660400"/>
            <a:ext cx="9520767" cy="1663700"/>
          </a:xfrm>
          <a:prstGeom prst="rect">
            <a:avLst/>
          </a:prstGeom>
          <a:noFill/>
          <a:ln w="9525">
            <a:noFill/>
            <a:miter lim="800000"/>
            <a:headEnd/>
            <a:tailEnd/>
          </a:ln>
        </p:spPr>
        <p:txBody>
          <a:bodyPr/>
          <a:lstStyle/>
          <a:p>
            <a:pPr marL="342900" indent="-342900">
              <a:spcBef>
                <a:spcPct val="20000"/>
              </a:spcBef>
              <a:defRPr/>
            </a:pPr>
            <a:r>
              <a:rPr lang="en-US" dirty="0">
                <a:latin typeface="Calibri" pitchFamily="34" charset="0"/>
                <a:ea typeface="+mn-ea"/>
                <a:cs typeface="+mn-cs"/>
              </a:rPr>
              <a:t>	</a:t>
            </a:r>
            <a:r>
              <a:rPr lang="en-US" sz="2400" dirty="0">
                <a:latin typeface="Calibri" pitchFamily="34" charset="0"/>
                <a:ea typeface="+mn-ea"/>
                <a:cs typeface="+mn-cs"/>
              </a:rPr>
              <a:t>A spectrum </a:t>
            </a:r>
            <a:r>
              <a:rPr lang="en-US" sz="2400" dirty="0" smtClean="0">
                <a:latin typeface="Calibri" pitchFamily="34" charset="0"/>
                <a:ea typeface="+mn-ea"/>
                <a:cs typeface="+mn-cs"/>
              </a:rPr>
              <a:t>(</a:t>
            </a:r>
            <a:r>
              <a:rPr lang="en-US" sz="2400" strike="sngStrike" dirty="0" smtClean="0">
                <a:latin typeface="Calibri" pitchFamily="34" charset="0"/>
                <a:ea typeface="+mn-ea"/>
                <a:cs typeface="+mn-cs"/>
              </a:rPr>
              <a:t>          </a:t>
            </a:r>
            <a:r>
              <a:rPr lang="en-US" sz="2400" dirty="0" smtClean="0">
                <a:latin typeface="Calibri" pitchFamily="34" charset="0"/>
                <a:ea typeface="+mn-ea"/>
                <a:cs typeface="+mn-cs"/>
              </a:rPr>
              <a:t>) </a:t>
            </a:r>
            <a:r>
              <a:rPr lang="en-US" sz="2400" dirty="0">
                <a:latin typeface="Calibri" pitchFamily="34" charset="0"/>
                <a:ea typeface="+mn-ea"/>
                <a:cs typeface="+mn-cs"/>
              </a:rPr>
              <a:t>of emissions from the coma of comet Hale-Bopp. The authors superimposed a fitted spectrum (</a:t>
            </a:r>
            <a:r>
              <a:rPr lang="en-US" sz="2400" b="1" strike="sngStrike" dirty="0">
                <a:solidFill>
                  <a:srgbClr val="0070C0"/>
                </a:solidFill>
                <a:latin typeface="Calibri" pitchFamily="34" charset="0"/>
                <a:ea typeface="+mn-ea"/>
                <a:cs typeface="+mn-cs"/>
              </a:rPr>
              <a:t>        </a:t>
            </a:r>
            <a:r>
              <a:rPr lang="en-US" sz="2400" dirty="0">
                <a:latin typeface="Calibri" pitchFamily="34" charset="0"/>
                <a:ea typeface="+mn-ea"/>
                <a:cs typeface="+mn-cs"/>
              </a:rPr>
              <a:t>) of the fourth positive (A</a:t>
            </a:r>
            <a:r>
              <a:rPr lang="en-US" sz="2400" baseline="30000" dirty="0">
                <a:latin typeface="Calibri" pitchFamily="34" charset="0"/>
                <a:ea typeface="+mn-ea"/>
                <a:cs typeface="+mn-cs"/>
              </a:rPr>
              <a:t>1</a:t>
            </a:r>
            <a:r>
              <a:rPr lang="en-US" sz="2400" dirty="0">
                <a:latin typeface="Calibri" pitchFamily="34" charset="0"/>
                <a:ea typeface="+mn-ea"/>
                <a:cs typeface="+mn-cs"/>
                <a:sym typeface="Symbol" pitchFamily="18" charset="2"/>
              </a:rPr>
              <a:t></a:t>
            </a:r>
            <a:r>
              <a:rPr lang="en-US" sz="2400" dirty="0">
                <a:latin typeface="Calibri" pitchFamily="34" charset="0"/>
                <a:ea typeface="+mn-ea"/>
                <a:cs typeface="+mn-cs"/>
              </a:rPr>
              <a:t>X</a:t>
            </a:r>
            <a:r>
              <a:rPr lang="en-US" sz="2400" baseline="30000" dirty="0">
                <a:latin typeface="Calibri" pitchFamily="34" charset="0"/>
                <a:ea typeface="+mn-ea"/>
                <a:cs typeface="+mn-cs"/>
              </a:rPr>
              <a:t>1</a:t>
            </a:r>
            <a:r>
              <a:rPr lang="en-US" sz="2400" dirty="0">
                <a:latin typeface="Calibri" pitchFamily="34" charset="0"/>
                <a:ea typeface="+mn-ea"/>
                <a:cs typeface="+mn-cs"/>
                <a:sym typeface="Symbol" pitchFamily="18" charset="2"/>
              </a:rPr>
              <a:t></a:t>
            </a:r>
            <a:r>
              <a:rPr lang="en-US" sz="2400" baseline="30000" dirty="0">
                <a:latin typeface="Calibri" pitchFamily="34" charset="0"/>
                <a:ea typeface="+mn-ea"/>
                <a:cs typeface="+mn-cs"/>
              </a:rPr>
              <a:t>+</a:t>
            </a:r>
            <a:r>
              <a:rPr lang="en-US" sz="2400" dirty="0">
                <a:latin typeface="Calibri" pitchFamily="34" charset="0"/>
                <a:ea typeface="+mn-ea"/>
                <a:cs typeface="+mn-cs"/>
              </a:rPr>
              <a:t>) band emissions of CO, from which they determined the abundance of CO in the coma. It was assumed that the CO emissions were due to fluorescence induced by sunlight, without any contribution from photoelectron impact.</a:t>
            </a:r>
          </a:p>
          <a:p>
            <a:pPr marL="342900" indent="-342900">
              <a:spcBef>
                <a:spcPct val="20000"/>
              </a:spcBef>
              <a:buFontTx/>
              <a:buChar char="•"/>
              <a:defRPr/>
            </a:pPr>
            <a:endParaRPr lang="en-US" dirty="0">
              <a:solidFill>
                <a:srgbClr val="FF0000"/>
              </a:solidFill>
              <a:latin typeface="Calibri" pitchFamily="34" charset="0"/>
              <a:ea typeface="+mn-ea"/>
              <a:cs typeface="+mn-cs"/>
            </a:endParaRPr>
          </a:p>
        </p:txBody>
      </p:sp>
      <p:pic>
        <p:nvPicPr>
          <p:cNvPr id="86021" name="Picture 13" descr="mcphate1999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3" y="3352805"/>
            <a:ext cx="8191368"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Text Box 14"/>
          <p:cNvSpPr txBox="1">
            <a:spLocks noChangeArrowheads="1"/>
          </p:cNvSpPr>
          <p:nvPr/>
        </p:nvSpPr>
        <p:spPr bwMode="auto">
          <a:xfrm>
            <a:off x="2763706" y="3556004"/>
            <a:ext cx="1528894"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latin typeface="Calibri" charset="0"/>
              </a:rPr>
              <a:t>Observed</a:t>
            </a:r>
            <a:endParaRPr lang="en-US" sz="2800">
              <a:latin typeface="Calibri" charset="0"/>
            </a:endParaRPr>
          </a:p>
        </p:txBody>
      </p:sp>
      <p:sp>
        <p:nvSpPr>
          <p:cNvPr id="86023" name="Text Box 15"/>
          <p:cNvSpPr txBox="1">
            <a:spLocks noChangeArrowheads="1"/>
          </p:cNvSpPr>
          <p:nvPr/>
        </p:nvSpPr>
        <p:spPr bwMode="auto">
          <a:xfrm>
            <a:off x="6356350" y="4876801"/>
            <a:ext cx="11509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1B3675"/>
                </a:solidFill>
                <a:latin typeface="Calibri" charset="0"/>
              </a:rPr>
              <a:t>Fitted CO</a:t>
            </a:r>
            <a:endParaRPr lang="en-US" sz="2800">
              <a:latin typeface="Calibri" charset="0"/>
            </a:endParaRPr>
          </a:p>
        </p:txBody>
      </p:sp>
      <p:sp>
        <p:nvSpPr>
          <p:cNvPr id="86024" name="Text Box 16"/>
          <p:cNvSpPr txBox="1">
            <a:spLocks noChangeArrowheads="1"/>
          </p:cNvSpPr>
          <p:nvPr/>
        </p:nvSpPr>
        <p:spPr bwMode="auto">
          <a:xfrm>
            <a:off x="2559053" y="4648205"/>
            <a:ext cx="133111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latin typeface="Calibri" charset="0"/>
              </a:rPr>
              <a:t>O </a:t>
            </a:r>
            <a:r>
              <a:rPr lang="en-US" sz="2000">
                <a:latin typeface="Times" charset="0"/>
              </a:rPr>
              <a:t>I</a:t>
            </a:r>
            <a:r>
              <a:rPr lang="en-US" sz="2000">
                <a:latin typeface="Calibri" charset="0"/>
              </a:rPr>
              <a:t> lines</a:t>
            </a:r>
          </a:p>
        </p:txBody>
      </p:sp>
      <p:sp>
        <p:nvSpPr>
          <p:cNvPr id="86025" name="Line 17"/>
          <p:cNvSpPr>
            <a:spLocks noChangeShapeType="1"/>
          </p:cNvSpPr>
          <p:nvPr/>
        </p:nvSpPr>
        <p:spPr bwMode="auto">
          <a:xfrm flipH="1">
            <a:off x="2466184" y="3741743"/>
            <a:ext cx="321602" cy="2190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6" name="Line 18"/>
          <p:cNvSpPr>
            <a:spLocks noChangeShapeType="1"/>
          </p:cNvSpPr>
          <p:nvPr/>
        </p:nvSpPr>
        <p:spPr bwMode="auto">
          <a:xfrm flipH="1">
            <a:off x="2693194" y="4926013"/>
            <a:ext cx="1720" cy="60325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7" name="Line 19"/>
          <p:cNvSpPr>
            <a:spLocks noChangeShapeType="1"/>
          </p:cNvSpPr>
          <p:nvPr/>
        </p:nvSpPr>
        <p:spPr bwMode="auto">
          <a:xfrm flipH="1">
            <a:off x="6201569" y="5186363"/>
            <a:ext cx="249370" cy="336550"/>
          </a:xfrm>
          <a:prstGeom prst="line">
            <a:avLst/>
          </a:prstGeom>
          <a:noFill/>
          <a:ln w="28575">
            <a:solidFill>
              <a:srgbClr val="1B3675"/>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8" name="Text Box 20"/>
          <p:cNvSpPr txBox="1">
            <a:spLocks noChangeArrowheads="1"/>
          </p:cNvSpPr>
          <p:nvPr/>
        </p:nvSpPr>
        <p:spPr bwMode="auto">
          <a:xfrm>
            <a:off x="6191250" y="3429000"/>
            <a:ext cx="18556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87A0A"/>
                </a:solidFill>
                <a:latin typeface="Calibri" charset="0"/>
              </a:rPr>
              <a:t>Fitted S </a:t>
            </a:r>
            <a:r>
              <a:rPr lang="en-US" sz="2000">
                <a:solidFill>
                  <a:srgbClr val="087A0A"/>
                </a:solidFill>
                <a:latin typeface="Times" charset="0"/>
              </a:rPr>
              <a:t>I</a:t>
            </a:r>
            <a:r>
              <a:rPr lang="en-US" sz="2000">
                <a:solidFill>
                  <a:srgbClr val="087A0A"/>
                </a:solidFill>
                <a:latin typeface="Calibri" charset="0"/>
              </a:rPr>
              <a:t> lines</a:t>
            </a:r>
            <a:endParaRPr lang="en-US" sz="2800">
              <a:solidFill>
                <a:srgbClr val="0DA70E"/>
              </a:solidFill>
              <a:latin typeface="Calibri" charset="0"/>
            </a:endParaRPr>
          </a:p>
        </p:txBody>
      </p:sp>
      <p:sp>
        <p:nvSpPr>
          <p:cNvPr id="86029" name="Line 21"/>
          <p:cNvSpPr>
            <a:spLocks noChangeShapeType="1"/>
          </p:cNvSpPr>
          <p:nvPr/>
        </p:nvSpPr>
        <p:spPr bwMode="auto">
          <a:xfrm>
            <a:off x="7200768" y="3752852"/>
            <a:ext cx="736071" cy="238125"/>
          </a:xfrm>
          <a:prstGeom prst="line">
            <a:avLst/>
          </a:prstGeom>
          <a:noFill/>
          <a:ln w="19050">
            <a:solidFill>
              <a:srgbClr val="087A0A"/>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30" name="Rectangle 23"/>
          <p:cNvSpPr>
            <a:spLocks noGrp="1" noChangeArrowheads="1"/>
          </p:cNvSpPr>
          <p:nvPr>
            <p:ph type="title" idx="4294967295"/>
          </p:nvPr>
        </p:nvSpPr>
        <p:spPr>
          <a:xfrm>
            <a:off x="0" y="0"/>
            <a:ext cx="9906000" cy="838200"/>
          </a:xfrm>
        </p:spPr>
        <p:txBody>
          <a:bodyPr/>
          <a:lstStyle/>
          <a:p>
            <a:pPr eaLnBrk="1" hangingPunct="1"/>
            <a:r>
              <a:rPr lang="en-US">
                <a:solidFill>
                  <a:srgbClr val="0000FF"/>
                </a:solidFill>
                <a:latin typeface="Arial" charset="0"/>
                <a:ea typeface="ＭＳ Ｐゴシック" charset="0"/>
                <a:cs typeface="ＭＳ Ｐゴシック" charset="0"/>
              </a:rPr>
              <a:t>CO in comet Hale-Bopp</a:t>
            </a:r>
            <a:r>
              <a:rPr lang="en-US">
                <a:solidFill>
                  <a:srgbClr val="FF0000"/>
                </a:solidFill>
                <a:latin typeface="Arial" charset="0"/>
                <a:ea typeface="ＭＳ Ｐゴシック" charset="0"/>
                <a:cs typeface="ＭＳ Ｐゴシック" charset="0"/>
              </a:rPr>
              <a:t> </a:t>
            </a:r>
            <a:r>
              <a:rPr lang="en-US" sz="3600">
                <a:solidFill>
                  <a:srgbClr val="FF0000"/>
                </a:solidFill>
                <a:latin typeface="Arial" charset="0"/>
                <a:ea typeface="ＭＳ Ｐゴシック" charset="0"/>
                <a:cs typeface="ＭＳ Ｐゴシック" charset="0"/>
              </a:rPr>
              <a:t> </a:t>
            </a:r>
            <a:endParaRPr lang="en-US">
              <a:solidFill>
                <a:srgbClr val="FF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2769257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ChangeArrowheads="1"/>
          </p:cNvSpPr>
          <p:nvPr/>
        </p:nvSpPr>
        <p:spPr bwMode="auto">
          <a:xfrm>
            <a:off x="330200" y="1447800"/>
            <a:ext cx="89979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a:solidFill>
                <a:srgbClr val="FF0000"/>
              </a:solidFill>
              <a:latin typeface="Calibri" charset="0"/>
            </a:endParaRPr>
          </a:p>
          <a:p>
            <a:pPr marL="742950" lvl="1" indent="-285750">
              <a:lnSpc>
                <a:spcPct val="90000"/>
              </a:lnSpc>
              <a:spcBef>
                <a:spcPct val="20000"/>
              </a:spcBef>
              <a:buFontTx/>
              <a:buChar char="–"/>
            </a:pPr>
            <a:endParaRPr lang="en-US" sz="2000">
              <a:solidFill>
                <a:srgbClr val="FF0000"/>
              </a:solidFill>
              <a:latin typeface="Calibri" charset="0"/>
            </a:endParaRPr>
          </a:p>
        </p:txBody>
      </p:sp>
      <p:sp>
        <p:nvSpPr>
          <p:cNvPr id="86019" name="Rectangle 10"/>
          <p:cNvSpPr>
            <a:spLocks noGrp="1" noChangeArrowheads="1"/>
          </p:cNvSpPr>
          <p:nvPr>
            <p:ph type="body" idx="4294967295"/>
          </p:nvPr>
        </p:nvSpPr>
        <p:spPr>
          <a:xfrm>
            <a:off x="0" y="723900"/>
            <a:ext cx="9906000" cy="1854200"/>
          </a:xfrm>
        </p:spPr>
        <p:txBody>
          <a:bodyPr/>
          <a:lstStyle/>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endParaRPr lang="en-US" sz="2800">
              <a:latin typeface="Arial" charset="0"/>
              <a:ea typeface="ＭＳ Ｐゴシック" charset="0"/>
              <a:cs typeface="ＭＳ Ｐゴシック" charset="0"/>
            </a:endParaRPr>
          </a:p>
        </p:txBody>
      </p:sp>
      <p:sp>
        <p:nvSpPr>
          <p:cNvPr id="88069" name="Rectangle 11"/>
          <p:cNvSpPr>
            <a:spLocks noChangeArrowheads="1"/>
          </p:cNvSpPr>
          <p:nvPr/>
        </p:nvSpPr>
        <p:spPr bwMode="auto">
          <a:xfrm>
            <a:off x="2" y="660400"/>
            <a:ext cx="9520767" cy="1663700"/>
          </a:xfrm>
          <a:prstGeom prst="rect">
            <a:avLst/>
          </a:prstGeom>
          <a:noFill/>
          <a:ln w="9525">
            <a:noFill/>
            <a:miter lim="800000"/>
            <a:headEnd/>
            <a:tailEnd/>
          </a:ln>
        </p:spPr>
        <p:txBody>
          <a:bodyPr/>
          <a:lstStyle/>
          <a:p>
            <a:pPr marL="342900" indent="-342900">
              <a:spcBef>
                <a:spcPct val="20000"/>
              </a:spcBef>
              <a:defRPr/>
            </a:pPr>
            <a:r>
              <a:rPr lang="en-US" dirty="0">
                <a:latin typeface="Calibri" pitchFamily="34" charset="0"/>
                <a:ea typeface="+mn-ea"/>
                <a:cs typeface="+mn-cs"/>
              </a:rPr>
              <a:t>	</a:t>
            </a:r>
            <a:r>
              <a:rPr lang="en-US" sz="2400" dirty="0">
                <a:latin typeface="Calibri" pitchFamily="34" charset="0"/>
                <a:ea typeface="+mn-ea"/>
                <a:cs typeface="+mn-cs"/>
              </a:rPr>
              <a:t>A spectrum </a:t>
            </a:r>
            <a:r>
              <a:rPr lang="en-US" sz="2400" dirty="0" smtClean="0">
                <a:latin typeface="Calibri" pitchFamily="34" charset="0"/>
                <a:ea typeface="+mn-ea"/>
                <a:cs typeface="+mn-cs"/>
              </a:rPr>
              <a:t>(</a:t>
            </a:r>
            <a:r>
              <a:rPr lang="en-US" sz="2400" strike="sngStrike" dirty="0" smtClean="0">
                <a:latin typeface="Calibri" pitchFamily="34" charset="0"/>
                <a:ea typeface="+mn-ea"/>
                <a:cs typeface="+mn-cs"/>
              </a:rPr>
              <a:t>          </a:t>
            </a:r>
            <a:r>
              <a:rPr lang="en-US" sz="2400" dirty="0" smtClean="0">
                <a:latin typeface="Calibri" pitchFamily="34" charset="0"/>
                <a:ea typeface="+mn-ea"/>
                <a:cs typeface="+mn-cs"/>
              </a:rPr>
              <a:t>) </a:t>
            </a:r>
            <a:r>
              <a:rPr lang="en-US" sz="2400" dirty="0">
                <a:latin typeface="Calibri" pitchFamily="34" charset="0"/>
                <a:ea typeface="+mn-ea"/>
                <a:cs typeface="+mn-cs"/>
              </a:rPr>
              <a:t>of emissions from the coma of comet Hale-Bopp. The authors superimposed a fitted spectrum (</a:t>
            </a:r>
            <a:r>
              <a:rPr lang="en-US" sz="2400" b="1" strike="sngStrike" dirty="0">
                <a:solidFill>
                  <a:srgbClr val="0070C0"/>
                </a:solidFill>
                <a:latin typeface="Calibri" pitchFamily="34" charset="0"/>
                <a:ea typeface="+mn-ea"/>
                <a:cs typeface="+mn-cs"/>
              </a:rPr>
              <a:t>        </a:t>
            </a:r>
            <a:r>
              <a:rPr lang="en-US" sz="2400" dirty="0">
                <a:latin typeface="Calibri" pitchFamily="34" charset="0"/>
                <a:ea typeface="+mn-ea"/>
                <a:cs typeface="+mn-cs"/>
              </a:rPr>
              <a:t>) of the fourth positive (A</a:t>
            </a:r>
            <a:r>
              <a:rPr lang="en-US" sz="2400" baseline="30000" dirty="0">
                <a:latin typeface="Calibri" pitchFamily="34" charset="0"/>
                <a:ea typeface="+mn-ea"/>
                <a:cs typeface="+mn-cs"/>
              </a:rPr>
              <a:t>1</a:t>
            </a:r>
            <a:r>
              <a:rPr lang="en-US" sz="2400" dirty="0">
                <a:latin typeface="Calibri" pitchFamily="34" charset="0"/>
                <a:ea typeface="+mn-ea"/>
                <a:cs typeface="+mn-cs"/>
                <a:sym typeface="Symbol" pitchFamily="18" charset="2"/>
              </a:rPr>
              <a:t></a:t>
            </a:r>
            <a:r>
              <a:rPr lang="en-US" sz="2400" dirty="0">
                <a:latin typeface="Calibri" pitchFamily="34" charset="0"/>
                <a:ea typeface="+mn-ea"/>
                <a:cs typeface="+mn-cs"/>
              </a:rPr>
              <a:t>X</a:t>
            </a:r>
            <a:r>
              <a:rPr lang="en-US" sz="2400" baseline="30000" dirty="0">
                <a:latin typeface="Calibri" pitchFamily="34" charset="0"/>
                <a:ea typeface="+mn-ea"/>
                <a:cs typeface="+mn-cs"/>
              </a:rPr>
              <a:t>1</a:t>
            </a:r>
            <a:r>
              <a:rPr lang="en-US" sz="2400" dirty="0">
                <a:latin typeface="Calibri" pitchFamily="34" charset="0"/>
                <a:ea typeface="+mn-ea"/>
                <a:cs typeface="+mn-cs"/>
                <a:sym typeface="Symbol" pitchFamily="18" charset="2"/>
              </a:rPr>
              <a:t></a:t>
            </a:r>
            <a:r>
              <a:rPr lang="en-US" sz="2400" baseline="30000" dirty="0">
                <a:latin typeface="Calibri" pitchFamily="34" charset="0"/>
                <a:ea typeface="+mn-ea"/>
                <a:cs typeface="+mn-cs"/>
              </a:rPr>
              <a:t>+</a:t>
            </a:r>
            <a:r>
              <a:rPr lang="en-US" sz="2400" dirty="0">
                <a:latin typeface="Calibri" pitchFamily="34" charset="0"/>
                <a:ea typeface="+mn-ea"/>
                <a:cs typeface="+mn-cs"/>
              </a:rPr>
              <a:t>) band emissions of CO, from which they determined the abundance of CO in the coma. It was assumed that the CO emissions were due to fluorescence induced by sunlight, without any contribution from photoelectron impact.</a:t>
            </a:r>
          </a:p>
          <a:p>
            <a:pPr marL="342900" indent="-342900">
              <a:spcBef>
                <a:spcPct val="20000"/>
              </a:spcBef>
              <a:buFontTx/>
              <a:buChar char="•"/>
              <a:defRPr/>
            </a:pPr>
            <a:endParaRPr lang="en-US" dirty="0">
              <a:solidFill>
                <a:srgbClr val="FF0000"/>
              </a:solidFill>
              <a:latin typeface="Calibri" pitchFamily="34" charset="0"/>
              <a:ea typeface="+mn-ea"/>
              <a:cs typeface="+mn-cs"/>
            </a:endParaRPr>
          </a:p>
        </p:txBody>
      </p:sp>
      <p:pic>
        <p:nvPicPr>
          <p:cNvPr id="86021" name="Picture 13" descr="mcphate1999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3" y="3352805"/>
            <a:ext cx="8191368"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Text Box 14"/>
          <p:cNvSpPr txBox="1">
            <a:spLocks noChangeArrowheads="1"/>
          </p:cNvSpPr>
          <p:nvPr/>
        </p:nvSpPr>
        <p:spPr bwMode="auto">
          <a:xfrm>
            <a:off x="2763706" y="3556004"/>
            <a:ext cx="1528894"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latin typeface="Calibri" charset="0"/>
              </a:rPr>
              <a:t>Observed</a:t>
            </a:r>
            <a:endParaRPr lang="en-US" sz="2800">
              <a:latin typeface="Calibri" charset="0"/>
            </a:endParaRPr>
          </a:p>
        </p:txBody>
      </p:sp>
      <p:sp>
        <p:nvSpPr>
          <p:cNvPr id="86023" name="Text Box 15"/>
          <p:cNvSpPr txBox="1">
            <a:spLocks noChangeArrowheads="1"/>
          </p:cNvSpPr>
          <p:nvPr/>
        </p:nvSpPr>
        <p:spPr bwMode="auto">
          <a:xfrm>
            <a:off x="6356350" y="4876801"/>
            <a:ext cx="11509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1B3675"/>
                </a:solidFill>
                <a:latin typeface="Calibri" charset="0"/>
              </a:rPr>
              <a:t>Fitted CO</a:t>
            </a:r>
            <a:endParaRPr lang="en-US" sz="2800">
              <a:latin typeface="Calibri" charset="0"/>
            </a:endParaRPr>
          </a:p>
        </p:txBody>
      </p:sp>
      <p:sp>
        <p:nvSpPr>
          <p:cNvPr id="86024" name="Text Box 16"/>
          <p:cNvSpPr txBox="1">
            <a:spLocks noChangeArrowheads="1"/>
          </p:cNvSpPr>
          <p:nvPr/>
        </p:nvSpPr>
        <p:spPr bwMode="auto">
          <a:xfrm>
            <a:off x="2559053" y="4648205"/>
            <a:ext cx="133111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latin typeface="Calibri" charset="0"/>
              </a:rPr>
              <a:t>O </a:t>
            </a:r>
            <a:r>
              <a:rPr lang="en-US" sz="2000">
                <a:latin typeface="Times" charset="0"/>
              </a:rPr>
              <a:t>I</a:t>
            </a:r>
            <a:r>
              <a:rPr lang="en-US" sz="2000">
                <a:latin typeface="Calibri" charset="0"/>
              </a:rPr>
              <a:t> lines</a:t>
            </a:r>
          </a:p>
        </p:txBody>
      </p:sp>
      <p:sp>
        <p:nvSpPr>
          <p:cNvPr id="86025" name="Line 17"/>
          <p:cNvSpPr>
            <a:spLocks noChangeShapeType="1"/>
          </p:cNvSpPr>
          <p:nvPr/>
        </p:nvSpPr>
        <p:spPr bwMode="auto">
          <a:xfrm flipH="1">
            <a:off x="2466184" y="3741743"/>
            <a:ext cx="321602" cy="2190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6" name="Line 18"/>
          <p:cNvSpPr>
            <a:spLocks noChangeShapeType="1"/>
          </p:cNvSpPr>
          <p:nvPr/>
        </p:nvSpPr>
        <p:spPr bwMode="auto">
          <a:xfrm flipH="1">
            <a:off x="2693194" y="4926013"/>
            <a:ext cx="1720" cy="60325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7" name="Line 19"/>
          <p:cNvSpPr>
            <a:spLocks noChangeShapeType="1"/>
          </p:cNvSpPr>
          <p:nvPr/>
        </p:nvSpPr>
        <p:spPr bwMode="auto">
          <a:xfrm flipH="1">
            <a:off x="6201569" y="5186363"/>
            <a:ext cx="249370" cy="336550"/>
          </a:xfrm>
          <a:prstGeom prst="line">
            <a:avLst/>
          </a:prstGeom>
          <a:noFill/>
          <a:ln w="28575">
            <a:solidFill>
              <a:srgbClr val="1B3675"/>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8" name="Text Box 20"/>
          <p:cNvSpPr txBox="1">
            <a:spLocks noChangeArrowheads="1"/>
          </p:cNvSpPr>
          <p:nvPr/>
        </p:nvSpPr>
        <p:spPr bwMode="auto">
          <a:xfrm>
            <a:off x="6191250" y="3429000"/>
            <a:ext cx="18556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87A0A"/>
                </a:solidFill>
                <a:latin typeface="Calibri" charset="0"/>
              </a:rPr>
              <a:t>Fitted S </a:t>
            </a:r>
            <a:r>
              <a:rPr lang="en-US" sz="2000">
                <a:solidFill>
                  <a:srgbClr val="087A0A"/>
                </a:solidFill>
                <a:latin typeface="Times" charset="0"/>
              </a:rPr>
              <a:t>I</a:t>
            </a:r>
            <a:r>
              <a:rPr lang="en-US" sz="2000">
                <a:solidFill>
                  <a:srgbClr val="087A0A"/>
                </a:solidFill>
                <a:latin typeface="Calibri" charset="0"/>
              </a:rPr>
              <a:t> lines</a:t>
            </a:r>
            <a:endParaRPr lang="en-US" sz="2800">
              <a:solidFill>
                <a:srgbClr val="0DA70E"/>
              </a:solidFill>
              <a:latin typeface="Calibri" charset="0"/>
            </a:endParaRPr>
          </a:p>
        </p:txBody>
      </p:sp>
      <p:sp>
        <p:nvSpPr>
          <p:cNvPr id="86029" name="Line 21"/>
          <p:cNvSpPr>
            <a:spLocks noChangeShapeType="1"/>
          </p:cNvSpPr>
          <p:nvPr/>
        </p:nvSpPr>
        <p:spPr bwMode="auto">
          <a:xfrm>
            <a:off x="7200768" y="3752852"/>
            <a:ext cx="736071" cy="238125"/>
          </a:xfrm>
          <a:prstGeom prst="line">
            <a:avLst/>
          </a:prstGeom>
          <a:noFill/>
          <a:ln w="19050">
            <a:solidFill>
              <a:srgbClr val="087A0A"/>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30" name="Rectangle 23"/>
          <p:cNvSpPr>
            <a:spLocks noGrp="1" noChangeArrowheads="1"/>
          </p:cNvSpPr>
          <p:nvPr>
            <p:ph type="title" idx="4294967295"/>
          </p:nvPr>
        </p:nvSpPr>
        <p:spPr>
          <a:xfrm>
            <a:off x="0" y="0"/>
            <a:ext cx="9906000" cy="838200"/>
          </a:xfrm>
        </p:spPr>
        <p:txBody>
          <a:bodyPr/>
          <a:lstStyle/>
          <a:p>
            <a:pPr eaLnBrk="1" hangingPunct="1"/>
            <a:r>
              <a:rPr lang="en-US">
                <a:solidFill>
                  <a:srgbClr val="0000FF"/>
                </a:solidFill>
                <a:latin typeface="Arial" charset="0"/>
                <a:ea typeface="ＭＳ Ｐゴシック" charset="0"/>
                <a:cs typeface="ＭＳ Ｐゴシック" charset="0"/>
              </a:rPr>
              <a:t>CO in comet Hale-Bopp</a:t>
            </a:r>
            <a:r>
              <a:rPr lang="en-US">
                <a:solidFill>
                  <a:srgbClr val="FF0000"/>
                </a:solidFill>
                <a:latin typeface="Arial" charset="0"/>
                <a:ea typeface="ＭＳ Ｐゴシック" charset="0"/>
                <a:cs typeface="ＭＳ Ｐゴシック" charset="0"/>
              </a:rPr>
              <a:t> </a:t>
            </a:r>
            <a:r>
              <a:rPr lang="en-US" sz="3600">
                <a:solidFill>
                  <a:srgbClr val="FF0000"/>
                </a:solidFill>
                <a:latin typeface="Arial" charset="0"/>
                <a:ea typeface="ＭＳ Ｐゴシック" charset="0"/>
                <a:cs typeface="ＭＳ Ｐゴシック" charset="0"/>
              </a:rPr>
              <a:t> </a:t>
            </a:r>
            <a:endParaRPr lang="en-US">
              <a:solidFill>
                <a:srgbClr val="FF0000"/>
              </a:solidFill>
              <a:latin typeface="Arial" charset="0"/>
              <a:ea typeface="ＭＳ Ｐゴシック" charset="0"/>
              <a:cs typeface="ＭＳ Ｐゴシック" charset="0"/>
            </a:endParaRPr>
          </a:p>
        </p:txBody>
      </p:sp>
      <p:sp>
        <p:nvSpPr>
          <p:cNvPr id="2" name="Oval 1"/>
          <p:cNvSpPr/>
          <p:nvPr/>
        </p:nvSpPr>
        <p:spPr>
          <a:xfrm>
            <a:off x="3005151" y="4880778"/>
            <a:ext cx="4882994" cy="1658139"/>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9570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0" y="0"/>
            <a:ext cx="9906000" cy="1295400"/>
          </a:xfrm>
        </p:spPr>
        <p:txBody>
          <a:bodyPr/>
          <a:lstStyle/>
          <a:p>
            <a:pPr eaLnBrk="1" hangingPunct="1"/>
            <a:r>
              <a:rPr lang="en-US" sz="4000" dirty="0">
                <a:solidFill>
                  <a:srgbClr val="0000FF"/>
                </a:solidFill>
                <a:latin typeface="Arial" charset="0"/>
                <a:ea typeface="ＭＳ Ｐゴシック" charset="0"/>
                <a:cs typeface="ＭＳ Ｐゴシック" charset="0"/>
              </a:rPr>
              <a:t>Recent cross sections</a:t>
            </a:r>
            <a:r>
              <a:rPr lang="en-US" sz="4000" dirty="0">
                <a:solidFill>
                  <a:srgbClr val="FF0000"/>
                </a:solidFill>
                <a:latin typeface="Arial" charset="0"/>
                <a:ea typeface="ＭＳ Ｐゴシック" charset="0"/>
                <a:cs typeface="ＭＳ Ｐゴシック" charset="0"/>
              </a:rPr>
              <a:t/>
            </a:r>
            <a:br>
              <a:rPr lang="en-US" sz="4000" dirty="0">
                <a:solidFill>
                  <a:srgbClr val="FF0000"/>
                </a:solidFill>
                <a:latin typeface="Arial" charset="0"/>
                <a:ea typeface="ＭＳ Ｐゴシック" charset="0"/>
                <a:cs typeface="ＭＳ Ｐゴシック" charset="0"/>
              </a:rPr>
            </a:br>
            <a:r>
              <a:rPr lang="en-US" sz="2500" dirty="0">
                <a:solidFill>
                  <a:srgbClr val="0000FF"/>
                </a:solidFill>
                <a:latin typeface="Arial" charset="0"/>
                <a:ea typeface="ＭＳ Ｐゴシック" charset="0"/>
                <a:cs typeface="ＭＳ Ｐゴシック" charset="0"/>
              </a:rPr>
              <a:t>Cross section examples and comparison with theory</a:t>
            </a:r>
            <a:r>
              <a:rPr lang="en-US" sz="2500" dirty="0">
                <a:solidFill>
                  <a:srgbClr val="FF0000"/>
                </a:solidFill>
                <a:latin typeface="Arial" charset="0"/>
                <a:ea typeface="ＭＳ Ｐゴシック" charset="0"/>
                <a:cs typeface="ＭＳ Ｐゴシック" charset="0"/>
              </a:rPr>
              <a:t> </a:t>
            </a:r>
            <a:r>
              <a:rPr lang="en-US" sz="3200" dirty="0">
                <a:solidFill>
                  <a:srgbClr val="FF0000"/>
                </a:solidFill>
                <a:latin typeface="Arial" charset="0"/>
                <a:ea typeface="ＭＳ Ｐゴシック" charset="0"/>
                <a:cs typeface="ＭＳ Ｐゴシック" charset="0"/>
              </a:rPr>
              <a:t> </a:t>
            </a:r>
            <a:endParaRPr lang="en-US" sz="4000" dirty="0">
              <a:solidFill>
                <a:srgbClr val="FF0000"/>
              </a:solidFill>
              <a:latin typeface="Arial" charset="0"/>
              <a:ea typeface="ＭＳ Ｐゴシック" charset="0"/>
              <a:cs typeface="ＭＳ Ｐゴシック" charset="0"/>
            </a:endParaRPr>
          </a:p>
        </p:txBody>
      </p:sp>
      <p:sp>
        <p:nvSpPr>
          <p:cNvPr id="88067" name="Rectangle 3"/>
          <p:cNvSpPr>
            <a:spLocks noChangeArrowheads="1"/>
          </p:cNvSpPr>
          <p:nvPr/>
        </p:nvSpPr>
        <p:spPr bwMode="auto">
          <a:xfrm>
            <a:off x="330200" y="1447800"/>
            <a:ext cx="89979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a:solidFill>
                <a:srgbClr val="FF0000"/>
              </a:solidFill>
              <a:latin typeface="Calibri" charset="0"/>
            </a:endParaRPr>
          </a:p>
          <a:p>
            <a:pPr marL="742950" lvl="1" indent="-285750">
              <a:lnSpc>
                <a:spcPct val="90000"/>
              </a:lnSpc>
              <a:spcBef>
                <a:spcPct val="20000"/>
              </a:spcBef>
              <a:buFontTx/>
              <a:buChar char="–"/>
            </a:pPr>
            <a:endParaRPr lang="en-US" sz="2000">
              <a:solidFill>
                <a:srgbClr val="FF0000"/>
              </a:solidFill>
              <a:latin typeface="Calibri" charset="0"/>
            </a:endParaRPr>
          </a:p>
        </p:txBody>
      </p:sp>
      <p:pic>
        <p:nvPicPr>
          <p:cNvPr id="88068" name="Picture 5" descr="jcp3fig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1295400"/>
            <a:ext cx="8502650"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7" descr="legend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1513" y="3657600"/>
            <a:ext cx="354449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1" name="Picture 8" descr="enlarged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 y="3810005"/>
            <a:ext cx="6108700" cy="26257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8072" name="Rectangle 9"/>
          <p:cNvSpPr>
            <a:spLocks noChangeArrowheads="1"/>
          </p:cNvSpPr>
          <p:nvPr/>
        </p:nvSpPr>
        <p:spPr bwMode="auto">
          <a:xfrm>
            <a:off x="1073150" y="2743200"/>
            <a:ext cx="2175537" cy="9540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88073" name="Text Box 10"/>
          <p:cNvSpPr txBox="1">
            <a:spLocks noChangeArrowheads="1"/>
          </p:cNvSpPr>
          <p:nvPr/>
        </p:nvSpPr>
        <p:spPr bwMode="auto">
          <a:xfrm>
            <a:off x="4357953" y="3870325"/>
            <a:ext cx="536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sym typeface="Symbol" charset="0"/>
              </a:rPr>
              <a:t></a:t>
            </a:r>
            <a:r>
              <a:rPr lang="en-US" sz="1800">
                <a:latin typeface="Calibri" charset="0"/>
              </a:rPr>
              <a:t>=0</a:t>
            </a:r>
          </a:p>
        </p:txBody>
      </p:sp>
      <p:sp>
        <p:nvSpPr>
          <p:cNvPr id="10" name="Rectangle 5"/>
          <p:cNvSpPr>
            <a:spLocks noChangeArrowheads="1"/>
          </p:cNvSpPr>
          <p:nvPr/>
        </p:nvSpPr>
        <p:spPr bwMode="auto">
          <a:xfrm>
            <a:off x="8585200" y="1752605"/>
            <a:ext cx="1102786" cy="132343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dirty="0">
                <a:latin typeface="Calibri" charset="0"/>
              </a:rPr>
              <a:t>CO</a:t>
            </a:r>
          </a:p>
          <a:p>
            <a:r>
              <a:rPr lang="en-US" sz="4000" i="1" dirty="0" smtClean="0">
                <a:latin typeface="Calibri" charset="0"/>
              </a:rPr>
              <a:t>A</a:t>
            </a:r>
            <a:r>
              <a:rPr lang="en-US" sz="800" i="1" dirty="0" smtClean="0">
                <a:latin typeface="Calibri" charset="0"/>
              </a:rPr>
              <a:t> </a:t>
            </a:r>
            <a:r>
              <a:rPr lang="en-US" sz="4000" baseline="30000" dirty="0" smtClean="0">
                <a:latin typeface="Calibri" charset="0"/>
              </a:rPr>
              <a:t>1</a:t>
            </a:r>
            <a:r>
              <a:rPr lang="en-US" sz="4000" dirty="0">
                <a:latin typeface="Calibri" charset="0"/>
                <a:sym typeface="Symbol" charset="0"/>
              </a:rPr>
              <a:t></a:t>
            </a:r>
            <a:endParaRPr lang="en-US" dirty="0">
              <a:latin typeface="Calibri" charset="0"/>
            </a:endParaRPr>
          </a:p>
        </p:txBody>
      </p:sp>
    </p:spTree>
    <p:extLst>
      <p:ext uri="{BB962C8B-B14F-4D97-AF65-F5344CB8AC3E}">
        <p14:creationId xmlns:p14="http://schemas.microsoft.com/office/powerpoint/2010/main" val="3832771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0" y="0"/>
            <a:ext cx="9906000" cy="1295400"/>
          </a:xfrm>
        </p:spPr>
        <p:txBody>
          <a:bodyPr/>
          <a:lstStyle/>
          <a:p>
            <a:pPr eaLnBrk="1" hangingPunct="1"/>
            <a:r>
              <a:rPr lang="en-US" sz="4000" dirty="0">
                <a:solidFill>
                  <a:srgbClr val="0000FF"/>
                </a:solidFill>
                <a:latin typeface="Arial" charset="0"/>
                <a:ea typeface="ＭＳ Ｐゴシック" charset="0"/>
                <a:cs typeface="ＭＳ Ｐゴシック" charset="0"/>
              </a:rPr>
              <a:t>Recent cross sections</a:t>
            </a:r>
            <a:r>
              <a:rPr lang="en-US" sz="4000" dirty="0">
                <a:solidFill>
                  <a:srgbClr val="FF0000"/>
                </a:solidFill>
                <a:latin typeface="Arial" charset="0"/>
                <a:ea typeface="ＭＳ Ｐゴシック" charset="0"/>
                <a:cs typeface="ＭＳ Ｐゴシック" charset="0"/>
              </a:rPr>
              <a:t/>
            </a:r>
            <a:br>
              <a:rPr lang="en-US" sz="4000" dirty="0">
                <a:solidFill>
                  <a:srgbClr val="FF0000"/>
                </a:solidFill>
                <a:latin typeface="Arial" charset="0"/>
                <a:ea typeface="ＭＳ Ｐゴシック" charset="0"/>
                <a:cs typeface="ＭＳ Ｐゴシック" charset="0"/>
              </a:rPr>
            </a:br>
            <a:r>
              <a:rPr lang="en-US" sz="2500" dirty="0">
                <a:solidFill>
                  <a:srgbClr val="0000FF"/>
                </a:solidFill>
                <a:latin typeface="Arial" charset="0"/>
                <a:ea typeface="ＭＳ Ｐゴシック" charset="0"/>
                <a:cs typeface="ＭＳ Ｐゴシック" charset="0"/>
              </a:rPr>
              <a:t>Cross section examples and comparison with theory</a:t>
            </a:r>
            <a:r>
              <a:rPr lang="en-US" sz="2500" dirty="0">
                <a:solidFill>
                  <a:srgbClr val="FF0000"/>
                </a:solidFill>
                <a:latin typeface="Arial" charset="0"/>
                <a:ea typeface="ＭＳ Ｐゴシック" charset="0"/>
                <a:cs typeface="ＭＳ Ｐゴシック" charset="0"/>
              </a:rPr>
              <a:t> </a:t>
            </a:r>
            <a:r>
              <a:rPr lang="en-US" sz="3200" dirty="0">
                <a:solidFill>
                  <a:srgbClr val="FF0000"/>
                </a:solidFill>
                <a:latin typeface="Arial" charset="0"/>
                <a:ea typeface="ＭＳ Ｐゴシック" charset="0"/>
                <a:cs typeface="ＭＳ Ｐゴシック" charset="0"/>
              </a:rPr>
              <a:t> </a:t>
            </a:r>
            <a:endParaRPr lang="en-US" sz="4000" dirty="0">
              <a:solidFill>
                <a:srgbClr val="FF0000"/>
              </a:solidFill>
              <a:latin typeface="Arial" charset="0"/>
              <a:ea typeface="ＭＳ Ｐゴシック" charset="0"/>
              <a:cs typeface="ＭＳ Ｐゴシック" charset="0"/>
            </a:endParaRPr>
          </a:p>
        </p:txBody>
      </p:sp>
      <p:sp>
        <p:nvSpPr>
          <p:cNvPr id="90115" name="Rectangle 3"/>
          <p:cNvSpPr>
            <a:spLocks noChangeArrowheads="1"/>
          </p:cNvSpPr>
          <p:nvPr/>
        </p:nvSpPr>
        <p:spPr bwMode="auto">
          <a:xfrm>
            <a:off x="330200" y="1447800"/>
            <a:ext cx="89979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a:solidFill>
                <a:srgbClr val="FF0000"/>
              </a:solidFill>
              <a:latin typeface="Calibri" charset="0"/>
            </a:endParaRPr>
          </a:p>
          <a:p>
            <a:pPr marL="742950" lvl="1" indent="-285750">
              <a:lnSpc>
                <a:spcPct val="90000"/>
              </a:lnSpc>
              <a:spcBef>
                <a:spcPct val="20000"/>
              </a:spcBef>
              <a:buFontTx/>
              <a:buChar char="–"/>
            </a:pPr>
            <a:endParaRPr lang="en-US" sz="2000">
              <a:solidFill>
                <a:srgbClr val="FF0000"/>
              </a:solidFill>
              <a:latin typeface="Calibri" charset="0"/>
            </a:endParaRPr>
          </a:p>
        </p:txBody>
      </p:sp>
      <p:pic>
        <p:nvPicPr>
          <p:cNvPr id="90116" name="Picture 4" descr="jcp3fig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1295400"/>
            <a:ext cx="8502650"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Rectangle 5"/>
          <p:cNvSpPr>
            <a:spLocks noChangeArrowheads="1"/>
          </p:cNvSpPr>
          <p:nvPr/>
        </p:nvSpPr>
        <p:spPr bwMode="auto">
          <a:xfrm>
            <a:off x="8585200" y="1752605"/>
            <a:ext cx="1102786" cy="132343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dirty="0">
                <a:latin typeface="Calibri" charset="0"/>
              </a:rPr>
              <a:t>CO</a:t>
            </a:r>
          </a:p>
          <a:p>
            <a:r>
              <a:rPr lang="en-US" sz="4000" i="1" dirty="0" smtClean="0">
                <a:latin typeface="Calibri" charset="0"/>
              </a:rPr>
              <a:t>A</a:t>
            </a:r>
            <a:r>
              <a:rPr lang="en-US" sz="800" i="1" dirty="0" smtClean="0">
                <a:latin typeface="Calibri" charset="0"/>
              </a:rPr>
              <a:t> </a:t>
            </a:r>
            <a:r>
              <a:rPr lang="en-US" sz="4000" baseline="30000" dirty="0" smtClean="0">
                <a:latin typeface="Calibri" charset="0"/>
              </a:rPr>
              <a:t>1</a:t>
            </a:r>
            <a:r>
              <a:rPr lang="en-US" sz="4000" dirty="0">
                <a:latin typeface="Calibri" charset="0"/>
                <a:sym typeface="Symbol" charset="0"/>
              </a:rPr>
              <a:t></a:t>
            </a:r>
            <a:endParaRPr lang="en-US" dirty="0">
              <a:latin typeface="Calibri" charset="0"/>
            </a:endParaRPr>
          </a:p>
        </p:txBody>
      </p:sp>
    </p:spTree>
    <p:extLst>
      <p:ext uri="{BB962C8B-B14F-4D97-AF65-F5344CB8AC3E}">
        <p14:creationId xmlns:p14="http://schemas.microsoft.com/office/powerpoint/2010/main" val="19379221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p:cNvSpPr>
            <a:spLocks noGrp="1"/>
          </p:cNvSpPr>
          <p:nvPr>
            <p:ph idx="1"/>
          </p:nvPr>
        </p:nvSpPr>
        <p:spPr>
          <a:xfrm>
            <a:off x="4" y="558800"/>
            <a:ext cx="8406219" cy="3327400"/>
          </a:xfrm>
        </p:spPr>
        <p:txBody>
          <a:bodyPr>
            <a:normAutofit lnSpcReduction="10000"/>
          </a:bodyPr>
          <a:lstStyle/>
          <a:p>
            <a:r>
              <a:rPr lang="en-US" sz="2400" dirty="0" smtClean="0"/>
              <a:t>Aims of our work</a:t>
            </a:r>
          </a:p>
          <a:p>
            <a:r>
              <a:rPr lang="en-US" sz="2400" dirty="0" smtClean="0"/>
              <a:t>Inputs required</a:t>
            </a:r>
          </a:p>
          <a:p>
            <a:pPr lvl="1"/>
            <a:r>
              <a:rPr lang="en-US" sz="2400" dirty="0" smtClean="0"/>
              <a:t>Atmospheric data</a:t>
            </a:r>
          </a:p>
          <a:p>
            <a:pPr lvl="1"/>
            <a:r>
              <a:rPr lang="en-US" sz="2400" dirty="0" smtClean="0"/>
              <a:t>Electron flux spectrum</a:t>
            </a:r>
          </a:p>
          <a:p>
            <a:pPr lvl="1"/>
            <a:r>
              <a:rPr lang="en-US" sz="2400" dirty="0" smtClean="0">
                <a:solidFill>
                  <a:srgbClr val="FF0000"/>
                </a:solidFill>
              </a:rPr>
              <a:t>Electron impact cross sections</a:t>
            </a:r>
          </a:p>
          <a:p>
            <a:pPr lvl="1"/>
            <a:r>
              <a:rPr lang="en-US" sz="2400" dirty="0" smtClean="0">
                <a:solidFill>
                  <a:srgbClr val="FF0000"/>
                </a:solidFill>
              </a:rPr>
              <a:t>Other atomic and molecular data</a:t>
            </a:r>
          </a:p>
          <a:p>
            <a:r>
              <a:rPr lang="en-US" sz="2400" dirty="0" smtClean="0"/>
              <a:t>Examples</a:t>
            </a:r>
          </a:p>
          <a:p>
            <a:pPr lvl="1"/>
            <a:r>
              <a:rPr lang="en-US" sz="2400" dirty="0" smtClean="0"/>
              <a:t>Electron cooling by CO</a:t>
            </a:r>
            <a:r>
              <a:rPr lang="en-US" sz="2400" baseline="-25000" dirty="0" smtClean="0"/>
              <a:t>2</a:t>
            </a:r>
            <a:r>
              <a:rPr lang="en-US" sz="2400" dirty="0" smtClean="0"/>
              <a:t> in the atmosphere of Mars</a:t>
            </a:r>
            <a:endParaRPr lang="en-US" sz="2400" dirty="0"/>
          </a:p>
        </p:txBody>
      </p:sp>
      <p:sp>
        <p:nvSpPr>
          <p:cNvPr id="4" name="Title 3"/>
          <p:cNvSpPr>
            <a:spLocks noGrp="1"/>
          </p:cNvSpPr>
          <p:nvPr>
            <p:ph type="title"/>
          </p:nvPr>
        </p:nvSpPr>
        <p:spPr>
          <a:xfrm>
            <a:off x="495300" y="0"/>
            <a:ext cx="5295900" cy="558800"/>
          </a:xfrm>
        </p:spPr>
        <p:txBody>
          <a:bodyPr>
            <a:noAutofit/>
          </a:bodyPr>
          <a:lstStyle/>
          <a:p>
            <a:r>
              <a:rPr lang="en-AU" sz="4000" dirty="0" smtClean="0">
                <a:solidFill>
                  <a:srgbClr val="FF0000"/>
                </a:solidFill>
                <a:effectLst>
                  <a:outerShdw blurRad="50800" dist="38100" dir="2700000">
                    <a:srgbClr val="000000"/>
                  </a:outerShdw>
                </a:effectLst>
              </a:rPr>
              <a:t>Outline</a:t>
            </a:r>
            <a:endParaRPr lang="en-US" sz="4000" dirty="0">
              <a:solidFill>
                <a:srgbClr val="FF0000"/>
              </a:solidFill>
              <a:effectLst>
                <a:outerShdw blurRad="50800" dist="38100" dir="2700000">
                  <a:srgbClr val="000000"/>
                </a:outerShdw>
              </a:effectLst>
            </a:endParaRPr>
          </a:p>
        </p:txBody>
      </p:sp>
      <p:pic>
        <p:nvPicPr>
          <p:cNvPr id="6" name="Picture 6" descr="030827_hubble_mars_2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6223" y="60274"/>
            <a:ext cx="1452490" cy="132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28033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30200" y="1447800"/>
            <a:ext cx="89979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a:solidFill>
                <a:srgbClr val="FF0000"/>
              </a:solidFill>
              <a:latin typeface="Calibri" charset="0"/>
            </a:endParaRPr>
          </a:p>
          <a:p>
            <a:pPr marL="742950" lvl="1" indent="-285750">
              <a:lnSpc>
                <a:spcPct val="90000"/>
              </a:lnSpc>
              <a:spcBef>
                <a:spcPct val="20000"/>
              </a:spcBef>
              <a:buFontTx/>
              <a:buChar char="–"/>
            </a:pPr>
            <a:endParaRPr lang="en-US" sz="2000">
              <a:solidFill>
                <a:srgbClr val="FF0000"/>
              </a:solidFill>
              <a:latin typeface="Calibri" charset="0"/>
            </a:endParaRPr>
          </a:p>
        </p:txBody>
      </p:sp>
      <p:pic>
        <p:nvPicPr>
          <p:cNvPr id="92163" name="Picture 3" descr="spig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953" y="2106618"/>
            <a:ext cx="7130256"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Rectangle 4"/>
          <p:cNvSpPr>
            <a:spLocks noGrp="1" noChangeArrowheads="1"/>
          </p:cNvSpPr>
          <p:nvPr>
            <p:ph type="body" idx="4294967295"/>
          </p:nvPr>
        </p:nvSpPr>
        <p:spPr>
          <a:xfrm>
            <a:off x="412750" y="723900"/>
            <a:ext cx="9493250" cy="2476500"/>
          </a:xfrm>
        </p:spPr>
        <p:txBody>
          <a:bodyPr/>
          <a:lstStyle/>
          <a:p>
            <a:pPr marL="0" indent="0" eaLnBrk="1" hangingPunct="1">
              <a:lnSpc>
                <a:spcPct val="90000"/>
              </a:lnSpc>
              <a:buFontTx/>
              <a:buNone/>
            </a:pPr>
            <a:r>
              <a:rPr lang="en-US" sz="2800">
                <a:latin typeface="Arial" charset="0"/>
                <a:ea typeface="ＭＳ Ｐゴシック" charset="0"/>
                <a:cs typeface="ＭＳ Ｐゴシック" charset="0"/>
              </a:rPr>
              <a:t>We find that electron impact (</a:t>
            </a:r>
            <a:r>
              <a:rPr lang="en-US" sz="2800">
                <a:solidFill>
                  <a:srgbClr val="FF0000"/>
                </a:solidFill>
                <a:latin typeface="Arial" charset="0"/>
                <a:ea typeface="ＭＳ Ｐゴシック" charset="0"/>
                <a:cs typeface="ＭＳ Ｐゴシック" charset="0"/>
                <a:sym typeface="Wingdings" charset="0"/>
              </a:rPr>
              <a:t></a:t>
            </a:r>
            <a:r>
              <a:rPr lang="en-US" sz="2800">
                <a:latin typeface="Arial" charset="0"/>
                <a:ea typeface="ＭＳ Ｐゴシック" charset="0"/>
                <a:cs typeface="ＭＳ Ｐゴシック" charset="0"/>
                <a:sym typeface="Wingdings" charset="0"/>
              </a:rPr>
              <a:t>)</a:t>
            </a:r>
            <a:r>
              <a:rPr lang="en-US" sz="2800">
                <a:latin typeface="Arial" charset="0"/>
                <a:ea typeface="ＭＳ Ｐゴシック" charset="0"/>
                <a:cs typeface="ＭＳ Ｐゴシック" charset="0"/>
              </a:rPr>
              <a:t> makes a substantial contribution, thus reducing the implied amount of fluorescence (</a:t>
            </a:r>
            <a:r>
              <a:rPr lang="en-US" sz="2800">
                <a:solidFill>
                  <a:srgbClr val="00FF00"/>
                </a:solidFill>
                <a:latin typeface="Arial" charset="0"/>
                <a:ea typeface="ＭＳ Ｐゴシック" charset="0"/>
                <a:cs typeface="ＭＳ Ｐゴシック" charset="0"/>
                <a:sym typeface="Wingdings" charset="0"/>
              </a:rPr>
              <a:t></a:t>
            </a:r>
            <a:r>
              <a:rPr lang="en-US" sz="2800">
                <a:latin typeface="Arial" charset="0"/>
                <a:ea typeface="ＭＳ Ｐゴシック" charset="0"/>
                <a:cs typeface="ＭＳ Ｐゴシック" charset="0"/>
              </a:rPr>
              <a:t>). Hence the implied CO abundance is reduced </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by 40%.</a:t>
            </a:r>
          </a:p>
        </p:txBody>
      </p:sp>
      <p:sp>
        <p:nvSpPr>
          <p:cNvPr id="92165" name="Rectangle 5"/>
          <p:cNvSpPr>
            <a:spLocks noGrp="1" noChangeArrowheads="1"/>
          </p:cNvSpPr>
          <p:nvPr>
            <p:ph type="title" idx="4294967295"/>
          </p:nvPr>
        </p:nvSpPr>
        <p:spPr>
          <a:xfrm>
            <a:off x="0" y="0"/>
            <a:ext cx="9906000" cy="838200"/>
          </a:xfrm>
        </p:spPr>
        <p:txBody>
          <a:bodyPr/>
          <a:lstStyle/>
          <a:p>
            <a:pPr eaLnBrk="1" hangingPunct="1"/>
            <a:r>
              <a:rPr lang="en-US">
                <a:solidFill>
                  <a:srgbClr val="0000FF"/>
                </a:solidFill>
                <a:latin typeface="Arial" charset="0"/>
                <a:ea typeface="ＭＳ Ｐゴシック" charset="0"/>
                <a:cs typeface="ＭＳ Ｐゴシック" charset="0"/>
              </a:rPr>
              <a:t>CO in comet Hale-Bopp</a:t>
            </a:r>
            <a:r>
              <a:rPr lang="en-US">
                <a:solidFill>
                  <a:srgbClr val="FF0000"/>
                </a:solidFill>
                <a:latin typeface="Arial" charset="0"/>
                <a:ea typeface="ＭＳ Ｐゴシック" charset="0"/>
                <a:cs typeface="ＭＳ Ｐゴシック" charset="0"/>
              </a:rPr>
              <a:t> </a:t>
            </a:r>
            <a:r>
              <a:rPr lang="en-US" sz="3600">
                <a:solidFill>
                  <a:srgbClr val="FF0000"/>
                </a:solidFill>
                <a:latin typeface="Arial" charset="0"/>
                <a:ea typeface="ＭＳ Ｐゴシック" charset="0"/>
                <a:cs typeface="ＭＳ Ｐゴシック" charset="0"/>
              </a:rPr>
              <a:t> </a:t>
            </a:r>
            <a:endParaRPr lang="en-US">
              <a:solidFill>
                <a:srgbClr val="FF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03742348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1"/>
            <a:ext cx="8915400" cy="1123461"/>
          </a:xfrm>
        </p:spPr>
        <p:txBody>
          <a:bodyPr>
            <a:noAutofit/>
          </a:bodyPr>
          <a:lstStyle/>
          <a:p>
            <a:r>
              <a:rPr lang="en-AU" sz="4000" dirty="0" smtClean="0">
                <a:solidFill>
                  <a:srgbClr val="FF0000"/>
                </a:solidFill>
                <a:effectLst>
                  <a:outerShdw blurRad="50800" dist="38100" dir="2700000">
                    <a:srgbClr val="000000"/>
                  </a:outerShdw>
                </a:effectLst>
              </a:rPr>
              <a:t>O</a:t>
            </a:r>
            <a:r>
              <a:rPr lang="en-AU" sz="4000" baseline="-25000" dirty="0" smtClean="0">
                <a:solidFill>
                  <a:srgbClr val="FF0000"/>
                </a:solidFill>
                <a:effectLst>
                  <a:outerShdw blurRad="50800" dist="38100" dir="2700000">
                    <a:srgbClr val="000000"/>
                  </a:outerShdw>
                </a:effectLst>
              </a:rPr>
              <a:t>2</a:t>
            </a:r>
            <a:r>
              <a:rPr lang="en-AU" sz="4000" dirty="0" smtClean="0">
                <a:solidFill>
                  <a:srgbClr val="FF0000"/>
                </a:solidFill>
                <a:effectLst>
                  <a:outerShdw blurRad="50800" dist="38100" dir="2700000">
                    <a:srgbClr val="000000"/>
                  </a:outerShdw>
                </a:effectLst>
              </a:rPr>
              <a:t> - Measurements at Sophia – </a:t>
            </a:r>
            <a:br>
              <a:rPr lang="en-AU" sz="4000" dirty="0" smtClean="0">
                <a:solidFill>
                  <a:srgbClr val="FF0000"/>
                </a:solidFill>
                <a:effectLst>
                  <a:outerShdw blurRad="50800" dist="38100" dir="2700000">
                    <a:srgbClr val="000000"/>
                  </a:outerShdw>
                </a:effectLst>
              </a:rPr>
            </a:br>
            <a:r>
              <a:rPr lang="en-AU" sz="4000" dirty="0" smtClean="0">
                <a:solidFill>
                  <a:srgbClr val="FF0000"/>
                </a:solidFill>
                <a:effectLst>
                  <a:outerShdw blurRad="50800" dist="38100" dir="2700000">
                    <a:srgbClr val="000000"/>
                  </a:outerShdw>
                </a:effectLst>
              </a:rPr>
              <a:t>sample energy loss spectrum</a:t>
            </a:r>
            <a:endParaRPr lang="en-US" sz="4000" dirty="0">
              <a:solidFill>
                <a:srgbClr val="FF0000"/>
              </a:solidFill>
              <a:effectLst>
                <a:outerShdw blurRad="50800" dist="38100" dir="2700000">
                  <a:srgbClr val="000000"/>
                </a:outerShdw>
              </a:effectLst>
            </a:endParaRPr>
          </a:p>
        </p:txBody>
      </p:sp>
      <p:pic>
        <p:nvPicPr>
          <p:cNvPr id="5" name="Picture 4" descr="suzuki1.png"/>
          <p:cNvPicPr>
            <a:picLocks noChangeAspect="1"/>
          </p:cNvPicPr>
          <p:nvPr/>
        </p:nvPicPr>
        <p:blipFill rotWithShape="1">
          <a:blip r:embed="rId2">
            <a:extLst>
              <a:ext uri="{28A0092B-C50C-407E-A947-70E740481C1C}">
                <a14:useLocalDpi xmlns:a14="http://schemas.microsoft.com/office/drawing/2010/main" val="0"/>
              </a:ext>
            </a:extLst>
          </a:blip>
          <a:srcRect t="1330" b="1843"/>
          <a:stretch/>
        </p:blipFill>
        <p:spPr>
          <a:xfrm>
            <a:off x="874871" y="1211391"/>
            <a:ext cx="7985822" cy="5646615"/>
          </a:xfrm>
          <a:prstGeom prst="rect">
            <a:avLst/>
          </a:prstGeom>
        </p:spPr>
      </p:pic>
    </p:spTree>
    <p:extLst>
      <p:ext uri="{BB962C8B-B14F-4D97-AF65-F5344CB8AC3E}">
        <p14:creationId xmlns:p14="http://schemas.microsoft.com/office/powerpoint/2010/main" val="397853137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m17xse png.png"/>
          <p:cNvPicPr>
            <a:picLocks noChangeAspect="1"/>
          </p:cNvPicPr>
          <p:nvPr/>
        </p:nvPicPr>
        <p:blipFill rotWithShape="1">
          <a:blip r:embed="rId2">
            <a:extLst>
              <a:ext uri="{28A0092B-C50C-407E-A947-70E740481C1C}">
                <a14:useLocalDpi xmlns:a14="http://schemas.microsoft.com/office/drawing/2010/main" val="0"/>
              </a:ext>
            </a:extLst>
          </a:blip>
          <a:srcRect l="-1" t="19515" r="7209" b="1132"/>
          <a:stretch/>
        </p:blipFill>
        <p:spPr>
          <a:xfrm>
            <a:off x="154800" y="633600"/>
            <a:ext cx="9360000" cy="6184800"/>
          </a:xfrm>
          <a:prstGeom prst="rect">
            <a:avLst/>
          </a:prstGeom>
        </p:spPr>
      </p:pic>
      <p:sp>
        <p:nvSpPr>
          <p:cNvPr id="4" name="Title 3"/>
          <p:cNvSpPr>
            <a:spLocks noGrp="1"/>
          </p:cNvSpPr>
          <p:nvPr>
            <p:ph type="title"/>
          </p:nvPr>
        </p:nvSpPr>
        <p:spPr>
          <a:xfrm>
            <a:off x="495300" y="0"/>
            <a:ext cx="8915400" cy="558800"/>
          </a:xfrm>
        </p:spPr>
        <p:txBody>
          <a:bodyPr>
            <a:noAutofit/>
          </a:bodyPr>
          <a:lstStyle/>
          <a:p>
            <a:r>
              <a:rPr lang="en-AU" sz="4000" dirty="0" smtClean="0">
                <a:solidFill>
                  <a:srgbClr val="FF0000"/>
                </a:solidFill>
                <a:effectLst>
                  <a:outerShdw blurRad="50800" dist="38100" dir="2700000">
                    <a:srgbClr val="000000"/>
                  </a:outerShdw>
                </a:effectLst>
              </a:rPr>
              <a:t>Measurements – Integral cross sections</a:t>
            </a:r>
            <a:endParaRPr lang="en-US" sz="4000" dirty="0">
              <a:solidFill>
                <a:srgbClr val="FF0000"/>
              </a:solidFill>
              <a:effectLst>
                <a:outerShdw blurRad="50800" dist="38100" dir="2700000">
                  <a:srgbClr val="000000"/>
                </a:outerShdw>
              </a:effectLst>
            </a:endParaRPr>
          </a:p>
        </p:txBody>
      </p:sp>
      <p:sp>
        <p:nvSpPr>
          <p:cNvPr id="5" name="TextBox 4"/>
          <p:cNvSpPr txBox="1"/>
          <p:nvPr/>
        </p:nvSpPr>
        <p:spPr>
          <a:xfrm>
            <a:off x="5117665" y="693535"/>
            <a:ext cx="4623234" cy="461665"/>
          </a:xfrm>
          <a:prstGeom prst="rect">
            <a:avLst/>
          </a:prstGeom>
          <a:solidFill>
            <a:srgbClr val="FDFFAA"/>
          </a:solidFill>
        </p:spPr>
        <p:txBody>
          <a:bodyPr wrap="square" rtlCol="0">
            <a:spAutoFit/>
          </a:bodyPr>
          <a:lstStyle/>
          <a:p>
            <a:r>
              <a:rPr lang="en-US" sz="2400" dirty="0"/>
              <a:t>(</a:t>
            </a:r>
            <a:r>
              <a:rPr lang="en-US" sz="2400" dirty="0">
                <a:latin typeface="Wingdings"/>
                <a:ea typeface="Wingdings"/>
                <a:cs typeface="Wingdings"/>
              </a:rPr>
              <a:t></a:t>
            </a:r>
            <a:r>
              <a:rPr lang="en-US" sz="2400" dirty="0"/>
              <a:t>) </a:t>
            </a:r>
            <a:r>
              <a:rPr lang="en-US" sz="2400" dirty="0" smtClean="0"/>
              <a:t>	   Measurements	</a:t>
            </a:r>
            <a:r>
              <a:rPr lang="en-US" sz="2400" dirty="0"/>
              <a:t> </a:t>
            </a:r>
            <a:endParaRPr lang="en-US" sz="2400" dirty="0" smtClean="0"/>
          </a:p>
        </p:txBody>
      </p:sp>
    </p:spTree>
    <p:extLst>
      <p:ext uri="{BB962C8B-B14F-4D97-AF65-F5344CB8AC3E}">
        <p14:creationId xmlns:p14="http://schemas.microsoft.com/office/powerpoint/2010/main" val="219509438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m17xsb.png"/>
          <p:cNvPicPr>
            <a:picLocks noChangeAspect="1"/>
          </p:cNvPicPr>
          <p:nvPr/>
        </p:nvPicPr>
        <p:blipFill rotWithShape="1">
          <a:blip r:embed="rId2">
            <a:extLst>
              <a:ext uri="{28A0092B-C50C-407E-A947-70E740481C1C}">
                <a14:useLocalDpi xmlns:a14="http://schemas.microsoft.com/office/drawing/2010/main" val="0"/>
              </a:ext>
            </a:extLst>
          </a:blip>
          <a:srcRect t="19515" r="7209" b="1132"/>
          <a:stretch/>
        </p:blipFill>
        <p:spPr>
          <a:xfrm>
            <a:off x="154800" y="633600"/>
            <a:ext cx="9360000" cy="6184800"/>
          </a:xfrm>
          <a:prstGeom prst="rect">
            <a:avLst/>
          </a:prstGeom>
        </p:spPr>
      </p:pic>
      <p:sp>
        <p:nvSpPr>
          <p:cNvPr id="4" name="Title 3"/>
          <p:cNvSpPr>
            <a:spLocks noGrp="1"/>
          </p:cNvSpPr>
          <p:nvPr>
            <p:ph type="title"/>
          </p:nvPr>
        </p:nvSpPr>
        <p:spPr>
          <a:xfrm>
            <a:off x="495300" y="0"/>
            <a:ext cx="8915400" cy="558800"/>
          </a:xfrm>
        </p:spPr>
        <p:txBody>
          <a:bodyPr>
            <a:noAutofit/>
          </a:bodyPr>
          <a:lstStyle/>
          <a:p>
            <a:r>
              <a:rPr lang="en-AU" sz="4000" dirty="0" smtClean="0">
                <a:solidFill>
                  <a:srgbClr val="FF0000"/>
                </a:solidFill>
                <a:effectLst>
                  <a:outerShdw blurRad="50800" dist="38100" dir="2700000">
                    <a:srgbClr val="000000"/>
                  </a:outerShdw>
                </a:effectLst>
              </a:rPr>
              <a:t>Measurements – Integral cross sections</a:t>
            </a:r>
            <a:endParaRPr lang="en-US" sz="4000" dirty="0">
              <a:solidFill>
                <a:srgbClr val="FF0000"/>
              </a:solidFill>
              <a:effectLst>
                <a:outerShdw blurRad="50800" dist="38100" dir="2700000">
                  <a:srgbClr val="000000"/>
                </a:outerShdw>
              </a:effectLst>
            </a:endParaRPr>
          </a:p>
        </p:txBody>
      </p:sp>
      <p:sp>
        <p:nvSpPr>
          <p:cNvPr id="6" name="TextBox 5"/>
          <p:cNvSpPr txBox="1"/>
          <p:nvPr/>
        </p:nvSpPr>
        <p:spPr>
          <a:xfrm>
            <a:off x="5117665" y="693529"/>
            <a:ext cx="4623234" cy="1569660"/>
          </a:xfrm>
          <a:prstGeom prst="rect">
            <a:avLst/>
          </a:prstGeom>
          <a:solidFill>
            <a:srgbClr val="FDFFAA"/>
          </a:solidFill>
        </p:spPr>
        <p:txBody>
          <a:bodyPr wrap="square" rtlCol="0">
            <a:spAutoFit/>
          </a:bodyPr>
          <a:lstStyle/>
          <a:p>
            <a:r>
              <a:rPr lang="en-US" sz="2400" dirty="0"/>
              <a:t>(</a:t>
            </a:r>
            <a:r>
              <a:rPr lang="en-US" sz="2400" dirty="0">
                <a:latin typeface="Wingdings"/>
                <a:ea typeface="Wingdings"/>
                <a:cs typeface="Wingdings"/>
              </a:rPr>
              <a:t></a:t>
            </a:r>
            <a:r>
              <a:rPr lang="en-US" sz="2400" dirty="0"/>
              <a:t>) </a:t>
            </a:r>
            <a:r>
              <a:rPr lang="en-US" sz="2400" dirty="0" smtClean="0"/>
              <a:t>	   Measurements	</a:t>
            </a:r>
            <a:r>
              <a:rPr lang="en-US" sz="2400" dirty="0"/>
              <a:t> </a:t>
            </a:r>
            <a:endParaRPr lang="en-US" sz="2400" dirty="0" smtClean="0"/>
          </a:p>
          <a:p>
            <a:r>
              <a:rPr lang="en-US" sz="2400" dirty="0" smtClean="0"/>
              <a:t>(</a:t>
            </a:r>
            <a:r>
              <a:rPr lang="en-US" sz="2400" b="1" strike="sngStrike" dirty="0" smtClean="0"/>
              <a:t>      </a:t>
            </a:r>
            <a:r>
              <a:rPr lang="en-US" sz="2400" dirty="0"/>
              <a:t>) </a:t>
            </a:r>
            <a:r>
              <a:rPr lang="en-US" sz="2400" dirty="0" err="1"/>
              <a:t>BE</a:t>
            </a:r>
            <a:r>
              <a:rPr lang="en-US" sz="2400" i="1" dirty="0" err="1" smtClean="0"/>
              <a:t>f</a:t>
            </a:r>
            <a:r>
              <a:rPr lang="en-US" sz="2400" dirty="0" smtClean="0"/>
              <a:t>-scaled predictions </a:t>
            </a:r>
          </a:p>
          <a:p>
            <a:r>
              <a:rPr lang="en-US" sz="2400" dirty="0"/>
              <a:t>	</a:t>
            </a:r>
            <a:r>
              <a:rPr lang="en-US" sz="2400" dirty="0" smtClean="0"/>
              <a:t>	(</a:t>
            </a:r>
            <a:r>
              <a:rPr lang="en-US" sz="2400" dirty="0"/>
              <a:t>Suzuki </a:t>
            </a:r>
            <a:r>
              <a:rPr lang="en-US" sz="2400" i="1" dirty="0"/>
              <a:t>et al</a:t>
            </a:r>
            <a:r>
              <a:rPr lang="en-US" sz="2400" i="1" dirty="0" smtClean="0"/>
              <a:t>., </a:t>
            </a:r>
            <a:r>
              <a:rPr lang="en-US" sz="2400" dirty="0"/>
              <a:t>2010) </a:t>
            </a:r>
            <a:r>
              <a:rPr lang="en-US" sz="2400" dirty="0" smtClean="0"/>
              <a:t/>
            </a:r>
            <a:br>
              <a:rPr lang="en-US" sz="2400" dirty="0" smtClean="0"/>
            </a:br>
            <a:endParaRPr lang="en-US" sz="2400" dirty="0" smtClean="0"/>
          </a:p>
        </p:txBody>
      </p:sp>
    </p:spTree>
    <p:extLst>
      <p:ext uri="{BB962C8B-B14F-4D97-AF65-F5344CB8AC3E}">
        <p14:creationId xmlns:p14="http://schemas.microsoft.com/office/powerpoint/2010/main" val="236670261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m17xsa.png"/>
          <p:cNvPicPr>
            <a:picLocks noChangeAspect="1"/>
          </p:cNvPicPr>
          <p:nvPr/>
        </p:nvPicPr>
        <p:blipFill rotWithShape="1">
          <a:blip r:embed="rId2">
            <a:extLst>
              <a:ext uri="{28A0092B-C50C-407E-A947-70E740481C1C}">
                <a14:useLocalDpi xmlns:a14="http://schemas.microsoft.com/office/drawing/2010/main" val="0"/>
              </a:ext>
            </a:extLst>
          </a:blip>
          <a:srcRect t="19515" r="7209" b="1132"/>
          <a:stretch/>
        </p:blipFill>
        <p:spPr>
          <a:xfrm>
            <a:off x="154800" y="633600"/>
            <a:ext cx="9360000" cy="6184800"/>
          </a:xfrm>
          <a:prstGeom prst="rect">
            <a:avLst/>
          </a:prstGeom>
        </p:spPr>
      </p:pic>
      <p:sp>
        <p:nvSpPr>
          <p:cNvPr id="4" name="Title 3"/>
          <p:cNvSpPr>
            <a:spLocks noGrp="1"/>
          </p:cNvSpPr>
          <p:nvPr>
            <p:ph type="title"/>
          </p:nvPr>
        </p:nvSpPr>
        <p:spPr>
          <a:xfrm>
            <a:off x="495300" y="0"/>
            <a:ext cx="8915400" cy="558800"/>
          </a:xfrm>
        </p:spPr>
        <p:txBody>
          <a:bodyPr>
            <a:noAutofit/>
          </a:bodyPr>
          <a:lstStyle/>
          <a:p>
            <a:r>
              <a:rPr lang="en-AU" sz="4000" dirty="0" smtClean="0">
                <a:solidFill>
                  <a:srgbClr val="FF0000"/>
                </a:solidFill>
                <a:effectLst>
                  <a:outerShdw blurRad="50800" dist="38100" dir="2700000">
                    <a:srgbClr val="000000"/>
                  </a:outerShdw>
                </a:effectLst>
              </a:rPr>
              <a:t>Measurements – Integral cross sections</a:t>
            </a:r>
            <a:endParaRPr lang="en-US" sz="4000" dirty="0">
              <a:solidFill>
                <a:srgbClr val="FF0000"/>
              </a:solidFill>
              <a:effectLst>
                <a:outerShdw blurRad="50800" dist="38100" dir="2700000">
                  <a:srgbClr val="000000"/>
                </a:outerShdw>
              </a:effectLst>
            </a:endParaRPr>
          </a:p>
        </p:txBody>
      </p:sp>
      <p:sp>
        <p:nvSpPr>
          <p:cNvPr id="6" name="TextBox 5"/>
          <p:cNvSpPr txBox="1"/>
          <p:nvPr/>
        </p:nvSpPr>
        <p:spPr>
          <a:xfrm>
            <a:off x="5117665" y="693529"/>
            <a:ext cx="4623234" cy="1938992"/>
          </a:xfrm>
          <a:prstGeom prst="rect">
            <a:avLst/>
          </a:prstGeom>
          <a:solidFill>
            <a:srgbClr val="FDFFAA"/>
          </a:solidFill>
        </p:spPr>
        <p:txBody>
          <a:bodyPr wrap="square" rtlCol="0">
            <a:spAutoFit/>
          </a:bodyPr>
          <a:lstStyle/>
          <a:p>
            <a:r>
              <a:rPr lang="en-US" sz="2400" dirty="0"/>
              <a:t>(</a:t>
            </a:r>
            <a:r>
              <a:rPr lang="en-US" sz="2400" dirty="0">
                <a:latin typeface="Wingdings"/>
                <a:ea typeface="Wingdings"/>
                <a:cs typeface="Wingdings"/>
              </a:rPr>
              <a:t></a:t>
            </a:r>
            <a:r>
              <a:rPr lang="en-US" sz="2400" dirty="0"/>
              <a:t>) </a:t>
            </a:r>
            <a:r>
              <a:rPr lang="en-US" sz="2400" dirty="0" smtClean="0"/>
              <a:t>	   Measurements	</a:t>
            </a:r>
            <a:r>
              <a:rPr lang="en-US" sz="2400" dirty="0"/>
              <a:t> </a:t>
            </a:r>
            <a:endParaRPr lang="en-US" sz="2400" dirty="0" smtClean="0"/>
          </a:p>
          <a:p>
            <a:r>
              <a:rPr lang="en-US" sz="2400" dirty="0" smtClean="0"/>
              <a:t>(</a:t>
            </a:r>
            <a:r>
              <a:rPr lang="en-US" sz="2400" b="1" strike="sngStrike" dirty="0" smtClean="0"/>
              <a:t>      </a:t>
            </a:r>
            <a:r>
              <a:rPr lang="en-US" sz="2400" dirty="0"/>
              <a:t>) </a:t>
            </a:r>
            <a:r>
              <a:rPr lang="en-US" sz="2400" dirty="0" err="1"/>
              <a:t>BE</a:t>
            </a:r>
            <a:r>
              <a:rPr lang="en-US" sz="2400" i="1" dirty="0" err="1" smtClean="0"/>
              <a:t>f</a:t>
            </a:r>
            <a:r>
              <a:rPr lang="en-US" sz="2400" dirty="0" smtClean="0"/>
              <a:t>-scaled predictions </a:t>
            </a:r>
          </a:p>
          <a:p>
            <a:r>
              <a:rPr lang="en-US" sz="2400" dirty="0"/>
              <a:t>	</a:t>
            </a:r>
            <a:r>
              <a:rPr lang="en-US" sz="2400" dirty="0" smtClean="0"/>
              <a:t>	(</a:t>
            </a:r>
            <a:r>
              <a:rPr lang="en-US" sz="2400" dirty="0"/>
              <a:t>Suzuki </a:t>
            </a:r>
            <a:r>
              <a:rPr lang="en-US" sz="2400" i="1" dirty="0"/>
              <a:t>et al</a:t>
            </a:r>
            <a:r>
              <a:rPr lang="en-US" sz="2400" i="1" dirty="0" smtClean="0"/>
              <a:t>., </a:t>
            </a:r>
            <a:r>
              <a:rPr lang="en-US" sz="2400" dirty="0"/>
              <a:t>2010) </a:t>
            </a:r>
            <a:r>
              <a:rPr lang="en-US" sz="2400" dirty="0" smtClean="0"/>
              <a:t/>
            </a:r>
            <a:br>
              <a:rPr lang="en-US" sz="2400" dirty="0" smtClean="0"/>
            </a:br>
            <a:r>
              <a:rPr lang="en-US" sz="2400" dirty="0" smtClean="0"/>
              <a:t>(</a:t>
            </a:r>
            <a:r>
              <a:rPr lang="en-US" sz="2400" b="1" strike="sngStrike" dirty="0" smtClean="0">
                <a:solidFill>
                  <a:srgbClr val="FF0000"/>
                </a:solidFill>
              </a:rPr>
              <a:t>       </a:t>
            </a:r>
            <a:r>
              <a:rPr lang="en-US" sz="2400" dirty="0"/>
              <a:t>) Adjusted cross sections are used for the longest band</a:t>
            </a:r>
            <a:r>
              <a:rPr lang="en-US" sz="2400" dirty="0" smtClean="0"/>
              <a:t>.</a:t>
            </a:r>
            <a:endParaRPr lang="en-US" sz="2400" dirty="0"/>
          </a:p>
        </p:txBody>
      </p:sp>
    </p:spTree>
    <p:extLst>
      <p:ext uri="{BB962C8B-B14F-4D97-AF65-F5344CB8AC3E}">
        <p14:creationId xmlns:p14="http://schemas.microsoft.com/office/powerpoint/2010/main" val="236670261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m17xsp.png"/>
          <p:cNvPicPr>
            <a:picLocks noChangeAspect="1"/>
          </p:cNvPicPr>
          <p:nvPr/>
        </p:nvPicPr>
        <p:blipFill rotWithShape="1">
          <a:blip r:embed="rId2">
            <a:extLst>
              <a:ext uri="{28A0092B-C50C-407E-A947-70E740481C1C}">
                <a14:useLocalDpi xmlns:a14="http://schemas.microsoft.com/office/drawing/2010/main" val="0"/>
              </a:ext>
            </a:extLst>
          </a:blip>
          <a:srcRect l="-9" t="19522" r="7219" b="1125"/>
          <a:stretch/>
        </p:blipFill>
        <p:spPr>
          <a:xfrm>
            <a:off x="154800" y="633600"/>
            <a:ext cx="9360000" cy="6184800"/>
          </a:xfrm>
          <a:prstGeom prst="rect">
            <a:avLst/>
          </a:prstGeom>
        </p:spPr>
      </p:pic>
      <p:sp>
        <p:nvSpPr>
          <p:cNvPr id="4" name="Title 3"/>
          <p:cNvSpPr>
            <a:spLocks noGrp="1"/>
          </p:cNvSpPr>
          <p:nvPr>
            <p:ph type="title"/>
          </p:nvPr>
        </p:nvSpPr>
        <p:spPr>
          <a:xfrm>
            <a:off x="495300" y="0"/>
            <a:ext cx="8915400" cy="558800"/>
          </a:xfrm>
        </p:spPr>
        <p:txBody>
          <a:bodyPr>
            <a:noAutofit/>
          </a:bodyPr>
          <a:lstStyle/>
          <a:p>
            <a:r>
              <a:rPr lang="en-AU" sz="4000" dirty="0" smtClean="0">
                <a:solidFill>
                  <a:srgbClr val="FF0000"/>
                </a:solidFill>
                <a:effectLst>
                  <a:outerShdw blurRad="50800" dist="38100" dir="2700000">
                    <a:srgbClr val="000000"/>
                  </a:outerShdw>
                </a:effectLst>
              </a:rPr>
              <a:t>Measurements – Integral cross sections</a:t>
            </a:r>
            <a:endParaRPr lang="en-US" sz="4000" dirty="0">
              <a:solidFill>
                <a:srgbClr val="FF0000"/>
              </a:solidFill>
              <a:effectLst>
                <a:outerShdw blurRad="50800" dist="38100" dir="2700000">
                  <a:srgbClr val="000000"/>
                </a:outerShdw>
              </a:effectLst>
            </a:endParaRPr>
          </a:p>
        </p:txBody>
      </p:sp>
      <p:sp>
        <p:nvSpPr>
          <p:cNvPr id="5" name="TextBox 4"/>
          <p:cNvSpPr txBox="1"/>
          <p:nvPr/>
        </p:nvSpPr>
        <p:spPr>
          <a:xfrm>
            <a:off x="5117665" y="693529"/>
            <a:ext cx="4623234" cy="2677656"/>
          </a:xfrm>
          <a:prstGeom prst="rect">
            <a:avLst/>
          </a:prstGeom>
          <a:solidFill>
            <a:srgbClr val="FDFFAA"/>
          </a:solidFill>
        </p:spPr>
        <p:txBody>
          <a:bodyPr wrap="square" rtlCol="0">
            <a:spAutoFit/>
          </a:bodyPr>
          <a:lstStyle/>
          <a:p>
            <a:r>
              <a:rPr lang="en-US" sz="2400" dirty="0"/>
              <a:t>(</a:t>
            </a:r>
            <a:r>
              <a:rPr lang="en-US" sz="2400" dirty="0">
                <a:latin typeface="Wingdings"/>
                <a:ea typeface="Wingdings"/>
                <a:cs typeface="Wingdings"/>
              </a:rPr>
              <a:t></a:t>
            </a:r>
            <a:r>
              <a:rPr lang="en-US" sz="2400" dirty="0"/>
              <a:t>) </a:t>
            </a:r>
            <a:r>
              <a:rPr lang="en-US" sz="2400" dirty="0" smtClean="0"/>
              <a:t>	   Measurements	</a:t>
            </a:r>
            <a:r>
              <a:rPr lang="en-US" sz="2400" dirty="0"/>
              <a:t> </a:t>
            </a:r>
            <a:endParaRPr lang="en-US" sz="2400" dirty="0" smtClean="0"/>
          </a:p>
          <a:p>
            <a:r>
              <a:rPr lang="en-US" sz="2400" dirty="0" smtClean="0"/>
              <a:t>(</a:t>
            </a:r>
            <a:r>
              <a:rPr lang="en-US" sz="2400" b="1" strike="sngStrike" dirty="0" smtClean="0"/>
              <a:t>      </a:t>
            </a:r>
            <a:r>
              <a:rPr lang="en-US" sz="2400" dirty="0"/>
              <a:t>) </a:t>
            </a:r>
            <a:r>
              <a:rPr lang="en-US" sz="2400" dirty="0" err="1"/>
              <a:t>BE</a:t>
            </a:r>
            <a:r>
              <a:rPr lang="en-US" sz="2400" i="1" dirty="0" err="1" smtClean="0"/>
              <a:t>f</a:t>
            </a:r>
            <a:r>
              <a:rPr lang="en-US" sz="2400" dirty="0" smtClean="0"/>
              <a:t>-scaled predictions </a:t>
            </a:r>
          </a:p>
          <a:p>
            <a:r>
              <a:rPr lang="en-US" sz="2400" dirty="0"/>
              <a:t>	</a:t>
            </a:r>
            <a:r>
              <a:rPr lang="en-US" sz="2400" dirty="0" smtClean="0"/>
              <a:t>	(</a:t>
            </a:r>
            <a:r>
              <a:rPr lang="en-US" sz="2400" dirty="0"/>
              <a:t>Suzuki </a:t>
            </a:r>
            <a:r>
              <a:rPr lang="en-US" sz="2400" i="1" dirty="0"/>
              <a:t>et al</a:t>
            </a:r>
            <a:r>
              <a:rPr lang="en-US" sz="2400" i="1" dirty="0" smtClean="0"/>
              <a:t>., </a:t>
            </a:r>
            <a:r>
              <a:rPr lang="en-US" sz="2400" dirty="0"/>
              <a:t>2010) </a:t>
            </a:r>
            <a:r>
              <a:rPr lang="en-US" sz="2400" dirty="0" smtClean="0"/>
              <a:t/>
            </a:r>
            <a:br>
              <a:rPr lang="en-US" sz="2400" dirty="0" smtClean="0"/>
            </a:br>
            <a:r>
              <a:rPr lang="en-US" sz="2400" dirty="0" smtClean="0"/>
              <a:t>(</a:t>
            </a:r>
            <a:r>
              <a:rPr lang="en-US" sz="2400" b="1" strike="sngStrike" dirty="0" smtClean="0">
                <a:solidFill>
                  <a:srgbClr val="FF0000"/>
                </a:solidFill>
              </a:rPr>
              <a:t>       </a:t>
            </a:r>
            <a:r>
              <a:rPr lang="en-US" sz="2400" dirty="0"/>
              <a:t>) Adjusted cross sections are used for the longest band</a:t>
            </a:r>
            <a:r>
              <a:rPr lang="en-US" sz="2400" dirty="0" smtClean="0"/>
              <a:t>.</a:t>
            </a:r>
            <a:endParaRPr lang="en-US" sz="2400" dirty="0"/>
          </a:p>
          <a:p>
            <a:r>
              <a:rPr lang="en-US" sz="2400" dirty="0" smtClean="0"/>
              <a:t>(</a:t>
            </a:r>
            <a:r>
              <a:rPr lang="en-US" sz="2400" strike="sngStrike" dirty="0" smtClean="0">
                <a:solidFill>
                  <a:srgbClr val="0000FF"/>
                </a:solidFill>
              </a:rPr>
              <a:t>       </a:t>
            </a:r>
            <a:r>
              <a:rPr lang="en-US" sz="2400" dirty="0" smtClean="0"/>
              <a:t>) </a:t>
            </a:r>
            <a:r>
              <a:rPr lang="en-US" sz="2400" dirty="0"/>
              <a:t>P</a:t>
            </a:r>
            <a:r>
              <a:rPr lang="en-US" sz="2400" dirty="0" smtClean="0"/>
              <a:t>revious measurements </a:t>
            </a:r>
          </a:p>
          <a:p>
            <a:r>
              <a:rPr lang="en-US" sz="2400" dirty="0"/>
              <a:t>	</a:t>
            </a:r>
            <a:r>
              <a:rPr lang="en-US" sz="2400" dirty="0" smtClean="0"/>
              <a:t>	(</a:t>
            </a:r>
            <a:r>
              <a:rPr lang="en-US" sz="2400" dirty="0" err="1" smtClean="0"/>
              <a:t>Shyn</a:t>
            </a:r>
            <a:r>
              <a:rPr lang="en-US" sz="2400" dirty="0" smtClean="0"/>
              <a:t> </a:t>
            </a:r>
            <a:r>
              <a:rPr lang="en-US" sz="2400" i="1" dirty="0" smtClean="0"/>
              <a:t>et al.</a:t>
            </a:r>
            <a:r>
              <a:rPr lang="en-US" sz="2400" dirty="0" smtClean="0"/>
              <a:t>, 1994) </a:t>
            </a:r>
          </a:p>
        </p:txBody>
      </p:sp>
    </p:spTree>
    <p:extLst>
      <p:ext uri="{BB962C8B-B14F-4D97-AF65-F5344CB8AC3E}">
        <p14:creationId xmlns:p14="http://schemas.microsoft.com/office/powerpoint/2010/main" val="236670261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0"/>
            <a:ext cx="8915400" cy="558800"/>
          </a:xfrm>
        </p:spPr>
        <p:txBody>
          <a:bodyPr>
            <a:noAutofit/>
          </a:bodyPr>
          <a:lstStyle/>
          <a:p>
            <a:r>
              <a:rPr lang="en-AU" sz="4000" dirty="0" smtClean="0">
                <a:solidFill>
                  <a:srgbClr val="FF0000"/>
                </a:solidFill>
                <a:effectLst>
                  <a:outerShdw blurRad="50800" dist="38100" dir="2700000">
                    <a:srgbClr val="000000"/>
                  </a:outerShdw>
                </a:effectLst>
              </a:rPr>
              <a:t>Decay and </a:t>
            </a:r>
            <a:r>
              <a:rPr lang="en-AU" sz="4000" dirty="0" err="1" smtClean="0">
                <a:solidFill>
                  <a:srgbClr val="FF0000"/>
                </a:solidFill>
                <a:effectLst>
                  <a:outerShdw blurRad="50800" dist="38100" dir="2700000">
                    <a:srgbClr val="000000"/>
                  </a:outerShdw>
                </a:effectLst>
              </a:rPr>
              <a:t>predissociation</a:t>
            </a:r>
            <a:endParaRPr lang="en-US" sz="4000" dirty="0">
              <a:solidFill>
                <a:srgbClr val="FF0000"/>
              </a:solidFill>
              <a:effectLst>
                <a:outerShdw blurRad="50800" dist="38100" dir="2700000">
                  <a:srgbClr val="000000"/>
                </a:outerShdw>
              </a:effectLst>
            </a:endParaRPr>
          </a:p>
        </p:txBody>
      </p:sp>
      <p:pic>
        <p:nvPicPr>
          <p:cNvPr id="5" name="Picture 4" descr="suzuki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16" y="801712"/>
            <a:ext cx="5724497" cy="4180287"/>
          </a:xfrm>
          <a:prstGeom prst="rect">
            <a:avLst/>
          </a:prstGeom>
        </p:spPr>
      </p:pic>
      <p:cxnSp>
        <p:nvCxnSpPr>
          <p:cNvPr id="3" name="Straight Connector 2"/>
          <p:cNvCxnSpPr/>
          <p:nvPr/>
        </p:nvCxnSpPr>
        <p:spPr>
          <a:xfrm>
            <a:off x="1836615" y="4327783"/>
            <a:ext cx="0" cy="1006231"/>
          </a:xfrm>
          <a:prstGeom prst="line">
            <a:avLst/>
          </a:prstGeom>
          <a:ln>
            <a:solidFill>
              <a:srgbClr val="B204FF"/>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953891" y="4327783"/>
            <a:ext cx="0" cy="1006231"/>
          </a:xfrm>
          <a:prstGeom prst="line">
            <a:avLst/>
          </a:prstGeom>
          <a:ln>
            <a:solidFill>
              <a:srgbClr val="B204FF"/>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07979" y="5334000"/>
            <a:ext cx="2749471" cy="1200328"/>
          </a:xfrm>
          <a:prstGeom prst="rect">
            <a:avLst/>
          </a:prstGeom>
          <a:noFill/>
        </p:spPr>
        <p:txBody>
          <a:bodyPr wrap="none" rtlCol="0">
            <a:spAutoFit/>
          </a:bodyPr>
          <a:lstStyle/>
          <a:p>
            <a:r>
              <a:rPr lang="en-US" sz="2400" dirty="0" err="1" smtClean="0">
                <a:solidFill>
                  <a:srgbClr val="B204FF"/>
                </a:solidFill>
              </a:rPr>
              <a:t>Radiative</a:t>
            </a:r>
            <a:r>
              <a:rPr lang="en-US" sz="2400" dirty="0" smtClean="0">
                <a:solidFill>
                  <a:srgbClr val="B204FF"/>
                </a:solidFill>
              </a:rPr>
              <a:t> decay </a:t>
            </a:r>
            <a:br>
              <a:rPr lang="en-US" sz="2400" dirty="0" smtClean="0">
                <a:solidFill>
                  <a:srgbClr val="B204FF"/>
                </a:solidFill>
              </a:rPr>
            </a:br>
            <a:r>
              <a:rPr lang="en-US" sz="2400" dirty="0" smtClean="0">
                <a:solidFill>
                  <a:srgbClr val="B204FF"/>
                </a:solidFill>
              </a:rPr>
              <a:t>only for  vibrational </a:t>
            </a:r>
            <a:br>
              <a:rPr lang="en-US" sz="2400" dirty="0" smtClean="0">
                <a:solidFill>
                  <a:srgbClr val="B204FF"/>
                </a:solidFill>
              </a:rPr>
            </a:br>
            <a:r>
              <a:rPr lang="en-US" sz="2400" dirty="0" smtClean="0">
                <a:solidFill>
                  <a:srgbClr val="B204FF"/>
                </a:solidFill>
              </a:rPr>
              <a:t>levels below 7.01 </a:t>
            </a:r>
            <a:r>
              <a:rPr lang="en-US" sz="2400" dirty="0" err="1" smtClean="0">
                <a:solidFill>
                  <a:srgbClr val="B204FF"/>
                </a:solidFill>
              </a:rPr>
              <a:t>eV</a:t>
            </a:r>
            <a:endParaRPr lang="en-US" sz="2400" dirty="0">
              <a:solidFill>
                <a:srgbClr val="B204FF"/>
              </a:solidFill>
            </a:endParaRPr>
          </a:p>
        </p:txBody>
      </p:sp>
    </p:spTree>
    <p:extLst>
      <p:ext uri="{BB962C8B-B14F-4D97-AF65-F5344CB8AC3E}">
        <p14:creationId xmlns:p14="http://schemas.microsoft.com/office/powerpoint/2010/main" val="176845367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0"/>
            <a:ext cx="8915400" cy="558800"/>
          </a:xfrm>
        </p:spPr>
        <p:txBody>
          <a:bodyPr>
            <a:noAutofit/>
          </a:bodyPr>
          <a:lstStyle/>
          <a:p>
            <a:r>
              <a:rPr lang="en-AU" sz="4000" dirty="0" smtClean="0">
                <a:solidFill>
                  <a:srgbClr val="FF0000"/>
                </a:solidFill>
                <a:effectLst>
                  <a:outerShdw blurRad="50800" dist="38100" dir="2700000">
                    <a:srgbClr val="000000"/>
                  </a:outerShdw>
                </a:effectLst>
              </a:rPr>
              <a:t>Decay and </a:t>
            </a:r>
            <a:r>
              <a:rPr lang="en-AU" sz="4000" dirty="0" err="1" smtClean="0">
                <a:solidFill>
                  <a:srgbClr val="FF0000"/>
                </a:solidFill>
                <a:effectLst>
                  <a:outerShdw blurRad="50800" dist="38100" dir="2700000">
                    <a:srgbClr val="000000"/>
                  </a:outerShdw>
                </a:effectLst>
              </a:rPr>
              <a:t>predissociation</a:t>
            </a:r>
            <a:endParaRPr lang="en-US" sz="4000" dirty="0">
              <a:solidFill>
                <a:srgbClr val="FF0000"/>
              </a:solidFill>
              <a:effectLst>
                <a:outerShdw blurRad="50800" dist="38100" dir="2700000">
                  <a:srgbClr val="000000"/>
                </a:outerShdw>
              </a:effectLst>
            </a:endParaRPr>
          </a:p>
        </p:txBody>
      </p:sp>
      <p:pic>
        <p:nvPicPr>
          <p:cNvPr id="5" name="Picture 4" descr="suzuki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16" y="801712"/>
            <a:ext cx="5724497" cy="4180287"/>
          </a:xfrm>
          <a:prstGeom prst="rect">
            <a:avLst/>
          </a:prstGeom>
        </p:spPr>
      </p:pic>
      <p:cxnSp>
        <p:nvCxnSpPr>
          <p:cNvPr id="3" name="Straight Connector 2"/>
          <p:cNvCxnSpPr/>
          <p:nvPr/>
        </p:nvCxnSpPr>
        <p:spPr>
          <a:xfrm>
            <a:off x="1836615" y="4327783"/>
            <a:ext cx="0" cy="1006231"/>
          </a:xfrm>
          <a:prstGeom prst="line">
            <a:avLst/>
          </a:prstGeom>
          <a:ln>
            <a:solidFill>
              <a:srgbClr val="B204FF"/>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953891" y="4327783"/>
            <a:ext cx="0" cy="1006231"/>
          </a:xfrm>
          <a:prstGeom prst="line">
            <a:avLst/>
          </a:prstGeom>
          <a:ln>
            <a:solidFill>
              <a:srgbClr val="B204FF"/>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07979" y="5334000"/>
            <a:ext cx="2749471" cy="1200328"/>
          </a:xfrm>
          <a:prstGeom prst="rect">
            <a:avLst/>
          </a:prstGeom>
          <a:noFill/>
        </p:spPr>
        <p:txBody>
          <a:bodyPr wrap="none" rtlCol="0">
            <a:spAutoFit/>
          </a:bodyPr>
          <a:lstStyle/>
          <a:p>
            <a:r>
              <a:rPr lang="en-US" sz="2400" dirty="0" err="1" smtClean="0">
                <a:solidFill>
                  <a:srgbClr val="B204FF"/>
                </a:solidFill>
              </a:rPr>
              <a:t>Radiative</a:t>
            </a:r>
            <a:r>
              <a:rPr lang="en-US" sz="2400" dirty="0" smtClean="0">
                <a:solidFill>
                  <a:srgbClr val="B204FF"/>
                </a:solidFill>
              </a:rPr>
              <a:t> decay </a:t>
            </a:r>
            <a:br>
              <a:rPr lang="en-US" sz="2400" dirty="0" smtClean="0">
                <a:solidFill>
                  <a:srgbClr val="B204FF"/>
                </a:solidFill>
              </a:rPr>
            </a:br>
            <a:r>
              <a:rPr lang="en-US" sz="2400" dirty="0" smtClean="0">
                <a:solidFill>
                  <a:srgbClr val="B204FF"/>
                </a:solidFill>
              </a:rPr>
              <a:t>only for  vibrational </a:t>
            </a:r>
            <a:br>
              <a:rPr lang="en-US" sz="2400" dirty="0" smtClean="0">
                <a:solidFill>
                  <a:srgbClr val="B204FF"/>
                </a:solidFill>
              </a:rPr>
            </a:br>
            <a:r>
              <a:rPr lang="en-US" sz="2400" dirty="0" smtClean="0">
                <a:solidFill>
                  <a:srgbClr val="B204FF"/>
                </a:solidFill>
              </a:rPr>
              <a:t>levels below 7.01 </a:t>
            </a:r>
            <a:r>
              <a:rPr lang="en-US" sz="2400" dirty="0" err="1" smtClean="0">
                <a:solidFill>
                  <a:srgbClr val="B204FF"/>
                </a:solidFill>
              </a:rPr>
              <a:t>eV</a:t>
            </a:r>
            <a:endParaRPr lang="en-US" sz="2400" dirty="0">
              <a:solidFill>
                <a:srgbClr val="B204FF"/>
              </a:solidFill>
            </a:endParaRPr>
          </a:p>
        </p:txBody>
      </p:sp>
      <p:sp>
        <p:nvSpPr>
          <p:cNvPr id="13" name="TextBox 12"/>
          <p:cNvSpPr txBox="1"/>
          <p:nvPr/>
        </p:nvSpPr>
        <p:spPr>
          <a:xfrm>
            <a:off x="3444240" y="5364480"/>
            <a:ext cx="2623134" cy="1200328"/>
          </a:xfrm>
          <a:prstGeom prst="rect">
            <a:avLst/>
          </a:prstGeom>
          <a:noFill/>
        </p:spPr>
        <p:txBody>
          <a:bodyPr wrap="none" rtlCol="0">
            <a:spAutoFit/>
          </a:bodyPr>
          <a:lstStyle/>
          <a:p>
            <a:r>
              <a:rPr lang="en-US" sz="2400" dirty="0" smtClean="0">
                <a:solidFill>
                  <a:srgbClr val="993205"/>
                </a:solidFill>
              </a:rPr>
              <a:t>Excitation results in </a:t>
            </a:r>
            <a:br>
              <a:rPr lang="en-US" sz="2400" dirty="0" smtClean="0">
                <a:solidFill>
                  <a:srgbClr val="993205"/>
                </a:solidFill>
              </a:rPr>
            </a:br>
            <a:r>
              <a:rPr lang="en-US" sz="2400" dirty="0" err="1" smtClean="0">
                <a:solidFill>
                  <a:srgbClr val="993205"/>
                </a:solidFill>
              </a:rPr>
              <a:t>predissociation</a:t>
            </a:r>
            <a:r>
              <a:rPr lang="en-US" sz="2400" dirty="0" smtClean="0">
                <a:solidFill>
                  <a:srgbClr val="993205"/>
                </a:solidFill>
              </a:rPr>
              <a:t/>
            </a:r>
            <a:br>
              <a:rPr lang="en-US" sz="2400" dirty="0" smtClean="0">
                <a:solidFill>
                  <a:srgbClr val="993205"/>
                </a:solidFill>
              </a:rPr>
            </a:br>
            <a:r>
              <a:rPr lang="en-US" sz="2400" dirty="0" smtClean="0">
                <a:solidFill>
                  <a:srgbClr val="993205"/>
                </a:solidFill>
              </a:rPr>
              <a:t>above 7.01 </a:t>
            </a:r>
            <a:r>
              <a:rPr lang="en-US" sz="2400" dirty="0" err="1" smtClean="0">
                <a:solidFill>
                  <a:srgbClr val="993205"/>
                </a:solidFill>
              </a:rPr>
              <a:t>eV</a:t>
            </a:r>
            <a:endParaRPr lang="en-US" sz="2400" dirty="0" smtClean="0">
              <a:solidFill>
                <a:srgbClr val="993205"/>
              </a:solidFill>
            </a:endParaRPr>
          </a:p>
        </p:txBody>
      </p:sp>
      <p:sp>
        <p:nvSpPr>
          <p:cNvPr id="17" name="Left-Right Arrow 16"/>
          <p:cNvSpPr/>
          <p:nvPr/>
        </p:nvSpPr>
        <p:spPr>
          <a:xfrm>
            <a:off x="1953897" y="4910955"/>
            <a:ext cx="2129954" cy="265825"/>
          </a:xfrm>
          <a:prstGeom prst="lef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6245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0"/>
            <a:ext cx="8915400" cy="558800"/>
          </a:xfrm>
        </p:spPr>
        <p:txBody>
          <a:bodyPr>
            <a:noAutofit/>
          </a:bodyPr>
          <a:lstStyle/>
          <a:p>
            <a:r>
              <a:rPr lang="en-AU" sz="4000" dirty="0" smtClean="0">
                <a:solidFill>
                  <a:srgbClr val="FF0000"/>
                </a:solidFill>
                <a:effectLst>
                  <a:outerShdw blurRad="50800" dist="38100" dir="2700000">
                    <a:srgbClr val="000000"/>
                  </a:outerShdw>
                </a:effectLst>
              </a:rPr>
              <a:t>Decay and </a:t>
            </a:r>
            <a:r>
              <a:rPr lang="en-AU" sz="4000" dirty="0" err="1" smtClean="0">
                <a:solidFill>
                  <a:srgbClr val="FF0000"/>
                </a:solidFill>
                <a:effectLst>
                  <a:outerShdw blurRad="50800" dist="38100" dir="2700000">
                    <a:srgbClr val="000000"/>
                  </a:outerShdw>
                </a:effectLst>
              </a:rPr>
              <a:t>predissociation</a:t>
            </a:r>
            <a:endParaRPr lang="en-US" sz="4000" dirty="0">
              <a:solidFill>
                <a:srgbClr val="FF0000"/>
              </a:solidFill>
              <a:effectLst>
                <a:outerShdw blurRad="50800" dist="38100" dir="2700000">
                  <a:srgbClr val="000000"/>
                </a:outerShdw>
              </a:effectLst>
            </a:endParaRPr>
          </a:p>
        </p:txBody>
      </p:sp>
      <p:pic>
        <p:nvPicPr>
          <p:cNvPr id="5" name="Picture 4" descr="suzuki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16" y="801712"/>
            <a:ext cx="5724497" cy="4180287"/>
          </a:xfrm>
          <a:prstGeom prst="rect">
            <a:avLst/>
          </a:prstGeom>
        </p:spPr>
      </p:pic>
      <p:pic>
        <p:nvPicPr>
          <p:cNvPr id="7" name="Picture 6" descr="gibgem.png"/>
          <p:cNvPicPr>
            <a:picLocks noChangeAspect="1"/>
          </p:cNvPicPr>
          <p:nvPr/>
        </p:nvPicPr>
        <p:blipFill rotWithShape="1">
          <a:blip r:embed="rId3">
            <a:extLst>
              <a:ext uri="{28A0092B-C50C-407E-A947-70E740481C1C}">
                <a14:useLocalDpi xmlns:a14="http://schemas.microsoft.com/office/drawing/2010/main" val="0"/>
              </a:ext>
            </a:extLst>
          </a:blip>
          <a:srcRect l="7567" t="28873" r="7520" b="4461"/>
          <a:stretch/>
        </p:blipFill>
        <p:spPr>
          <a:xfrm>
            <a:off x="5897388" y="949870"/>
            <a:ext cx="3898707" cy="3961085"/>
          </a:xfrm>
          <a:prstGeom prst="rect">
            <a:avLst/>
          </a:prstGeom>
        </p:spPr>
      </p:pic>
      <p:sp>
        <p:nvSpPr>
          <p:cNvPr id="9" name="Rectangle 8"/>
          <p:cNvSpPr/>
          <p:nvPr/>
        </p:nvSpPr>
        <p:spPr>
          <a:xfrm>
            <a:off x="4083844" y="801698"/>
            <a:ext cx="1813543" cy="3842826"/>
          </a:xfrm>
          <a:prstGeom prst="rect">
            <a:avLst/>
          </a:prstGeom>
          <a:solidFill>
            <a:srgbClr val="FFFF00">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95395" y="801698"/>
            <a:ext cx="1758502" cy="3842826"/>
          </a:xfrm>
          <a:prstGeom prst="rect">
            <a:avLst/>
          </a:prstGeom>
          <a:solidFill>
            <a:srgbClr val="FFFF00">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953891" y="801712"/>
            <a:ext cx="2129953" cy="752397"/>
          </a:xfrm>
          <a:prstGeom prst="rect">
            <a:avLst/>
          </a:prstGeom>
          <a:solidFill>
            <a:srgbClr val="FFFF00">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1836615" y="4327783"/>
            <a:ext cx="0" cy="1006231"/>
          </a:xfrm>
          <a:prstGeom prst="line">
            <a:avLst/>
          </a:prstGeom>
          <a:ln>
            <a:solidFill>
              <a:srgbClr val="B204FF"/>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953891" y="4327783"/>
            <a:ext cx="0" cy="1006231"/>
          </a:xfrm>
          <a:prstGeom prst="line">
            <a:avLst/>
          </a:prstGeom>
          <a:ln>
            <a:solidFill>
              <a:srgbClr val="B204FF"/>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07979" y="5334000"/>
            <a:ext cx="2749471" cy="1200328"/>
          </a:xfrm>
          <a:prstGeom prst="rect">
            <a:avLst/>
          </a:prstGeom>
          <a:noFill/>
        </p:spPr>
        <p:txBody>
          <a:bodyPr wrap="none" rtlCol="0">
            <a:spAutoFit/>
          </a:bodyPr>
          <a:lstStyle/>
          <a:p>
            <a:r>
              <a:rPr lang="en-US" sz="2400" dirty="0" err="1" smtClean="0">
                <a:solidFill>
                  <a:srgbClr val="B204FF"/>
                </a:solidFill>
              </a:rPr>
              <a:t>Radiative</a:t>
            </a:r>
            <a:r>
              <a:rPr lang="en-US" sz="2400" dirty="0" smtClean="0">
                <a:solidFill>
                  <a:srgbClr val="B204FF"/>
                </a:solidFill>
              </a:rPr>
              <a:t> decay </a:t>
            </a:r>
            <a:br>
              <a:rPr lang="en-US" sz="2400" dirty="0" smtClean="0">
                <a:solidFill>
                  <a:srgbClr val="B204FF"/>
                </a:solidFill>
              </a:rPr>
            </a:br>
            <a:r>
              <a:rPr lang="en-US" sz="2400" dirty="0" smtClean="0">
                <a:solidFill>
                  <a:srgbClr val="B204FF"/>
                </a:solidFill>
              </a:rPr>
              <a:t>only for  vibrational </a:t>
            </a:r>
            <a:br>
              <a:rPr lang="en-US" sz="2400" dirty="0" smtClean="0">
                <a:solidFill>
                  <a:srgbClr val="B204FF"/>
                </a:solidFill>
              </a:rPr>
            </a:br>
            <a:r>
              <a:rPr lang="en-US" sz="2400" dirty="0" smtClean="0">
                <a:solidFill>
                  <a:srgbClr val="B204FF"/>
                </a:solidFill>
              </a:rPr>
              <a:t>levels below 7.01 </a:t>
            </a:r>
            <a:r>
              <a:rPr lang="en-US" sz="2400" dirty="0" err="1" smtClean="0">
                <a:solidFill>
                  <a:srgbClr val="B204FF"/>
                </a:solidFill>
              </a:rPr>
              <a:t>eV</a:t>
            </a:r>
            <a:endParaRPr lang="en-US" sz="2400" dirty="0">
              <a:solidFill>
                <a:srgbClr val="B204FF"/>
              </a:solidFill>
            </a:endParaRPr>
          </a:p>
        </p:txBody>
      </p:sp>
      <p:sp>
        <p:nvSpPr>
          <p:cNvPr id="13" name="TextBox 12"/>
          <p:cNvSpPr txBox="1"/>
          <p:nvPr/>
        </p:nvSpPr>
        <p:spPr>
          <a:xfrm>
            <a:off x="3444240" y="5364480"/>
            <a:ext cx="2623134" cy="1200328"/>
          </a:xfrm>
          <a:prstGeom prst="rect">
            <a:avLst/>
          </a:prstGeom>
          <a:noFill/>
        </p:spPr>
        <p:txBody>
          <a:bodyPr wrap="none" rtlCol="0">
            <a:spAutoFit/>
          </a:bodyPr>
          <a:lstStyle/>
          <a:p>
            <a:r>
              <a:rPr lang="en-US" sz="2400" dirty="0" smtClean="0">
                <a:solidFill>
                  <a:srgbClr val="993205"/>
                </a:solidFill>
              </a:rPr>
              <a:t>Excitation results in </a:t>
            </a:r>
            <a:br>
              <a:rPr lang="en-US" sz="2400" dirty="0" smtClean="0">
                <a:solidFill>
                  <a:srgbClr val="993205"/>
                </a:solidFill>
              </a:rPr>
            </a:br>
            <a:r>
              <a:rPr lang="en-US" sz="2400" dirty="0" err="1" smtClean="0">
                <a:solidFill>
                  <a:srgbClr val="993205"/>
                </a:solidFill>
              </a:rPr>
              <a:t>predissociation</a:t>
            </a:r>
            <a:r>
              <a:rPr lang="en-US" sz="2400" dirty="0" smtClean="0">
                <a:solidFill>
                  <a:srgbClr val="993205"/>
                </a:solidFill>
              </a:rPr>
              <a:t/>
            </a:r>
            <a:br>
              <a:rPr lang="en-US" sz="2400" dirty="0" smtClean="0">
                <a:solidFill>
                  <a:srgbClr val="993205"/>
                </a:solidFill>
              </a:rPr>
            </a:br>
            <a:r>
              <a:rPr lang="en-US" sz="2400" dirty="0" smtClean="0">
                <a:solidFill>
                  <a:srgbClr val="993205"/>
                </a:solidFill>
              </a:rPr>
              <a:t>above 7.01 </a:t>
            </a:r>
            <a:r>
              <a:rPr lang="en-US" sz="2400" dirty="0" err="1" smtClean="0">
                <a:solidFill>
                  <a:srgbClr val="993205"/>
                </a:solidFill>
              </a:rPr>
              <a:t>eV</a:t>
            </a:r>
            <a:endParaRPr lang="en-US" sz="2400" dirty="0" smtClean="0">
              <a:solidFill>
                <a:srgbClr val="993205"/>
              </a:solidFill>
            </a:endParaRPr>
          </a:p>
        </p:txBody>
      </p:sp>
      <p:sp>
        <p:nvSpPr>
          <p:cNvPr id="14" name="TextBox 13"/>
          <p:cNvSpPr txBox="1"/>
          <p:nvPr/>
        </p:nvSpPr>
        <p:spPr>
          <a:xfrm>
            <a:off x="6350149" y="4759986"/>
            <a:ext cx="3262281" cy="2215991"/>
          </a:xfrm>
          <a:prstGeom prst="rect">
            <a:avLst/>
          </a:prstGeom>
          <a:noFill/>
        </p:spPr>
        <p:txBody>
          <a:bodyPr wrap="none" rtlCol="0">
            <a:spAutoFit/>
          </a:bodyPr>
          <a:lstStyle/>
          <a:p>
            <a:r>
              <a:rPr lang="en-US" sz="2400" dirty="0" smtClean="0"/>
              <a:t>Measurements of </a:t>
            </a:r>
            <a:br>
              <a:rPr lang="en-US" sz="2400" dirty="0" smtClean="0"/>
            </a:br>
            <a:r>
              <a:rPr lang="en-US" sz="2400" dirty="0" err="1" smtClean="0"/>
              <a:t>predissociation</a:t>
            </a:r>
            <a:r>
              <a:rPr lang="en-US" sz="2400" dirty="0" smtClean="0"/>
              <a:t> channels </a:t>
            </a:r>
            <a:br>
              <a:rPr lang="en-US" sz="2400" dirty="0" smtClean="0"/>
            </a:br>
            <a:r>
              <a:rPr lang="en-US" sz="2400" dirty="0" smtClean="0"/>
              <a:t>by Stephen Gibson:</a:t>
            </a:r>
          </a:p>
          <a:p>
            <a:r>
              <a:rPr lang="en-US" sz="2400" dirty="0" smtClean="0">
                <a:solidFill>
                  <a:srgbClr val="FF0000"/>
                </a:solidFill>
              </a:rPr>
              <a:t>(</a:t>
            </a:r>
            <a:r>
              <a:rPr lang="en-US" sz="2400" strike="sngStrike" dirty="0" smtClean="0">
                <a:solidFill>
                  <a:srgbClr val="FF0000"/>
                </a:solidFill>
              </a:rPr>
              <a:t>      </a:t>
            </a:r>
            <a:r>
              <a:rPr lang="en-US" sz="2400" dirty="0" smtClean="0">
                <a:solidFill>
                  <a:srgbClr val="FF0000"/>
                </a:solidFill>
              </a:rPr>
              <a:t>) O</a:t>
            </a:r>
            <a:r>
              <a:rPr lang="en-US" sz="2400" baseline="-25000" dirty="0" smtClean="0">
                <a:solidFill>
                  <a:srgbClr val="FF0000"/>
                </a:solidFill>
              </a:rPr>
              <a:t>2</a:t>
            </a:r>
            <a:r>
              <a:rPr lang="en-AU" sz="2400" dirty="0">
                <a:solidFill>
                  <a:srgbClr val="FF0000"/>
                </a:solidFill>
                <a:sym typeface="Symbol"/>
              </a:rPr>
              <a:t></a:t>
            </a:r>
            <a:r>
              <a:rPr lang="en-AU" sz="2400" dirty="0">
                <a:solidFill>
                  <a:srgbClr val="FF0000"/>
                </a:solidFill>
              </a:rPr>
              <a:t> </a:t>
            </a:r>
            <a:r>
              <a:rPr lang="en-AU" sz="2400" dirty="0" smtClean="0">
                <a:solidFill>
                  <a:srgbClr val="FF0000"/>
                </a:solidFill>
              </a:rPr>
              <a:t>O(</a:t>
            </a:r>
            <a:r>
              <a:rPr lang="en-AU" sz="2400" baseline="30000" dirty="0" smtClean="0">
                <a:solidFill>
                  <a:srgbClr val="FF0000"/>
                </a:solidFill>
              </a:rPr>
              <a:t>1</a:t>
            </a:r>
            <a:r>
              <a:rPr lang="en-AU" sz="2400" dirty="0" smtClean="0">
                <a:solidFill>
                  <a:srgbClr val="FF0000"/>
                </a:solidFill>
              </a:rPr>
              <a:t>D)+O(</a:t>
            </a:r>
            <a:r>
              <a:rPr lang="en-AU" sz="2400" baseline="30000" dirty="0" smtClean="0">
                <a:solidFill>
                  <a:srgbClr val="FF0000"/>
                </a:solidFill>
              </a:rPr>
              <a:t>3</a:t>
            </a:r>
            <a:r>
              <a:rPr lang="en-AU" sz="2400" dirty="0" smtClean="0">
                <a:solidFill>
                  <a:srgbClr val="FF0000"/>
                </a:solidFill>
              </a:rPr>
              <a:t>P)</a:t>
            </a:r>
          </a:p>
          <a:p>
            <a:r>
              <a:rPr lang="en-US" sz="2400" dirty="0">
                <a:solidFill>
                  <a:srgbClr val="0000FF"/>
                </a:solidFill>
              </a:rPr>
              <a:t>(</a:t>
            </a:r>
            <a:r>
              <a:rPr lang="en-US" sz="2400" strike="sngStrike" dirty="0">
                <a:solidFill>
                  <a:srgbClr val="0000FF"/>
                </a:solidFill>
              </a:rPr>
              <a:t>      </a:t>
            </a:r>
            <a:r>
              <a:rPr lang="en-US" sz="2400" dirty="0">
                <a:solidFill>
                  <a:srgbClr val="0000FF"/>
                </a:solidFill>
              </a:rPr>
              <a:t>) O</a:t>
            </a:r>
            <a:r>
              <a:rPr lang="en-US" sz="2400" baseline="-25000" dirty="0">
                <a:solidFill>
                  <a:srgbClr val="0000FF"/>
                </a:solidFill>
              </a:rPr>
              <a:t>2</a:t>
            </a:r>
            <a:r>
              <a:rPr lang="en-AU" sz="2400" dirty="0">
                <a:solidFill>
                  <a:srgbClr val="0000FF"/>
                </a:solidFill>
                <a:sym typeface="Symbol"/>
              </a:rPr>
              <a:t></a:t>
            </a:r>
            <a:r>
              <a:rPr lang="en-AU" sz="2400" dirty="0">
                <a:solidFill>
                  <a:srgbClr val="0000FF"/>
                </a:solidFill>
              </a:rPr>
              <a:t> O</a:t>
            </a:r>
            <a:r>
              <a:rPr lang="en-AU" sz="2400" dirty="0" smtClean="0">
                <a:solidFill>
                  <a:srgbClr val="0000FF"/>
                </a:solidFill>
              </a:rPr>
              <a:t>(</a:t>
            </a:r>
            <a:r>
              <a:rPr lang="en-AU" sz="2400" baseline="30000" dirty="0" smtClean="0">
                <a:solidFill>
                  <a:srgbClr val="0000FF"/>
                </a:solidFill>
              </a:rPr>
              <a:t>3</a:t>
            </a:r>
            <a:r>
              <a:rPr lang="en-AU" sz="2400" dirty="0">
                <a:solidFill>
                  <a:srgbClr val="0000FF"/>
                </a:solidFill>
              </a:rPr>
              <a:t>P</a:t>
            </a:r>
            <a:r>
              <a:rPr lang="en-AU" sz="2400" dirty="0" smtClean="0">
                <a:solidFill>
                  <a:srgbClr val="0000FF"/>
                </a:solidFill>
              </a:rPr>
              <a:t>)</a:t>
            </a:r>
            <a:r>
              <a:rPr lang="en-AU" sz="2400" dirty="0">
                <a:solidFill>
                  <a:srgbClr val="0000FF"/>
                </a:solidFill>
              </a:rPr>
              <a:t>+O(</a:t>
            </a:r>
            <a:r>
              <a:rPr lang="en-AU" sz="2400" baseline="30000" dirty="0">
                <a:solidFill>
                  <a:srgbClr val="0000FF"/>
                </a:solidFill>
              </a:rPr>
              <a:t>3</a:t>
            </a:r>
            <a:r>
              <a:rPr lang="en-AU" sz="2400" dirty="0">
                <a:solidFill>
                  <a:srgbClr val="0000FF"/>
                </a:solidFill>
              </a:rPr>
              <a:t>P)</a:t>
            </a:r>
          </a:p>
          <a:p>
            <a:endParaRPr lang="en-US" dirty="0" smtClean="0"/>
          </a:p>
        </p:txBody>
      </p:sp>
      <p:sp>
        <p:nvSpPr>
          <p:cNvPr id="17" name="Left-Right Arrow 16"/>
          <p:cNvSpPr/>
          <p:nvPr/>
        </p:nvSpPr>
        <p:spPr>
          <a:xfrm>
            <a:off x="1953897" y="4910955"/>
            <a:ext cx="2129954" cy="265825"/>
          </a:xfrm>
          <a:prstGeom prst="lef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180105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1743389006"/>
              </p:ext>
            </p:extLst>
          </p:nvPr>
        </p:nvGraphicFramePr>
        <p:xfrm>
          <a:off x="-125439" y="428594"/>
          <a:ext cx="10145125" cy="6293523"/>
        </p:xfrm>
        <a:graphic>
          <a:graphicData uri="http://schemas.openxmlformats.org/drawingml/2006/chart">
            <c:chart xmlns:c="http://schemas.openxmlformats.org/drawingml/2006/chart" xmlns:r="http://schemas.openxmlformats.org/officeDocument/2006/relationships" r:id="rId2"/>
          </a:graphicData>
        </a:graphic>
      </p:graphicFrame>
      <p:cxnSp>
        <p:nvCxnSpPr>
          <p:cNvPr id="33" name="Straight Arrow Connector 32"/>
          <p:cNvCxnSpPr/>
          <p:nvPr/>
        </p:nvCxnSpPr>
        <p:spPr>
          <a:xfrm flipH="1" flipV="1">
            <a:off x="1477215" y="2211224"/>
            <a:ext cx="8356" cy="418512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639829" y="6130260"/>
            <a:ext cx="1084251" cy="461665"/>
          </a:xfrm>
          <a:prstGeom prst="rect">
            <a:avLst/>
          </a:prstGeom>
          <a:noFill/>
        </p:spPr>
        <p:txBody>
          <a:bodyPr wrap="none" rtlCol="0">
            <a:spAutoFit/>
          </a:bodyPr>
          <a:lstStyle/>
          <a:p>
            <a:r>
              <a:rPr lang="en-US" sz="2400" dirty="0" smtClean="0"/>
              <a:t>ground</a:t>
            </a:r>
            <a:endParaRPr lang="en-US" sz="2400" dirty="0"/>
          </a:p>
        </p:txBody>
      </p:sp>
      <p:sp>
        <p:nvSpPr>
          <p:cNvPr id="27" name="TextBox 26"/>
          <p:cNvSpPr txBox="1"/>
          <p:nvPr/>
        </p:nvSpPr>
        <p:spPr>
          <a:xfrm>
            <a:off x="8635848" y="3445681"/>
            <a:ext cx="1164501" cy="461665"/>
          </a:xfrm>
          <a:prstGeom prst="rect">
            <a:avLst/>
          </a:prstGeom>
          <a:noFill/>
        </p:spPr>
        <p:txBody>
          <a:bodyPr wrap="none" rtlCol="0">
            <a:spAutoFit/>
          </a:bodyPr>
          <a:lstStyle/>
          <a:p>
            <a:r>
              <a:rPr lang="en-US" sz="2400" dirty="0" smtClean="0"/>
              <a:t>O</a:t>
            </a:r>
            <a:r>
              <a:rPr lang="en-US" sz="2400" baseline="-25000" dirty="0" smtClean="0"/>
              <a:t>2</a:t>
            </a:r>
            <a:r>
              <a:rPr lang="en-US" sz="2400" dirty="0" smtClean="0"/>
              <a:t> SR(r)</a:t>
            </a:r>
            <a:endParaRPr lang="en-US" sz="2400" dirty="0"/>
          </a:p>
        </p:txBody>
      </p:sp>
      <p:sp>
        <p:nvSpPr>
          <p:cNvPr id="28" name="TextBox 27"/>
          <p:cNvSpPr txBox="1"/>
          <p:nvPr/>
        </p:nvSpPr>
        <p:spPr>
          <a:xfrm>
            <a:off x="8670984" y="2242814"/>
            <a:ext cx="835635" cy="461665"/>
          </a:xfrm>
          <a:prstGeom prst="rect">
            <a:avLst/>
          </a:prstGeom>
          <a:noFill/>
        </p:spPr>
        <p:txBody>
          <a:bodyPr wrap="none" rtlCol="0">
            <a:spAutoFit/>
          </a:bodyPr>
          <a:lstStyle/>
          <a:p>
            <a:r>
              <a:rPr lang="en-US" sz="2400" dirty="0" smtClean="0"/>
              <a:t>O</a:t>
            </a:r>
            <a:r>
              <a:rPr lang="en-US" sz="2400" baseline="-25000" dirty="0" smtClean="0"/>
              <a:t>2 </a:t>
            </a:r>
            <a:r>
              <a:rPr lang="en-US" sz="2400" dirty="0" smtClean="0"/>
              <a:t>LB</a:t>
            </a:r>
            <a:endParaRPr lang="en-US" sz="2400" dirty="0"/>
          </a:p>
        </p:txBody>
      </p:sp>
      <p:sp>
        <p:nvSpPr>
          <p:cNvPr id="29" name="TextBox 28"/>
          <p:cNvSpPr txBox="1"/>
          <p:nvPr/>
        </p:nvSpPr>
        <p:spPr>
          <a:xfrm>
            <a:off x="8641969" y="1920075"/>
            <a:ext cx="847658" cy="461665"/>
          </a:xfrm>
          <a:prstGeom prst="rect">
            <a:avLst/>
          </a:prstGeom>
          <a:noFill/>
        </p:spPr>
        <p:txBody>
          <a:bodyPr wrap="none" rtlCol="0">
            <a:spAutoFit/>
          </a:bodyPr>
          <a:lstStyle/>
          <a:p>
            <a:r>
              <a:rPr lang="en-US" sz="2400" dirty="0" smtClean="0"/>
              <a:t>O</a:t>
            </a:r>
            <a:r>
              <a:rPr lang="en-US" sz="2400" baseline="-25000" dirty="0" smtClean="0"/>
              <a:t>2 </a:t>
            </a:r>
            <a:r>
              <a:rPr lang="en-US" sz="2400" dirty="0" smtClean="0"/>
              <a:t>SB</a:t>
            </a:r>
            <a:endParaRPr lang="en-US" sz="2400" dirty="0"/>
          </a:p>
        </p:txBody>
      </p:sp>
      <p:sp>
        <p:nvSpPr>
          <p:cNvPr id="34" name="TextBox 33"/>
          <p:cNvSpPr txBox="1"/>
          <p:nvPr/>
        </p:nvSpPr>
        <p:spPr>
          <a:xfrm>
            <a:off x="6258975" y="6361092"/>
            <a:ext cx="2362245" cy="461665"/>
          </a:xfrm>
          <a:prstGeom prst="rect">
            <a:avLst/>
          </a:prstGeom>
          <a:noFill/>
        </p:spPr>
        <p:txBody>
          <a:bodyPr wrap="none" rtlCol="0">
            <a:spAutoFit/>
          </a:bodyPr>
          <a:lstStyle/>
          <a:p>
            <a:r>
              <a:rPr lang="en-US" sz="2400" b="1" dirty="0" smtClean="0"/>
              <a:t>Time (schematic)</a:t>
            </a:r>
            <a:endParaRPr lang="en-US" sz="2400" b="1" dirty="0"/>
          </a:p>
        </p:txBody>
      </p:sp>
      <p:cxnSp>
        <p:nvCxnSpPr>
          <p:cNvPr id="48" name="Straight Arrow Connector 47"/>
          <p:cNvCxnSpPr/>
          <p:nvPr/>
        </p:nvCxnSpPr>
        <p:spPr>
          <a:xfrm flipV="1">
            <a:off x="1778639" y="2357188"/>
            <a:ext cx="0" cy="4070738"/>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2133649" y="2877962"/>
            <a:ext cx="1655" cy="3518374"/>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2425360" y="3646134"/>
            <a:ext cx="0" cy="275021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1427799" y="1689229"/>
            <a:ext cx="1415021" cy="461665"/>
          </a:xfrm>
          <a:prstGeom prst="rect">
            <a:avLst/>
          </a:prstGeom>
          <a:noFill/>
        </p:spPr>
        <p:txBody>
          <a:bodyPr wrap="none" rtlCol="0">
            <a:spAutoFit/>
          </a:bodyPr>
          <a:lstStyle/>
          <a:p>
            <a:r>
              <a:rPr lang="en-US" sz="2400" dirty="0" smtClean="0"/>
              <a:t>Excitation</a:t>
            </a:r>
            <a:endParaRPr lang="en-US" sz="2400" dirty="0"/>
          </a:p>
        </p:txBody>
      </p:sp>
      <p:sp>
        <p:nvSpPr>
          <p:cNvPr id="15" name="Title 3"/>
          <p:cNvSpPr>
            <a:spLocks noGrp="1"/>
          </p:cNvSpPr>
          <p:nvPr>
            <p:ph type="title"/>
          </p:nvPr>
        </p:nvSpPr>
        <p:spPr>
          <a:xfrm>
            <a:off x="495300" y="0"/>
            <a:ext cx="8915400" cy="719667"/>
          </a:xfrm>
        </p:spPr>
        <p:txBody>
          <a:bodyPr>
            <a:noAutofit/>
          </a:bodyPr>
          <a:lstStyle/>
          <a:p>
            <a:r>
              <a:rPr lang="en-AU" sz="4000" dirty="0" smtClean="0">
                <a:solidFill>
                  <a:srgbClr val="FF0000"/>
                </a:solidFill>
                <a:effectLst>
                  <a:outerShdw blurRad="50800" dist="38100" dir="2700000">
                    <a:srgbClr val="000000"/>
                  </a:outerShdw>
                </a:effectLst>
              </a:rPr>
              <a:t>Atomic and molecular processes</a:t>
            </a:r>
            <a:endParaRPr lang="en-US" sz="4000" dirty="0">
              <a:solidFill>
                <a:srgbClr val="FF0000"/>
              </a:solidFill>
              <a:effectLst>
                <a:outerShdw blurRad="50800" dist="38100" dir="2700000">
                  <a:srgbClr val="000000"/>
                </a:outerShdw>
              </a:effectLst>
            </a:endParaRPr>
          </a:p>
        </p:txBody>
      </p:sp>
    </p:spTree>
    <p:extLst>
      <p:ext uri="{BB962C8B-B14F-4D97-AF65-F5344CB8AC3E}">
        <p14:creationId xmlns:p14="http://schemas.microsoft.com/office/powerpoint/2010/main" val="15402955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p:cNvSpPr>
            <a:spLocks noGrp="1"/>
          </p:cNvSpPr>
          <p:nvPr>
            <p:ph idx="1"/>
          </p:nvPr>
        </p:nvSpPr>
        <p:spPr>
          <a:xfrm>
            <a:off x="4" y="558800"/>
            <a:ext cx="8406219" cy="3746500"/>
          </a:xfrm>
        </p:spPr>
        <p:txBody>
          <a:bodyPr>
            <a:normAutofit lnSpcReduction="10000"/>
          </a:bodyPr>
          <a:lstStyle/>
          <a:p>
            <a:r>
              <a:rPr lang="en-US" sz="2400" dirty="0" smtClean="0"/>
              <a:t>Aims of our work</a:t>
            </a:r>
          </a:p>
          <a:p>
            <a:r>
              <a:rPr lang="en-US" sz="2400" dirty="0" smtClean="0"/>
              <a:t>Inputs required</a:t>
            </a:r>
          </a:p>
          <a:p>
            <a:pPr lvl="1"/>
            <a:r>
              <a:rPr lang="en-US" sz="2400" dirty="0" smtClean="0"/>
              <a:t>Atmospheric data</a:t>
            </a:r>
          </a:p>
          <a:p>
            <a:pPr lvl="1"/>
            <a:r>
              <a:rPr lang="en-US" sz="2400" dirty="0" smtClean="0"/>
              <a:t>Electron flux spectrum</a:t>
            </a:r>
          </a:p>
          <a:p>
            <a:pPr lvl="1"/>
            <a:r>
              <a:rPr lang="en-US" sz="2400" dirty="0" smtClean="0">
                <a:solidFill>
                  <a:srgbClr val="FF0000"/>
                </a:solidFill>
              </a:rPr>
              <a:t>Electron impact cross sections</a:t>
            </a:r>
          </a:p>
          <a:p>
            <a:pPr lvl="1"/>
            <a:r>
              <a:rPr lang="en-US" sz="2400" dirty="0" smtClean="0">
                <a:solidFill>
                  <a:srgbClr val="FF0000"/>
                </a:solidFill>
              </a:rPr>
              <a:t>Other atomic and molecular data</a:t>
            </a:r>
          </a:p>
          <a:p>
            <a:r>
              <a:rPr lang="en-US" sz="2400" dirty="0" smtClean="0"/>
              <a:t>Examples</a:t>
            </a:r>
          </a:p>
          <a:p>
            <a:pPr lvl="1"/>
            <a:r>
              <a:rPr lang="en-US" sz="2400" dirty="0" smtClean="0"/>
              <a:t>Electron cooling by CO</a:t>
            </a:r>
            <a:r>
              <a:rPr lang="en-US" sz="2400" baseline="-25000" dirty="0" smtClean="0"/>
              <a:t>2</a:t>
            </a:r>
            <a:r>
              <a:rPr lang="en-US" sz="2400" dirty="0" smtClean="0"/>
              <a:t> in the atmosphere of </a:t>
            </a:r>
            <a:r>
              <a:rPr lang="en-US" sz="2400" dirty="0"/>
              <a:t>Mars</a:t>
            </a:r>
          </a:p>
          <a:p>
            <a:pPr lvl="1"/>
            <a:r>
              <a:rPr lang="en-US" sz="2400" dirty="0" smtClean="0"/>
              <a:t>Infrared emissions from CO at Mars and Venus</a:t>
            </a:r>
          </a:p>
        </p:txBody>
      </p:sp>
      <p:sp>
        <p:nvSpPr>
          <p:cNvPr id="4" name="Title 3"/>
          <p:cNvSpPr>
            <a:spLocks noGrp="1"/>
          </p:cNvSpPr>
          <p:nvPr>
            <p:ph type="title"/>
          </p:nvPr>
        </p:nvSpPr>
        <p:spPr>
          <a:xfrm>
            <a:off x="495300" y="0"/>
            <a:ext cx="5295900" cy="558800"/>
          </a:xfrm>
        </p:spPr>
        <p:txBody>
          <a:bodyPr>
            <a:noAutofit/>
          </a:bodyPr>
          <a:lstStyle/>
          <a:p>
            <a:r>
              <a:rPr lang="en-AU" sz="4000" dirty="0" smtClean="0">
                <a:solidFill>
                  <a:srgbClr val="FF0000"/>
                </a:solidFill>
                <a:effectLst>
                  <a:outerShdw blurRad="50800" dist="38100" dir="2700000">
                    <a:srgbClr val="000000"/>
                  </a:outerShdw>
                </a:effectLst>
              </a:rPr>
              <a:t>Outline</a:t>
            </a:r>
            <a:endParaRPr lang="en-US" sz="4000" dirty="0">
              <a:solidFill>
                <a:srgbClr val="FF0000"/>
              </a:solidFill>
              <a:effectLst>
                <a:outerShdw blurRad="50800" dist="38100" dir="2700000">
                  <a:srgbClr val="000000"/>
                </a:outerShdw>
              </a:effectLst>
            </a:endParaRPr>
          </a:p>
        </p:txBody>
      </p:sp>
      <p:pic>
        <p:nvPicPr>
          <p:cNvPr id="6" name="Picture 6" descr="030827_hubble_mars_2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6223" y="60274"/>
            <a:ext cx="1452490" cy="132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512" y="1389653"/>
            <a:ext cx="1445202" cy="143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10175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3413647015"/>
              </p:ext>
            </p:extLst>
          </p:nvPr>
        </p:nvGraphicFramePr>
        <p:xfrm>
          <a:off x="-125439" y="428594"/>
          <a:ext cx="10145125" cy="6293523"/>
        </p:xfrm>
        <a:graphic>
          <a:graphicData uri="http://schemas.openxmlformats.org/drawingml/2006/chart">
            <c:chart xmlns:c="http://schemas.openxmlformats.org/drawingml/2006/chart" xmlns:r="http://schemas.openxmlformats.org/officeDocument/2006/relationships" r:id="rId2"/>
          </a:graphicData>
        </a:graphic>
      </p:graphicFrame>
      <p:cxnSp>
        <p:nvCxnSpPr>
          <p:cNvPr id="33" name="Straight Arrow Connector 32"/>
          <p:cNvCxnSpPr/>
          <p:nvPr/>
        </p:nvCxnSpPr>
        <p:spPr>
          <a:xfrm flipH="1" flipV="1">
            <a:off x="1477215" y="2211224"/>
            <a:ext cx="8356" cy="418512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639829" y="6130260"/>
            <a:ext cx="1084251" cy="461665"/>
          </a:xfrm>
          <a:prstGeom prst="rect">
            <a:avLst/>
          </a:prstGeom>
          <a:noFill/>
        </p:spPr>
        <p:txBody>
          <a:bodyPr wrap="none" rtlCol="0">
            <a:spAutoFit/>
          </a:bodyPr>
          <a:lstStyle/>
          <a:p>
            <a:r>
              <a:rPr lang="en-US" sz="2400" dirty="0" smtClean="0"/>
              <a:t>ground</a:t>
            </a:r>
            <a:endParaRPr lang="en-US" sz="2400" dirty="0"/>
          </a:p>
        </p:txBody>
      </p:sp>
      <p:sp>
        <p:nvSpPr>
          <p:cNvPr id="25" name="TextBox 24"/>
          <p:cNvSpPr txBox="1"/>
          <p:nvPr/>
        </p:nvSpPr>
        <p:spPr>
          <a:xfrm>
            <a:off x="8639827" y="5338458"/>
            <a:ext cx="868447" cy="461665"/>
          </a:xfrm>
          <a:prstGeom prst="rect">
            <a:avLst/>
          </a:prstGeom>
          <a:noFill/>
        </p:spPr>
        <p:txBody>
          <a:bodyPr wrap="none" rtlCol="0">
            <a:spAutoFit/>
          </a:bodyPr>
          <a:lstStyle/>
          <a:p>
            <a:r>
              <a:rPr lang="en-US" sz="2400" dirty="0" smtClean="0"/>
              <a:t>O(</a:t>
            </a:r>
            <a:r>
              <a:rPr lang="en-US" sz="2400" baseline="30000" dirty="0" smtClean="0"/>
              <a:t>1</a:t>
            </a:r>
            <a:r>
              <a:rPr lang="en-US" sz="2400" dirty="0"/>
              <a:t>D</a:t>
            </a:r>
            <a:r>
              <a:rPr lang="en-US" sz="2400" dirty="0" smtClean="0"/>
              <a:t>)</a:t>
            </a:r>
            <a:endParaRPr lang="en-US" sz="2400" dirty="0"/>
          </a:p>
        </p:txBody>
      </p:sp>
      <p:sp>
        <p:nvSpPr>
          <p:cNvPr id="27" name="TextBox 26"/>
          <p:cNvSpPr txBox="1"/>
          <p:nvPr/>
        </p:nvSpPr>
        <p:spPr>
          <a:xfrm>
            <a:off x="8635848" y="3445681"/>
            <a:ext cx="1164501" cy="461665"/>
          </a:xfrm>
          <a:prstGeom prst="rect">
            <a:avLst/>
          </a:prstGeom>
          <a:noFill/>
        </p:spPr>
        <p:txBody>
          <a:bodyPr wrap="none" rtlCol="0">
            <a:spAutoFit/>
          </a:bodyPr>
          <a:lstStyle/>
          <a:p>
            <a:r>
              <a:rPr lang="en-US" sz="2400" dirty="0" smtClean="0"/>
              <a:t>O</a:t>
            </a:r>
            <a:r>
              <a:rPr lang="en-US" sz="2400" baseline="-25000" dirty="0" smtClean="0"/>
              <a:t>2</a:t>
            </a:r>
            <a:r>
              <a:rPr lang="en-US" sz="2400" dirty="0" smtClean="0"/>
              <a:t> SR(r)</a:t>
            </a:r>
            <a:endParaRPr lang="en-US" sz="2400" dirty="0"/>
          </a:p>
        </p:txBody>
      </p:sp>
      <p:sp>
        <p:nvSpPr>
          <p:cNvPr id="28" name="TextBox 27"/>
          <p:cNvSpPr txBox="1"/>
          <p:nvPr/>
        </p:nvSpPr>
        <p:spPr>
          <a:xfrm>
            <a:off x="8670984" y="2242814"/>
            <a:ext cx="835635" cy="461665"/>
          </a:xfrm>
          <a:prstGeom prst="rect">
            <a:avLst/>
          </a:prstGeom>
          <a:noFill/>
        </p:spPr>
        <p:txBody>
          <a:bodyPr wrap="none" rtlCol="0">
            <a:spAutoFit/>
          </a:bodyPr>
          <a:lstStyle/>
          <a:p>
            <a:r>
              <a:rPr lang="en-US" sz="2400" dirty="0" smtClean="0"/>
              <a:t>O</a:t>
            </a:r>
            <a:r>
              <a:rPr lang="en-US" sz="2400" baseline="-25000" dirty="0" smtClean="0"/>
              <a:t>2 </a:t>
            </a:r>
            <a:r>
              <a:rPr lang="en-US" sz="2400" dirty="0" smtClean="0"/>
              <a:t>LB</a:t>
            </a:r>
            <a:endParaRPr lang="en-US" sz="2400" dirty="0"/>
          </a:p>
        </p:txBody>
      </p:sp>
      <p:sp>
        <p:nvSpPr>
          <p:cNvPr id="29" name="TextBox 28"/>
          <p:cNvSpPr txBox="1"/>
          <p:nvPr/>
        </p:nvSpPr>
        <p:spPr>
          <a:xfrm>
            <a:off x="8641969" y="1920075"/>
            <a:ext cx="847658" cy="461665"/>
          </a:xfrm>
          <a:prstGeom prst="rect">
            <a:avLst/>
          </a:prstGeom>
          <a:noFill/>
        </p:spPr>
        <p:txBody>
          <a:bodyPr wrap="none" rtlCol="0">
            <a:spAutoFit/>
          </a:bodyPr>
          <a:lstStyle/>
          <a:p>
            <a:r>
              <a:rPr lang="en-US" sz="2400" dirty="0" smtClean="0"/>
              <a:t>O</a:t>
            </a:r>
            <a:r>
              <a:rPr lang="en-US" sz="2400" baseline="-25000" dirty="0" smtClean="0"/>
              <a:t>2 </a:t>
            </a:r>
            <a:r>
              <a:rPr lang="en-US" sz="2400" dirty="0" smtClean="0"/>
              <a:t>SB</a:t>
            </a:r>
            <a:endParaRPr lang="en-US" sz="2400" dirty="0"/>
          </a:p>
        </p:txBody>
      </p:sp>
      <p:sp>
        <p:nvSpPr>
          <p:cNvPr id="34" name="TextBox 33"/>
          <p:cNvSpPr txBox="1"/>
          <p:nvPr/>
        </p:nvSpPr>
        <p:spPr>
          <a:xfrm>
            <a:off x="6258975" y="6361092"/>
            <a:ext cx="2362245" cy="461665"/>
          </a:xfrm>
          <a:prstGeom prst="rect">
            <a:avLst/>
          </a:prstGeom>
          <a:noFill/>
        </p:spPr>
        <p:txBody>
          <a:bodyPr wrap="none" rtlCol="0">
            <a:spAutoFit/>
          </a:bodyPr>
          <a:lstStyle/>
          <a:p>
            <a:r>
              <a:rPr lang="en-US" sz="2400" b="1" dirty="0" smtClean="0"/>
              <a:t>Time (schematic)</a:t>
            </a:r>
            <a:endParaRPr lang="en-US" sz="2400" b="1" dirty="0"/>
          </a:p>
        </p:txBody>
      </p:sp>
      <p:cxnSp>
        <p:nvCxnSpPr>
          <p:cNvPr id="36" name="Straight Arrow Connector 35"/>
          <p:cNvCxnSpPr/>
          <p:nvPr/>
        </p:nvCxnSpPr>
        <p:spPr>
          <a:xfrm>
            <a:off x="1477215" y="2242800"/>
            <a:ext cx="0" cy="3391200"/>
          </a:xfrm>
          <a:prstGeom prst="straightConnector1">
            <a:avLst/>
          </a:prstGeom>
          <a:ln w="50800" cmpd="sng">
            <a:solidFill>
              <a:srgbClr val="98480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1778639" y="2357188"/>
            <a:ext cx="0" cy="4070738"/>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1779959" y="2357188"/>
            <a:ext cx="6931" cy="3276812"/>
          </a:xfrm>
          <a:prstGeom prst="straightConnector1">
            <a:avLst/>
          </a:prstGeom>
          <a:ln w="50800" cmpd="sng">
            <a:solidFill>
              <a:srgbClr val="98480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2133649" y="2877962"/>
            <a:ext cx="1655" cy="3518374"/>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2425360" y="3646134"/>
            <a:ext cx="0" cy="275021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H="1">
            <a:off x="2128381" y="2877976"/>
            <a:ext cx="5275" cy="2766973"/>
          </a:xfrm>
          <a:prstGeom prst="straightConnector1">
            <a:avLst/>
          </a:prstGeom>
          <a:ln w="50800" cmpd="sng">
            <a:solidFill>
              <a:srgbClr val="984807"/>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284910" y="6396349"/>
            <a:ext cx="2201609" cy="461665"/>
          </a:xfrm>
          <a:prstGeom prst="rect">
            <a:avLst/>
          </a:prstGeom>
          <a:noFill/>
        </p:spPr>
        <p:txBody>
          <a:bodyPr wrap="square" rtlCol="0">
            <a:spAutoFit/>
          </a:bodyPr>
          <a:lstStyle/>
          <a:p>
            <a:r>
              <a:rPr lang="en-US" sz="2400" dirty="0" err="1" smtClean="0">
                <a:solidFill>
                  <a:srgbClr val="993205"/>
                </a:solidFill>
              </a:rPr>
              <a:t>Predissociation</a:t>
            </a:r>
            <a:endParaRPr lang="en-US" sz="2400" dirty="0">
              <a:solidFill>
                <a:srgbClr val="993205"/>
              </a:solidFill>
            </a:endParaRPr>
          </a:p>
        </p:txBody>
      </p:sp>
      <p:sp>
        <p:nvSpPr>
          <p:cNvPr id="77" name="TextBox 76"/>
          <p:cNvSpPr txBox="1"/>
          <p:nvPr/>
        </p:nvSpPr>
        <p:spPr>
          <a:xfrm>
            <a:off x="1427799" y="1689229"/>
            <a:ext cx="1415021" cy="461665"/>
          </a:xfrm>
          <a:prstGeom prst="rect">
            <a:avLst/>
          </a:prstGeom>
          <a:noFill/>
        </p:spPr>
        <p:txBody>
          <a:bodyPr wrap="none" rtlCol="0">
            <a:spAutoFit/>
          </a:bodyPr>
          <a:lstStyle/>
          <a:p>
            <a:r>
              <a:rPr lang="en-US" sz="2400" dirty="0" smtClean="0"/>
              <a:t>Excitation</a:t>
            </a:r>
            <a:endParaRPr lang="en-US" sz="2400" dirty="0"/>
          </a:p>
        </p:txBody>
      </p:sp>
      <p:sp>
        <p:nvSpPr>
          <p:cNvPr id="21" name="Title 3"/>
          <p:cNvSpPr>
            <a:spLocks noGrp="1"/>
          </p:cNvSpPr>
          <p:nvPr>
            <p:ph type="title"/>
          </p:nvPr>
        </p:nvSpPr>
        <p:spPr>
          <a:xfrm>
            <a:off x="495300" y="0"/>
            <a:ext cx="8915400" cy="719667"/>
          </a:xfrm>
        </p:spPr>
        <p:txBody>
          <a:bodyPr>
            <a:noAutofit/>
          </a:bodyPr>
          <a:lstStyle/>
          <a:p>
            <a:r>
              <a:rPr lang="en-AU" sz="4000" dirty="0" smtClean="0">
                <a:solidFill>
                  <a:srgbClr val="FF0000"/>
                </a:solidFill>
                <a:effectLst>
                  <a:outerShdw blurRad="50800" dist="38100" dir="2700000">
                    <a:srgbClr val="000000"/>
                  </a:outerShdw>
                </a:effectLst>
              </a:rPr>
              <a:t>Atomic and molecular processes</a:t>
            </a:r>
            <a:endParaRPr lang="en-US" sz="4000" dirty="0">
              <a:solidFill>
                <a:srgbClr val="FF0000"/>
              </a:solidFill>
              <a:effectLst>
                <a:outerShdw blurRad="50800" dist="38100" dir="2700000">
                  <a:srgbClr val="000000"/>
                </a:outerShdw>
              </a:effectLst>
            </a:endParaRPr>
          </a:p>
        </p:txBody>
      </p:sp>
    </p:spTree>
    <p:extLst>
      <p:ext uri="{BB962C8B-B14F-4D97-AF65-F5344CB8AC3E}">
        <p14:creationId xmlns:p14="http://schemas.microsoft.com/office/powerpoint/2010/main" val="163437204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2789107970"/>
              </p:ext>
            </p:extLst>
          </p:nvPr>
        </p:nvGraphicFramePr>
        <p:xfrm>
          <a:off x="-125439" y="428594"/>
          <a:ext cx="10145125" cy="6293523"/>
        </p:xfrm>
        <a:graphic>
          <a:graphicData uri="http://schemas.openxmlformats.org/drawingml/2006/chart">
            <c:chart xmlns:c="http://schemas.openxmlformats.org/drawingml/2006/chart" xmlns:r="http://schemas.openxmlformats.org/officeDocument/2006/relationships" r:id="rId2"/>
          </a:graphicData>
        </a:graphic>
      </p:graphicFrame>
      <p:cxnSp>
        <p:nvCxnSpPr>
          <p:cNvPr id="33" name="Straight Arrow Connector 32"/>
          <p:cNvCxnSpPr/>
          <p:nvPr/>
        </p:nvCxnSpPr>
        <p:spPr>
          <a:xfrm flipH="1" flipV="1">
            <a:off x="1477215" y="2211224"/>
            <a:ext cx="8356" cy="418512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639829" y="6130260"/>
            <a:ext cx="1084251" cy="461665"/>
          </a:xfrm>
          <a:prstGeom prst="rect">
            <a:avLst/>
          </a:prstGeom>
          <a:noFill/>
        </p:spPr>
        <p:txBody>
          <a:bodyPr wrap="none" rtlCol="0">
            <a:spAutoFit/>
          </a:bodyPr>
          <a:lstStyle/>
          <a:p>
            <a:r>
              <a:rPr lang="en-US" sz="2400" dirty="0" smtClean="0"/>
              <a:t>ground</a:t>
            </a:r>
            <a:endParaRPr lang="en-US" sz="2400" dirty="0"/>
          </a:p>
        </p:txBody>
      </p:sp>
      <p:sp>
        <p:nvSpPr>
          <p:cNvPr id="25" name="TextBox 24"/>
          <p:cNvSpPr txBox="1"/>
          <p:nvPr/>
        </p:nvSpPr>
        <p:spPr>
          <a:xfrm>
            <a:off x="8639827" y="5338458"/>
            <a:ext cx="868447" cy="461665"/>
          </a:xfrm>
          <a:prstGeom prst="rect">
            <a:avLst/>
          </a:prstGeom>
          <a:noFill/>
        </p:spPr>
        <p:txBody>
          <a:bodyPr wrap="none" rtlCol="0">
            <a:spAutoFit/>
          </a:bodyPr>
          <a:lstStyle/>
          <a:p>
            <a:r>
              <a:rPr lang="en-US" sz="2400" dirty="0" smtClean="0"/>
              <a:t>O(</a:t>
            </a:r>
            <a:r>
              <a:rPr lang="en-US" sz="2400" baseline="30000" dirty="0" smtClean="0"/>
              <a:t>1</a:t>
            </a:r>
            <a:r>
              <a:rPr lang="en-US" sz="2400" dirty="0"/>
              <a:t>D</a:t>
            </a:r>
            <a:r>
              <a:rPr lang="en-US" sz="2400" dirty="0" smtClean="0"/>
              <a:t>)</a:t>
            </a:r>
            <a:endParaRPr lang="en-US" sz="2400" dirty="0"/>
          </a:p>
        </p:txBody>
      </p:sp>
      <p:sp>
        <p:nvSpPr>
          <p:cNvPr id="27" name="TextBox 26"/>
          <p:cNvSpPr txBox="1"/>
          <p:nvPr/>
        </p:nvSpPr>
        <p:spPr>
          <a:xfrm>
            <a:off x="8635848" y="3445681"/>
            <a:ext cx="1164501" cy="461665"/>
          </a:xfrm>
          <a:prstGeom prst="rect">
            <a:avLst/>
          </a:prstGeom>
          <a:noFill/>
        </p:spPr>
        <p:txBody>
          <a:bodyPr wrap="none" rtlCol="0">
            <a:spAutoFit/>
          </a:bodyPr>
          <a:lstStyle/>
          <a:p>
            <a:r>
              <a:rPr lang="en-US" sz="2400" dirty="0" smtClean="0"/>
              <a:t>O</a:t>
            </a:r>
            <a:r>
              <a:rPr lang="en-US" sz="2400" baseline="-25000" dirty="0" smtClean="0"/>
              <a:t>2</a:t>
            </a:r>
            <a:r>
              <a:rPr lang="en-US" sz="2400" dirty="0" smtClean="0"/>
              <a:t> SR(r)</a:t>
            </a:r>
            <a:endParaRPr lang="en-US" sz="2400" dirty="0"/>
          </a:p>
        </p:txBody>
      </p:sp>
      <p:sp>
        <p:nvSpPr>
          <p:cNvPr id="28" name="TextBox 27"/>
          <p:cNvSpPr txBox="1"/>
          <p:nvPr/>
        </p:nvSpPr>
        <p:spPr>
          <a:xfrm>
            <a:off x="8670984" y="2242814"/>
            <a:ext cx="835635" cy="461665"/>
          </a:xfrm>
          <a:prstGeom prst="rect">
            <a:avLst/>
          </a:prstGeom>
          <a:noFill/>
        </p:spPr>
        <p:txBody>
          <a:bodyPr wrap="none" rtlCol="0">
            <a:spAutoFit/>
          </a:bodyPr>
          <a:lstStyle/>
          <a:p>
            <a:r>
              <a:rPr lang="en-US" sz="2400" dirty="0" smtClean="0"/>
              <a:t>O</a:t>
            </a:r>
            <a:r>
              <a:rPr lang="en-US" sz="2400" baseline="-25000" dirty="0" smtClean="0"/>
              <a:t>2 </a:t>
            </a:r>
            <a:r>
              <a:rPr lang="en-US" sz="2400" dirty="0" smtClean="0"/>
              <a:t>LB</a:t>
            </a:r>
            <a:endParaRPr lang="en-US" sz="2400" dirty="0"/>
          </a:p>
        </p:txBody>
      </p:sp>
      <p:sp>
        <p:nvSpPr>
          <p:cNvPr id="29" name="TextBox 28"/>
          <p:cNvSpPr txBox="1"/>
          <p:nvPr/>
        </p:nvSpPr>
        <p:spPr>
          <a:xfrm>
            <a:off x="8641969" y="1920075"/>
            <a:ext cx="847658" cy="461665"/>
          </a:xfrm>
          <a:prstGeom prst="rect">
            <a:avLst/>
          </a:prstGeom>
          <a:noFill/>
        </p:spPr>
        <p:txBody>
          <a:bodyPr wrap="none" rtlCol="0">
            <a:spAutoFit/>
          </a:bodyPr>
          <a:lstStyle/>
          <a:p>
            <a:r>
              <a:rPr lang="en-US" sz="2400" dirty="0" smtClean="0"/>
              <a:t>O</a:t>
            </a:r>
            <a:r>
              <a:rPr lang="en-US" sz="2400" baseline="-25000" dirty="0" smtClean="0"/>
              <a:t>2 </a:t>
            </a:r>
            <a:r>
              <a:rPr lang="en-US" sz="2400" dirty="0" smtClean="0"/>
              <a:t>SB</a:t>
            </a:r>
            <a:endParaRPr lang="en-US" sz="2400" dirty="0"/>
          </a:p>
        </p:txBody>
      </p:sp>
      <p:sp>
        <p:nvSpPr>
          <p:cNvPr id="34" name="TextBox 33"/>
          <p:cNvSpPr txBox="1"/>
          <p:nvPr/>
        </p:nvSpPr>
        <p:spPr>
          <a:xfrm>
            <a:off x="6258975" y="6361092"/>
            <a:ext cx="2362245" cy="461665"/>
          </a:xfrm>
          <a:prstGeom prst="rect">
            <a:avLst/>
          </a:prstGeom>
          <a:noFill/>
        </p:spPr>
        <p:txBody>
          <a:bodyPr wrap="none" rtlCol="0">
            <a:spAutoFit/>
          </a:bodyPr>
          <a:lstStyle/>
          <a:p>
            <a:r>
              <a:rPr lang="en-US" sz="2400" b="1" dirty="0" smtClean="0"/>
              <a:t>Time (schematic)</a:t>
            </a:r>
            <a:endParaRPr lang="en-US" sz="2400" b="1" dirty="0"/>
          </a:p>
        </p:txBody>
      </p:sp>
      <p:cxnSp>
        <p:nvCxnSpPr>
          <p:cNvPr id="36" name="Straight Arrow Connector 35"/>
          <p:cNvCxnSpPr/>
          <p:nvPr/>
        </p:nvCxnSpPr>
        <p:spPr>
          <a:xfrm>
            <a:off x="1477215" y="2242800"/>
            <a:ext cx="0" cy="3391200"/>
          </a:xfrm>
          <a:prstGeom prst="straightConnector1">
            <a:avLst/>
          </a:prstGeom>
          <a:ln w="50800" cmpd="sng">
            <a:solidFill>
              <a:srgbClr val="98480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1778639" y="2357188"/>
            <a:ext cx="0" cy="4070738"/>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1779959" y="2357188"/>
            <a:ext cx="6931" cy="3276812"/>
          </a:xfrm>
          <a:prstGeom prst="straightConnector1">
            <a:avLst/>
          </a:prstGeom>
          <a:ln w="50800" cmpd="sng">
            <a:solidFill>
              <a:srgbClr val="98480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2133649" y="2877962"/>
            <a:ext cx="1655" cy="3518374"/>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2425360" y="3646134"/>
            <a:ext cx="0" cy="275021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H="1">
            <a:off x="2128381" y="2877976"/>
            <a:ext cx="5275" cy="2766973"/>
          </a:xfrm>
          <a:prstGeom prst="straightConnector1">
            <a:avLst/>
          </a:prstGeom>
          <a:ln w="50800" cmpd="sng">
            <a:solidFill>
              <a:srgbClr val="984807"/>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284910" y="6396349"/>
            <a:ext cx="2201609" cy="461665"/>
          </a:xfrm>
          <a:prstGeom prst="rect">
            <a:avLst/>
          </a:prstGeom>
          <a:noFill/>
        </p:spPr>
        <p:txBody>
          <a:bodyPr wrap="square" rtlCol="0">
            <a:spAutoFit/>
          </a:bodyPr>
          <a:lstStyle/>
          <a:p>
            <a:r>
              <a:rPr lang="en-US" sz="2400" dirty="0" err="1" smtClean="0">
                <a:solidFill>
                  <a:srgbClr val="993205"/>
                </a:solidFill>
              </a:rPr>
              <a:t>Predissociation</a:t>
            </a:r>
            <a:endParaRPr lang="en-US" sz="2400" dirty="0">
              <a:solidFill>
                <a:srgbClr val="993205"/>
              </a:solidFill>
            </a:endParaRPr>
          </a:p>
        </p:txBody>
      </p:sp>
      <p:sp>
        <p:nvSpPr>
          <p:cNvPr id="77" name="TextBox 76"/>
          <p:cNvSpPr txBox="1"/>
          <p:nvPr/>
        </p:nvSpPr>
        <p:spPr>
          <a:xfrm>
            <a:off x="1427799" y="1689229"/>
            <a:ext cx="1415021" cy="461665"/>
          </a:xfrm>
          <a:prstGeom prst="rect">
            <a:avLst/>
          </a:prstGeom>
          <a:noFill/>
        </p:spPr>
        <p:txBody>
          <a:bodyPr wrap="none" rtlCol="0">
            <a:spAutoFit/>
          </a:bodyPr>
          <a:lstStyle/>
          <a:p>
            <a:r>
              <a:rPr lang="en-US" sz="2400" dirty="0" smtClean="0"/>
              <a:t>Excitation</a:t>
            </a:r>
            <a:endParaRPr lang="en-US" sz="2400" dirty="0"/>
          </a:p>
        </p:txBody>
      </p:sp>
      <p:sp>
        <p:nvSpPr>
          <p:cNvPr id="80" name="TextBox 79"/>
          <p:cNvSpPr txBox="1"/>
          <p:nvPr/>
        </p:nvSpPr>
        <p:spPr>
          <a:xfrm>
            <a:off x="3425789" y="6377963"/>
            <a:ext cx="2201609" cy="461665"/>
          </a:xfrm>
          <a:prstGeom prst="rect">
            <a:avLst/>
          </a:prstGeom>
          <a:noFill/>
        </p:spPr>
        <p:txBody>
          <a:bodyPr wrap="square" rtlCol="0">
            <a:spAutoFit/>
          </a:bodyPr>
          <a:lstStyle/>
          <a:p>
            <a:r>
              <a:rPr lang="en-US" sz="2400" dirty="0" smtClean="0">
                <a:solidFill>
                  <a:srgbClr val="D3A80B"/>
                </a:solidFill>
              </a:rPr>
              <a:t>Quenching</a:t>
            </a:r>
            <a:endParaRPr lang="en-US" sz="2400" dirty="0">
              <a:solidFill>
                <a:srgbClr val="D3A80B"/>
              </a:solidFill>
            </a:endParaRPr>
          </a:p>
        </p:txBody>
      </p:sp>
      <p:cxnSp>
        <p:nvCxnSpPr>
          <p:cNvPr id="81" name="Straight Arrow Connector 80"/>
          <p:cNvCxnSpPr/>
          <p:nvPr/>
        </p:nvCxnSpPr>
        <p:spPr>
          <a:xfrm flipV="1">
            <a:off x="1565404" y="5616676"/>
            <a:ext cx="0" cy="793926"/>
          </a:xfrm>
          <a:prstGeom prst="straightConnector1">
            <a:avLst/>
          </a:prstGeom>
          <a:ln w="50800">
            <a:solidFill>
              <a:srgbClr val="D3A80B"/>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1859139" y="5623041"/>
            <a:ext cx="0" cy="793926"/>
          </a:xfrm>
          <a:prstGeom prst="straightConnector1">
            <a:avLst/>
          </a:prstGeom>
          <a:ln w="50800">
            <a:solidFill>
              <a:srgbClr val="D3A80B"/>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2213350" y="5642393"/>
            <a:ext cx="0" cy="793926"/>
          </a:xfrm>
          <a:prstGeom prst="straightConnector1">
            <a:avLst/>
          </a:prstGeom>
          <a:ln w="50800">
            <a:solidFill>
              <a:srgbClr val="D3A80B"/>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24" name="Title 3"/>
          <p:cNvSpPr>
            <a:spLocks noGrp="1"/>
          </p:cNvSpPr>
          <p:nvPr>
            <p:ph type="title"/>
          </p:nvPr>
        </p:nvSpPr>
        <p:spPr>
          <a:xfrm>
            <a:off x="495300" y="0"/>
            <a:ext cx="8915400" cy="719667"/>
          </a:xfrm>
        </p:spPr>
        <p:txBody>
          <a:bodyPr>
            <a:noAutofit/>
          </a:bodyPr>
          <a:lstStyle/>
          <a:p>
            <a:r>
              <a:rPr lang="en-AU" sz="4000" dirty="0" smtClean="0">
                <a:solidFill>
                  <a:srgbClr val="FF0000"/>
                </a:solidFill>
                <a:effectLst>
                  <a:outerShdw blurRad="50800" dist="38100" dir="2700000">
                    <a:srgbClr val="000000"/>
                  </a:outerShdw>
                </a:effectLst>
              </a:rPr>
              <a:t>Atomic and molecular processes</a:t>
            </a:r>
            <a:endParaRPr lang="en-US" sz="4000" dirty="0">
              <a:solidFill>
                <a:srgbClr val="FF0000"/>
              </a:solidFill>
              <a:effectLst>
                <a:outerShdw blurRad="50800" dist="38100" dir="2700000">
                  <a:srgbClr val="000000"/>
                </a:outerShdw>
              </a:effectLst>
            </a:endParaRPr>
          </a:p>
        </p:txBody>
      </p:sp>
    </p:spTree>
    <p:extLst>
      <p:ext uri="{BB962C8B-B14F-4D97-AF65-F5344CB8AC3E}">
        <p14:creationId xmlns:p14="http://schemas.microsoft.com/office/powerpoint/2010/main" val="44332042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1209574680"/>
              </p:ext>
            </p:extLst>
          </p:nvPr>
        </p:nvGraphicFramePr>
        <p:xfrm>
          <a:off x="-125439" y="428594"/>
          <a:ext cx="10145125" cy="6293523"/>
        </p:xfrm>
        <a:graphic>
          <a:graphicData uri="http://schemas.openxmlformats.org/drawingml/2006/chart">
            <c:chart xmlns:c="http://schemas.openxmlformats.org/drawingml/2006/chart" xmlns:r="http://schemas.openxmlformats.org/officeDocument/2006/relationships" r:id="rId2"/>
          </a:graphicData>
        </a:graphic>
      </p:graphicFrame>
      <p:cxnSp>
        <p:nvCxnSpPr>
          <p:cNvPr id="33" name="Straight Arrow Connector 32"/>
          <p:cNvCxnSpPr/>
          <p:nvPr/>
        </p:nvCxnSpPr>
        <p:spPr>
          <a:xfrm flipH="1" flipV="1">
            <a:off x="1477215" y="2211224"/>
            <a:ext cx="8356" cy="418512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639829" y="6130260"/>
            <a:ext cx="1084251" cy="461665"/>
          </a:xfrm>
          <a:prstGeom prst="rect">
            <a:avLst/>
          </a:prstGeom>
          <a:noFill/>
        </p:spPr>
        <p:txBody>
          <a:bodyPr wrap="none" rtlCol="0">
            <a:spAutoFit/>
          </a:bodyPr>
          <a:lstStyle/>
          <a:p>
            <a:r>
              <a:rPr lang="en-US" sz="2400" dirty="0" smtClean="0"/>
              <a:t>ground</a:t>
            </a:r>
            <a:endParaRPr lang="en-US" sz="2400" dirty="0"/>
          </a:p>
        </p:txBody>
      </p:sp>
      <p:sp>
        <p:nvSpPr>
          <p:cNvPr id="25" name="TextBox 24"/>
          <p:cNvSpPr txBox="1"/>
          <p:nvPr/>
        </p:nvSpPr>
        <p:spPr>
          <a:xfrm>
            <a:off x="8639827" y="5338458"/>
            <a:ext cx="868447" cy="461665"/>
          </a:xfrm>
          <a:prstGeom prst="rect">
            <a:avLst/>
          </a:prstGeom>
          <a:noFill/>
        </p:spPr>
        <p:txBody>
          <a:bodyPr wrap="none" rtlCol="0">
            <a:spAutoFit/>
          </a:bodyPr>
          <a:lstStyle/>
          <a:p>
            <a:r>
              <a:rPr lang="en-US" sz="2400" dirty="0" smtClean="0"/>
              <a:t>O(</a:t>
            </a:r>
            <a:r>
              <a:rPr lang="en-US" sz="2400" baseline="30000" dirty="0" smtClean="0"/>
              <a:t>1</a:t>
            </a:r>
            <a:r>
              <a:rPr lang="en-US" sz="2400" dirty="0"/>
              <a:t>D</a:t>
            </a:r>
            <a:r>
              <a:rPr lang="en-US" sz="2400" dirty="0" smtClean="0"/>
              <a:t>)</a:t>
            </a:r>
            <a:endParaRPr lang="en-US" sz="2400" dirty="0"/>
          </a:p>
        </p:txBody>
      </p:sp>
      <p:sp>
        <p:nvSpPr>
          <p:cNvPr id="27" name="TextBox 26"/>
          <p:cNvSpPr txBox="1"/>
          <p:nvPr/>
        </p:nvSpPr>
        <p:spPr>
          <a:xfrm>
            <a:off x="8635848" y="3445681"/>
            <a:ext cx="1164501" cy="461665"/>
          </a:xfrm>
          <a:prstGeom prst="rect">
            <a:avLst/>
          </a:prstGeom>
          <a:noFill/>
        </p:spPr>
        <p:txBody>
          <a:bodyPr wrap="none" rtlCol="0">
            <a:spAutoFit/>
          </a:bodyPr>
          <a:lstStyle/>
          <a:p>
            <a:r>
              <a:rPr lang="en-US" sz="2400" dirty="0" smtClean="0"/>
              <a:t>O</a:t>
            </a:r>
            <a:r>
              <a:rPr lang="en-US" sz="2400" baseline="-25000" dirty="0" smtClean="0"/>
              <a:t>2</a:t>
            </a:r>
            <a:r>
              <a:rPr lang="en-US" sz="2400" dirty="0" smtClean="0"/>
              <a:t> SR(r)</a:t>
            </a:r>
            <a:endParaRPr lang="en-US" sz="2400" dirty="0"/>
          </a:p>
        </p:txBody>
      </p:sp>
      <p:sp>
        <p:nvSpPr>
          <p:cNvPr id="28" name="TextBox 27"/>
          <p:cNvSpPr txBox="1"/>
          <p:nvPr/>
        </p:nvSpPr>
        <p:spPr>
          <a:xfrm>
            <a:off x="8670984" y="2242814"/>
            <a:ext cx="835635" cy="461665"/>
          </a:xfrm>
          <a:prstGeom prst="rect">
            <a:avLst/>
          </a:prstGeom>
          <a:noFill/>
        </p:spPr>
        <p:txBody>
          <a:bodyPr wrap="none" rtlCol="0">
            <a:spAutoFit/>
          </a:bodyPr>
          <a:lstStyle/>
          <a:p>
            <a:r>
              <a:rPr lang="en-US" sz="2400" dirty="0" smtClean="0"/>
              <a:t>O</a:t>
            </a:r>
            <a:r>
              <a:rPr lang="en-US" sz="2400" baseline="-25000" dirty="0" smtClean="0"/>
              <a:t>2 </a:t>
            </a:r>
            <a:r>
              <a:rPr lang="en-US" sz="2400" dirty="0" smtClean="0"/>
              <a:t>LB</a:t>
            </a:r>
            <a:endParaRPr lang="en-US" sz="2400" dirty="0"/>
          </a:p>
        </p:txBody>
      </p:sp>
      <p:sp>
        <p:nvSpPr>
          <p:cNvPr id="29" name="TextBox 28"/>
          <p:cNvSpPr txBox="1"/>
          <p:nvPr/>
        </p:nvSpPr>
        <p:spPr>
          <a:xfrm>
            <a:off x="8641969" y="1920075"/>
            <a:ext cx="847658" cy="461665"/>
          </a:xfrm>
          <a:prstGeom prst="rect">
            <a:avLst/>
          </a:prstGeom>
          <a:noFill/>
        </p:spPr>
        <p:txBody>
          <a:bodyPr wrap="none" rtlCol="0">
            <a:spAutoFit/>
          </a:bodyPr>
          <a:lstStyle/>
          <a:p>
            <a:r>
              <a:rPr lang="en-US" sz="2400" dirty="0" smtClean="0"/>
              <a:t>O</a:t>
            </a:r>
            <a:r>
              <a:rPr lang="en-US" sz="2400" baseline="-25000" dirty="0" smtClean="0"/>
              <a:t>2 </a:t>
            </a:r>
            <a:r>
              <a:rPr lang="en-US" sz="2400" dirty="0" smtClean="0"/>
              <a:t>SB</a:t>
            </a:r>
            <a:endParaRPr lang="en-US" sz="2400" dirty="0"/>
          </a:p>
        </p:txBody>
      </p:sp>
      <p:sp>
        <p:nvSpPr>
          <p:cNvPr id="34" name="TextBox 33"/>
          <p:cNvSpPr txBox="1"/>
          <p:nvPr/>
        </p:nvSpPr>
        <p:spPr>
          <a:xfrm>
            <a:off x="6258975" y="6361092"/>
            <a:ext cx="2362245" cy="461665"/>
          </a:xfrm>
          <a:prstGeom prst="rect">
            <a:avLst/>
          </a:prstGeom>
          <a:noFill/>
        </p:spPr>
        <p:txBody>
          <a:bodyPr wrap="none" rtlCol="0">
            <a:spAutoFit/>
          </a:bodyPr>
          <a:lstStyle/>
          <a:p>
            <a:r>
              <a:rPr lang="en-US" sz="2400" b="1" dirty="0" smtClean="0"/>
              <a:t>Time (schematic)</a:t>
            </a:r>
            <a:endParaRPr lang="en-US" sz="2400" b="1" dirty="0"/>
          </a:p>
        </p:txBody>
      </p:sp>
      <p:cxnSp>
        <p:nvCxnSpPr>
          <p:cNvPr id="36" name="Straight Arrow Connector 35"/>
          <p:cNvCxnSpPr/>
          <p:nvPr/>
        </p:nvCxnSpPr>
        <p:spPr>
          <a:xfrm>
            <a:off x="1477215" y="2242800"/>
            <a:ext cx="0" cy="3391200"/>
          </a:xfrm>
          <a:prstGeom prst="straightConnector1">
            <a:avLst/>
          </a:prstGeom>
          <a:ln w="50800" cmpd="sng">
            <a:solidFill>
              <a:srgbClr val="98480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1778639" y="2357188"/>
            <a:ext cx="0" cy="4070738"/>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1779959" y="2357188"/>
            <a:ext cx="6931" cy="3276812"/>
          </a:xfrm>
          <a:prstGeom prst="straightConnector1">
            <a:avLst/>
          </a:prstGeom>
          <a:ln w="50800" cmpd="sng">
            <a:solidFill>
              <a:srgbClr val="98480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2133649" y="2877962"/>
            <a:ext cx="1655" cy="3518374"/>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2425360" y="3646134"/>
            <a:ext cx="0" cy="275021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H="1">
            <a:off x="2128381" y="2877976"/>
            <a:ext cx="5275" cy="2766973"/>
          </a:xfrm>
          <a:prstGeom prst="straightConnector1">
            <a:avLst/>
          </a:prstGeom>
          <a:ln w="50800" cmpd="sng">
            <a:solidFill>
              <a:srgbClr val="98480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V="1">
            <a:off x="3233585" y="5616676"/>
            <a:ext cx="0" cy="793926"/>
          </a:xfrm>
          <a:prstGeom prst="straightConnector1">
            <a:avLst/>
          </a:prstGeom>
          <a:ln w="50800">
            <a:solidFill>
              <a:srgbClr val="E4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70" name="Group 16"/>
          <p:cNvGrpSpPr>
            <a:grpSpLocks/>
          </p:cNvGrpSpPr>
          <p:nvPr/>
        </p:nvGrpSpPr>
        <p:grpSpPr bwMode="auto">
          <a:xfrm rot="219315">
            <a:off x="3240596" y="5716451"/>
            <a:ext cx="685800" cy="457200"/>
            <a:chOff x="3696" y="336"/>
            <a:chExt cx="1920" cy="1536"/>
          </a:xfrm>
        </p:grpSpPr>
        <p:cxnSp>
          <p:nvCxnSpPr>
            <p:cNvPr id="71" name="AutoShape 17"/>
            <p:cNvCxnSpPr>
              <a:cxnSpLocks noChangeShapeType="1"/>
            </p:cNvCxnSpPr>
            <p:nvPr/>
          </p:nvCxnSpPr>
          <p:spPr bwMode="auto">
            <a:xfrm flipV="1">
              <a:off x="4656" y="336"/>
              <a:ext cx="960" cy="768"/>
            </a:xfrm>
            <a:prstGeom prst="curvedConnector3">
              <a:avLst>
                <a:gd name="adj1" fmla="val 50000"/>
              </a:avLst>
            </a:prstGeom>
            <a:noFill/>
            <a:ln w="28575">
              <a:solidFill>
                <a:srgbClr val="E40000"/>
              </a:solidFill>
              <a:round/>
              <a:headEnd/>
              <a:tailEnd type="triangle" w="med" len="med"/>
            </a:ln>
            <a:extLst>
              <a:ext uri="{909E8E84-426E-40dd-AFC4-6F175D3DCCD1}">
                <a14:hiddenFill xmlns:a14="http://schemas.microsoft.com/office/drawing/2010/main">
                  <a:noFill/>
                </a14:hiddenFill>
              </a:ext>
            </a:extLst>
          </p:spPr>
        </p:cxnSp>
        <p:cxnSp>
          <p:nvCxnSpPr>
            <p:cNvPr id="72" name="AutoShape 18"/>
            <p:cNvCxnSpPr>
              <a:cxnSpLocks noChangeShapeType="1"/>
            </p:cNvCxnSpPr>
            <p:nvPr/>
          </p:nvCxnSpPr>
          <p:spPr bwMode="auto">
            <a:xfrm rot="10800000" flipV="1">
              <a:off x="3696" y="1104"/>
              <a:ext cx="960" cy="768"/>
            </a:xfrm>
            <a:prstGeom prst="curvedConnector3">
              <a:avLst>
                <a:gd name="adj1" fmla="val 50000"/>
              </a:avLst>
            </a:prstGeom>
            <a:noFill/>
            <a:ln w="28575">
              <a:solidFill>
                <a:srgbClr val="E40000"/>
              </a:solidFill>
              <a:round/>
              <a:headEnd/>
              <a:tailEnd/>
            </a:ln>
            <a:extLst>
              <a:ext uri="{909E8E84-426E-40dd-AFC4-6F175D3DCCD1}">
                <a14:hiddenFill xmlns:a14="http://schemas.microsoft.com/office/drawing/2010/main">
                  <a:noFill/>
                </a14:hiddenFill>
              </a:ext>
            </a:extLst>
          </p:spPr>
        </p:cxnSp>
      </p:grpSp>
      <p:sp>
        <p:nvSpPr>
          <p:cNvPr id="9" name="TextBox 8"/>
          <p:cNvSpPr txBox="1"/>
          <p:nvPr/>
        </p:nvSpPr>
        <p:spPr>
          <a:xfrm>
            <a:off x="1284910" y="6396349"/>
            <a:ext cx="2201609" cy="461665"/>
          </a:xfrm>
          <a:prstGeom prst="rect">
            <a:avLst/>
          </a:prstGeom>
          <a:noFill/>
        </p:spPr>
        <p:txBody>
          <a:bodyPr wrap="square" rtlCol="0">
            <a:spAutoFit/>
          </a:bodyPr>
          <a:lstStyle/>
          <a:p>
            <a:r>
              <a:rPr lang="en-US" sz="2400" dirty="0" err="1" smtClean="0">
                <a:solidFill>
                  <a:srgbClr val="993205"/>
                </a:solidFill>
              </a:rPr>
              <a:t>Predissociation</a:t>
            </a:r>
            <a:endParaRPr lang="en-US" sz="2400" dirty="0">
              <a:solidFill>
                <a:srgbClr val="993205"/>
              </a:solidFill>
            </a:endParaRPr>
          </a:p>
        </p:txBody>
      </p:sp>
      <p:sp>
        <p:nvSpPr>
          <p:cNvPr id="77" name="TextBox 76"/>
          <p:cNvSpPr txBox="1"/>
          <p:nvPr/>
        </p:nvSpPr>
        <p:spPr>
          <a:xfrm>
            <a:off x="1427799" y="1689229"/>
            <a:ext cx="1415021" cy="461665"/>
          </a:xfrm>
          <a:prstGeom prst="rect">
            <a:avLst/>
          </a:prstGeom>
          <a:noFill/>
        </p:spPr>
        <p:txBody>
          <a:bodyPr wrap="none" rtlCol="0">
            <a:spAutoFit/>
          </a:bodyPr>
          <a:lstStyle/>
          <a:p>
            <a:r>
              <a:rPr lang="en-US" sz="2400" dirty="0" smtClean="0"/>
              <a:t>Excitation</a:t>
            </a:r>
            <a:endParaRPr lang="en-US" sz="2400" dirty="0"/>
          </a:p>
        </p:txBody>
      </p:sp>
      <p:sp>
        <p:nvSpPr>
          <p:cNvPr id="78" name="TextBox 77"/>
          <p:cNvSpPr txBox="1"/>
          <p:nvPr/>
        </p:nvSpPr>
        <p:spPr>
          <a:xfrm>
            <a:off x="2546371" y="4207198"/>
            <a:ext cx="1374445" cy="461665"/>
          </a:xfrm>
          <a:prstGeom prst="rect">
            <a:avLst/>
          </a:prstGeom>
          <a:noFill/>
          <a:ln>
            <a:noFill/>
          </a:ln>
        </p:spPr>
        <p:txBody>
          <a:bodyPr wrap="none" rtlCol="0">
            <a:spAutoFit/>
          </a:bodyPr>
          <a:lstStyle/>
          <a:p>
            <a:r>
              <a:rPr lang="en-US" sz="2400" dirty="0" smtClean="0">
                <a:solidFill>
                  <a:srgbClr val="B204FF"/>
                </a:solidFill>
              </a:rPr>
              <a:t>Radiation</a:t>
            </a:r>
            <a:endParaRPr lang="en-US" sz="2400" dirty="0">
              <a:solidFill>
                <a:srgbClr val="B204FF"/>
              </a:solidFill>
            </a:endParaRPr>
          </a:p>
        </p:txBody>
      </p:sp>
      <p:sp>
        <p:nvSpPr>
          <p:cNvPr id="80" name="TextBox 79"/>
          <p:cNvSpPr txBox="1"/>
          <p:nvPr/>
        </p:nvSpPr>
        <p:spPr>
          <a:xfrm>
            <a:off x="3425789" y="6377963"/>
            <a:ext cx="2201609" cy="461665"/>
          </a:xfrm>
          <a:prstGeom prst="rect">
            <a:avLst/>
          </a:prstGeom>
          <a:noFill/>
        </p:spPr>
        <p:txBody>
          <a:bodyPr wrap="square" rtlCol="0">
            <a:spAutoFit/>
          </a:bodyPr>
          <a:lstStyle/>
          <a:p>
            <a:r>
              <a:rPr lang="en-US" sz="2400" dirty="0" smtClean="0">
                <a:solidFill>
                  <a:srgbClr val="D3A80B"/>
                </a:solidFill>
              </a:rPr>
              <a:t>Quenching</a:t>
            </a:r>
            <a:endParaRPr lang="en-US" sz="2400" dirty="0">
              <a:solidFill>
                <a:srgbClr val="D3A80B"/>
              </a:solidFill>
            </a:endParaRPr>
          </a:p>
        </p:txBody>
      </p:sp>
      <p:cxnSp>
        <p:nvCxnSpPr>
          <p:cNvPr id="81" name="Straight Arrow Connector 80"/>
          <p:cNvCxnSpPr/>
          <p:nvPr/>
        </p:nvCxnSpPr>
        <p:spPr>
          <a:xfrm flipV="1">
            <a:off x="1565404" y="5616676"/>
            <a:ext cx="0" cy="793926"/>
          </a:xfrm>
          <a:prstGeom prst="straightConnector1">
            <a:avLst/>
          </a:prstGeom>
          <a:ln w="50800">
            <a:solidFill>
              <a:srgbClr val="D3A80B"/>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1859139" y="5623041"/>
            <a:ext cx="0" cy="793926"/>
          </a:xfrm>
          <a:prstGeom prst="straightConnector1">
            <a:avLst/>
          </a:prstGeom>
          <a:ln w="50800">
            <a:solidFill>
              <a:srgbClr val="D3A80B"/>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2213350" y="5642393"/>
            <a:ext cx="0" cy="793926"/>
          </a:xfrm>
          <a:prstGeom prst="straightConnector1">
            <a:avLst/>
          </a:prstGeom>
          <a:ln w="50800">
            <a:solidFill>
              <a:srgbClr val="D3A80B"/>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2531787" y="3677724"/>
            <a:ext cx="0" cy="2750215"/>
          </a:xfrm>
          <a:prstGeom prst="straightConnector1">
            <a:avLst/>
          </a:prstGeom>
          <a:ln w="9525" cmpd="sng">
            <a:solidFill>
              <a:srgbClr val="B204FF"/>
            </a:solidFill>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35" name="Group 16"/>
          <p:cNvGrpSpPr>
            <a:grpSpLocks/>
          </p:cNvGrpSpPr>
          <p:nvPr/>
        </p:nvGrpSpPr>
        <p:grpSpPr bwMode="auto">
          <a:xfrm rot="219315">
            <a:off x="2558577" y="4861587"/>
            <a:ext cx="685800" cy="457200"/>
            <a:chOff x="3696" y="336"/>
            <a:chExt cx="1920" cy="1536"/>
          </a:xfrm>
        </p:grpSpPr>
        <p:cxnSp>
          <p:nvCxnSpPr>
            <p:cNvPr id="37" name="AutoShape 17"/>
            <p:cNvCxnSpPr>
              <a:cxnSpLocks noChangeShapeType="1"/>
            </p:cNvCxnSpPr>
            <p:nvPr/>
          </p:nvCxnSpPr>
          <p:spPr bwMode="auto">
            <a:xfrm flipV="1">
              <a:off x="4656" y="336"/>
              <a:ext cx="960" cy="768"/>
            </a:xfrm>
            <a:prstGeom prst="curvedConnector3">
              <a:avLst>
                <a:gd name="adj1" fmla="val 50000"/>
              </a:avLst>
            </a:prstGeom>
            <a:noFill/>
            <a:ln w="9525" cmpd="sng">
              <a:solidFill>
                <a:srgbClr val="B204FF"/>
              </a:solidFill>
              <a:round/>
              <a:headEnd/>
              <a:tailEnd type="triangle" w="med" len="med"/>
            </a:ln>
            <a:extLst>
              <a:ext uri="{909E8E84-426E-40dd-AFC4-6F175D3DCCD1}">
                <a14:hiddenFill xmlns:a14="http://schemas.microsoft.com/office/drawing/2010/main">
                  <a:noFill/>
                </a14:hiddenFill>
              </a:ext>
            </a:extLst>
          </p:spPr>
        </p:cxnSp>
        <p:cxnSp>
          <p:nvCxnSpPr>
            <p:cNvPr id="38" name="AutoShape 18"/>
            <p:cNvCxnSpPr>
              <a:cxnSpLocks noChangeShapeType="1"/>
            </p:cNvCxnSpPr>
            <p:nvPr/>
          </p:nvCxnSpPr>
          <p:spPr bwMode="auto">
            <a:xfrm rot="10800000" flipV="1">
              <a:off x="3696" y="1104"/>
              <a:ext cx="960" cy="768"/>
            </a:xfrm>
            <a:prstGeom prst="curvedConnector3">
              <a:avLst>
                <a:gd name="adj1" fmla="val 50000"/>
              </a:avLst>
            </a:prstGeom>
            <a:noFill/>
            <a:ln w="9525" cmpd="sng">
              <a:solidFill>
                <a:srgbClr val="B204FF"/>
              </a:solidFill>
              <a:round/>
              <a:headEnd/>
              <a:tailEnd/>
            </a:ln>
            <a:extLst>
              <a:ext uri="{909E8E84-426E-40dd-AFC4-6F175D3DCCD1}">
                <a14:hiddenFill xmlns:a14="http://schemas.microsoft.com/office/drawing/2010/main">
                  <a:noFill/>
                </a14:hiddenFill>
              </a:ext>
            </a:extLst>
          </p:spPr>
        </p:cxnSp>
      </p:grpSp>
      <p:sp>
        <p:nvSpPr>
          <p:cNvPr id="39" name="Title 3"/>
          <p:cNvSpPr>
            <a:spLocks noGrp="1"/>
          </p:cNvSpPr>
          <p:nvPr>
            <p:ph type="title"/>
          </p:nvPr>
        </p:nvSpPr>
        <p:spPr>
          <a:xfrm>
            <a:off x="495300" y="0"/>
            <a:ext cx="8915400" cy="719667"/>
          </a:xfrm>
        </p:spPr>
        <p:txBody>
          <a:bodyPr>
            <a:noAutofit/>
          </a:bodyPr>
          <a:lstStyle/>
          <a:p>
            <a:r>
              <a:rPr lang="en-AU" sz="4000" dirty="0" smtClean="0">
                <a:solidFill>
                  <a:srgbClr val="FF0000"/>
                </a:solidFill>
                <a:effectLst>
                  <a:outerShdw blurRad="50800" dist="38100" dir="2700000">
                    <a:srgbClr val="000000"/>
                  </a:outerShdw>
                </a:effectLst>
              </a:rPr>
              <a:t>Atomic and molecular processes</a:t>
            </a:r>
            <a:endParaRPr lang="en-US" sz="4000" dirty="0">
              <a:solidFill>
                <a:srgbClr val="FF0000"/>
              </a:solidFill>
              <a:effectLst>
                <a:outerShdw blurRad="50800" dist="38100" dir="2700000">
                  <a:srgbClr val="000000"/>
                </a:outerShdw>
              </a:effectLst>
            </a:endParaRPr>
          </a:p>
        </p:txBody>
      </p:sp>
    </p:spTree>
    <p:extLst>
      <p:ext uri="{BB962C8B-B14F-4D97-AF65-F5344CB8AC3E}">
        <p14:creationId xmlns:p14="http://schemas.microsoft.com/office/powerpoint/2010/main" val="53649175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3519986393"/>
              </p:ext>
            </p:extLst>
          </p:nvPr>
        </p:nvGraphicFramePr>
        <p:xfrm>
          <a:off x="-125439" y="428594"/>
          <a:ext cx="10145125" cy="6293523"/>
        </p:xfrm>
        <a:graphic>
          <a:graphicData uri="http://schemas.openxmlformats.org/drawingml/2006/chart">
            <c:chart xmlns:c="http://schemas.openxmlformats.org/drawingml/2006/chart" xmlns:r="http://schemas.openxmlformats.org/officeDocument/2006/relationships" r:id="rId2"/>
          </a:graphicData>
        </a:graphic>
      </p:graphicFrame>
      <p:cxnSp>
        <p:nvCxnSpPr>
          <p:cNvPr id="33" name="Straight Arrow Connector 32"/>
          <p:cNvCxnSpPr/>
          <p:nvPr/>
        </p:nvCxnSpPr>
        <p:spPr>
          <a:xfrm flipH="1" flipV="1">
            <a:off x="1477215" y="2211224"/>
            <a:ext cx="8356" cy="418512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639829" y="6130260"/>
            <a:ext cx="1084251" cy="461665"/>
          </a:xfrm>
          <a:prstGeom prst="rect">
            <a:avLst/>
          </a:prstGeom>
          <a:noFill/>
        </p:spPr>
        <p:txBody>
          <a:bodyPr wrap="none" rtlCol="0">
            <a:spAutoFit/>
          </a:bodyPr>
          <a:lstStyle/>
          <a:p>
            <a:r>
              <a:rPr lang="en-US" sz="2400" dirty="0" smtClean="0"/>
              <a:t>ground</a:t>
            </a:r>
            <a:endParaRPr lang="en-US" sz="2400" dirty="0"/>
          </a:p>
        </p:txBody>
      </p:sp>
      <p:sp>
        <p:nvSpPr>
          <p:cNvPr id="25" name="TextBox 24"/>
          <p:cNvSpPr txBox="1"/>
          <p:nvPr/>
        </p:nvSpPr>
        <p:spPr>
          <a:xfrm>
            <a:off x="8639827" y="5338458"/>
            <a:ext cx="868447" cy="461665"/>
          </a:xfrm>
          <a:prstGeom prst="rect">
            <a:avLst/>
          </a:prstGeom>
          <a:noFill/>
        </p:spPr>
        <p:txBody>
          <a:bodyPr wrap="none" rtlCol="0">
            <a:spAutoFit/>
          </a:bodyPr>
          <a:lstStyle/>
          <a:p>
            <a:r>
              <a:rPr lang="en-US" sz="2400" dirty="0" smtClean="0"/>
              <a:t>O(</a:t>
            </a:r>
            <a:r>
              <a:rPr lang="en-US" sz="2400" baseline="30000" dirty="0" smtClean="0"/>
              <a:t>1</a:t>
            </a:r>
            <a:r>
              <a:rPr lang="en-US" sz="2400" dirty="0"/>
              <a:t>D</a:t>
            </a:r>
            <a:r>
              <a:rPr lang="en-US" sz="2400" dirty="0" smtClean="0"/>
              <a:t>)</a:t>
            </a:r>
            <a:endParaRPr lang="en-US" sz="2400" dirty="0"/>
          </a:p>
        </p:txBody>
      </p:sp>
      <p:sp>
        <p:nvSpPr>
          <p:cNvPr id="26" name="TextBox 25"/>
          <p:cNvSpPr txBox="1"/>
          <p:nvPr/>
        </p:nvSpPr>
        <p:spPr>
          <a:xfrm>
            <a:off x="8639827" y="4438031"/>
            <a:ext cx="820507" cy="461665"/>
          </a:xfrm>
          <a:prstGeom prst="rect">
            <a:avLst/>
          </a:prstGeom>
          <a:noFill/>
        </p:spPr>
        <p:txBody>
          <a:bodyPr wrap="none" rtlCol="0">
            <a:spAutoFit/>
          </a:bodyPr>
          <a:lstStyle/>
          <a:p>
            <a:r>
              <a:rPr lang="en-US" sz="2400" dirty="0" smtClean="0"/>
              <a:t>O(</a:t>
            </a:r>
            <a:r>
              <a:rPr lang="en-US" sz="2400" baseline="30000" dirty="0" smtClean="0"/>
              <a:t>1</a:t>
            </a:r>
            <a:r>
              <a:rPr lang="en-US" sz="2400" dirty="0" smtClean="0"/>
              <a:t>S)</a:t>
            </a:r>
            <a:endParaRPr lang="en-US" sz="2400" dirty="0"/>
          </a:p>
        </p:txBody>
      </p:sp>
      <p:sp>
        <p:nvSpPr>
          <p:cNvPr id="27" name="TextBox 26"/>
          <p:cNvSpPr txBox="1"/>
          <p:nvPr/>
        </p:nvSpPr>
        <p:spPr>
          <a:xfrm>
            <a:off x="8635848" y="3445681"/>
            <a:ext cx="1164501" cy="461665"/>
          </a:xfrm>
          <a:prstGeom prst="rect">
            <a:avLst/>
          </a:prstGeom>
          <a:noFill/>
        </p:spPr>
        <p:txBody>
          <a:bodyPr wrap="none" rtlCol="0">
            <a:spAutoFit/>
          </a:bodyPr>
          <a:lstStyle/>
          <a:p>
            <a:r>
              <a:rPr lang="en-US" sz="2400" dirty="0" smtClean="0"/>
              <a:t>O</a:t>
            </a:r>
            <a:r>
              <a:rPr lang="en-US" sz="2400" baseline="-25000" dirty="0" smtClean="0"/>
              <a:t>2</a:t>
            </a:r>
            <a:r>
              <a:rPr lang="en-US" sz="2400" dirty="0" smtClean="0"/>
              <a:t> SR(r)</a:t>
            </a:r>
            <a:endParaRPr lang="en-US" sz="2400" dirty="0"/>
          </a:p>
        </p:txBody>
      </p:sp>
      <p:sp>
        <p:nvSpPr>
          <p:cNvPr id="28" name="TextBox 27"/>
          <p:cNvSpPr txBox="1"/>
          <p:nvPr/>
        </p:nvSpPr>
        <p:spPr>
          <a:xfrm>
            <a:off x="8670984" y="2242814"/>
            <a:ext cx="835635" cy="461665"/>
          </a:xfrm>
          <a:prstGeom prst="rect">
            <a:avLst/>
          </a:prstGeom>
          <a:noFill/>
        </p:spPr>
        <p:txBody>
          <a:bodyPr wrap="none" rtlCol="0">
            <a:spAutoFit/>
          </a:bodyPr>
          <a:lstStyle/>
          <a:p>
            <a:r>
              <a:rPr lang="en-US" sz="2400" dirty="0" smtClean="0"/>
              <a:t>O</a:t>
            </a:r>
            <a:r>
              <a:rPr lang="en-US" sz="2400" baseline="-25000" dirty="0" smtClean="0"/>
              <a:t>2 </a:t>
            </a:r>
            <a:r>
              <a:rPr lang="en-US" sz="2400" dirty="0" smtClean="0"/>
              <a:t>LB</a:t>
            </a:r>
            <a:endParaRPr lang="en-US" sz="2400" dirty="0"/>
          </a:p>
        </p:txBody>
      </p:sp>
      <p:sp>
        <p:nvSpPr>
          <p:cNvPr id="29" name="TextBox 28"/>
          <p:cNvSpPr txBox="1"/>
          <p:nvPr/>
        </p:nvSpPr>
        <p:spPr>
          <a:xfrm>
            <a:off x="8641969" y="1920075"/>
            <a:ext cx="847658" cy="461665"/>
          </a:xfrm>
          <a:prstGeom prst="rect">
            <a:avLst/>
          </a:prstGeom>
          <a:noFill/>
        </p:spPr>
        <p:txBody>
          <a:bodyPr wrap="none" rtlCol="0">
            <a:spAutoFit/>
          </a:bodyPr>
          <a:lstStyle/>
          <a:p>
            <a:r>
              <a:rPr lang="en-US" sz="2400" dirty="0" smtClean="0"/>
              <a:t>O</a:t>
            </a:r>
            <a:r>
              <a:rPr lang="en-US" sz="2400" baseline="-25000" dirty="0" smtClean="0"/>
              <a:t>2 </a:t>
            </a:r>
            <a:r>
              <a:rPr lang="en-US" sz="2400" dirty="0" smtClean="0"/>
              <a:t>SB</a:t>
            </a:r>
            <a:endParaRPr lang="en-US" sz="2400" dirty="0"/>
          </a:p>
        </p:txBody>
      </p:sp>
      <p:sp>
        <p:nvSpPr>
          <p:cNvPr id="34" name="TextBox 33"/>
          <p:cNvSpPr txBox="1"/>
          <p:nvPr/>
        </p:nvSpPr>
        <p:spPr>
          <a:xfrm>
            <a:off x="6258975" y="6361092"/>
            <a:ext cx="2362245" cy="461665"/>
          </a:xfrm>
          <a:prstGeom prst="rect">
            <a:avLst/>
          </a:prstGeom>
          <a:noFill/>
        </p:spPr>
        <p:txBody>
          <a:bodyPr wrap="none" rtlCol="0">
            <a:spAutoFit/>
          </a:bodyPr>
          <a:lstStyle/>
          <a:p>
            <a:r>
              <a:rPr lang="en-US" sz="2400" b="1" dirty="0" smtClean="0"/>
              <a:t>Time (schematic)</a:t>
            </a:r>
            <a:endParaRPr lang="en-US" sz="2400" b="1" dirty="0"/>
          </a:p>
        </p:txBody>
      </p:sp>
      <p:cxnSp>
        <p:nvCxnSpPr>
          <p:cNvPr id="36" name="Straight Arrow Connector 35"/>
          <p:cNvCxnSpPr/>
          <p:nvPr/>
        </p:nvCxnSpPr>
        <p:spPr>
          <a:xfrm>
            <a:off x="1477215" y="2242800"/>
            <a:ext cx="0" cy="3391200"/>
          </a:xfrm>
          <a:prstGeom prst="straightConnector1">
            <a:avLst/>
          </a:prstGeom>
          <a:ln w="50800" cmpd="sng">
            <a:solidFill>
              <a:srgbClr val="98480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1778639" y="2357188"/>
            <a:ext cx="0" cy="4070738"/>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1779959" y="2357188"/>
            <a:ext cx="6931" cy="3276812"/>
          </a:xfrm>
          <a:prstGeom prst="straightConnector1">
            <a:avLst/>
          </a:prstGeom>
          <a:ln w="50800" cmpd="sng">
            <a:solidFill>
              <a:srgbClr val="98480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2133649" y="2877962"/>
            <a:ext cx="1655" cy="3518374"/>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2425360" y="3646134"/>
            <a:ext cx="0" cy="275021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2531787" y="3677724"/>
            <a:ext cx="0" cy="2750215"/>
          </a:xfrm>
          <a:prstGeom prst="straightConnector1">
            <a:avLst/>
          </a:prstGeom>
          <a:ln w="9525" cmpd="sng">
            <a:solidFill>
              <a:srgbClr val="B204FF"/>
            </a:solidFill>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65" name="Group 16"/>
          <p:cNvGrpSpPr>
            <a:grpSpLocks/>
          </p:cNvGrpSpPr>
          <p:nvPr/>
        </p:nvGrpSpPr>
        <p:grpSpPr bwMode="auto">
          <a:xfrm rot="219315">
            <a:off x="2558577" y="4861587"/>
            <a:ext cx="685800" cy="457200"/>
            <a:chOff x="3696" y="336"/>
            <a:chExt cx="1920" cy="1536"/>
          </a:xfrm>
        </p:grpSpPr>
        <p:cxnSp>
          <p:nvCxnSpPr>
            <p:cNvPr id="66" name="AutoShape 17"/>
            <p:cNvCxnSpPr>
              <a:cxnSpLocks noChangeShapeType="1"/>
            </p:cNvCxnSpPr>
            <p:nvPr/>
          </p:nvCxnSpPr>
          <p:spPr bwMode="auto">
            <a:xfrm flipV="1">
              <a:off x="4656" y="336"/>
              <a:ext cx="960" cy="768"/>
            </a:xfrm>
            <a:prstGeom prst="curvedConnector3">
              <a:avLst>
                <a:gd name="adj1" fmla="val 50000"/>
              </a:avLst>
            </a:prstGeom>
            <a:noFill/>
            <a:ln w="9525" cmpd="sng">
              <a:solidFill>
                <a:srgbClr val="B204FF"/>
              </a:solidFill>
              <a:round/>
              <a:headEnd/>
              <a:tailEnd type="triangle" w="med" len="med"/>
            </a:ln>
            <a:extLst>
              <a:ext uri="{909E8E84-426E-40dd-AFC4-6F175D3DCCD1}">
                <a14:hiddenFill xmlns:a14="http://schemas.microsoft.com/office/drawing/2010/main">
                  <a:noFill/>
                </a14:hiddenFill>
              </a:ext>
            </a:extLst>
          </p:spPr>
        </p:cxnSp>
        <p:cxnSp>
          <p:nvCxnSpPr>
            <p:cNvPr id="67" name="AutoShape 18"/>
            <p:cNvCxnSpPr>
              <a:cxnSpLocks noChangeShapeType="1"/>
            </p:cNvCxnSpPr>
            <p:nvPr/>
          </p:nvCxnSpPr>
          <p:spPr bwMode="auto">
            <a:xfrm rot="10800000" flipV="1">
              <a:off x="3696" y="1104"/>
              <a:ext cx="960" cy="768"/>
            </a:xfrm>
            <a:prstGeom prst="curvedConnector3">
              <a:avLst>
                <a:gd name="adj1" fmla="val 50000"/>
              </a:avLst>
            </a:prstGeom>
            <a:noFill/>
            <a:ln w="9525" cmpd="sng">
              <a:solidFill>
                <a:srgbClr val="B204FF"/>
              </a:solidFill>
              <a:round/>
              <a:headEnd/>
              <a:tailEnd/>
            </a:ln>
            <a:extLst>
              <a:ext uri="{909E8E84-426E-40dd-AFC4-6F175D3DCCD1}">
                <a14:hiddenFill xmlns:a14="http://schemas.microsoft.com/office/drawing/2010/main">
                  <a:noFill/>
                </a14:hiddenFill>
              </a:ext>
            </a:extLst>
          </p:spPr>
        </p:cxnSp>
      </p:grpSp>
      <p:cxnSp>
        <p:nvCxnSpPr>
          <p:cNvPr id="56" name="Straight Arrow Connector 55"/>
          <p:cNvCxnSpPr/>
          <p:nvPr/>
        </p:nvCxnSpPr>
        <p:spPr>
          <a:xfrm flipH="1">
            <a:off x="2128381" y="2877976"/>
            <a:ext cx="5275" cy="2766973"/>
          </a:xfrm>
          <a:prstGeom prst="straightConnector1">
            <a:avLst/>
          </a:prstGeom>
          <a:ln w="50800" cmpd="sng">
            <a:solidFill>
              <a:srgbClr val="98480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V="1">
            <a:off x="3233585" y="5616676"/>
            <a:ext cx="0" cy="793926"/>
          </a:xfrm>
          <a:prstGeom prst="straightConnector1">
            <a:avLst/>
          </a:prstGeom>
          <a:ln w="50800">
            <a:solidFill>
              <a:srgbClr val="E4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70" name="Group 16"/>
          <p:cNvGrpSpPr>
            <a:grpSpLocks/>
          </p:cNvGrpSpPr>
          <p:nvPr/>
        </p:nvGrpSpPr>
        <p:grpSpPr bwMode="auto">
          <a:xfrm rot="219315">
            <a:off x="3240596" y="5716451"/>
            <a:ext cx="685800" cy="457200"/>
            <a:chOff x="3696" y="336"/>
            <a:chExt cx="1920" cy="1536"/>
          </a:xfrm>
        </p:grpSpPr>
        <p:cxnSp>
          <p:nvCxnSpPr>
            <p:cNvPr id="71" name="AutoShape 17"/>
            <p:cNvCxnSpPr>
              <a:cxnSpLocks noChangeShapeType="1"/>
            </p:cNvCxnSpPr>
            <p:nvPr/>
          </p:nvCxnSpPr>
          <p:spPr bwMode="auto">
            <a:xfrm flipV="1">
              <a:off x="4656" y="336"/>
              <a:ext cx="960" cy="768"/>
            </a:xfrm>
            <a:prstGeom prst="curvedConnector3">
              <a:avLst>
                <a:gd name="adj1" fmla="val 50000"/>
              </a:avLst>
            </a:prstGeom>
            <a:noFill/>
            <a:ln w="28575">
              <a:solidFill>
                <a:srgbClr val="E40000"/>
              </a:solidFill>
              <a:round/>
              <a:headEnd/>
              <a:tailEnd type="triangle" w="med" len="med"/>
            </a:ln>
            <a:extLst>
              <a:ext uri="{909E8E84-426E-40dd-AFC4-6F175D3DCCD1}">
                <a14:hiddenFill xmlns:a14="http://schemas.microsoft.com/office/drawing/2010/main">
                  <a:noFill/>
                </a14:hiddenFill>
              </a:ext>
            </a:extLst>
          </p:spPr>
        </p:cxnSp>
        <p:cxnSp>
          <p:nvCxnSpPr>
            <p:cNvPr id="72" name="AutoShape 18"/>
            <p:cNvCxnSpPr>
              <a:cxnSpLocks noChangeShapeType="1"/>
            </p:cNvCxnSpPr>
            <p:nvPr/>
          </p:nvCxnSpPr>
          <p:spPr bwMode="auto">
            <a:xfrm rot="10800000" flipV="1">
              <a:off x="3696" y="1104"/>
              <a:ext cx="960" cy="768"/>
            </a:xfrm>
            <a:prstGeom prst="curvedConnector3">
              <a:avLst>
                <a:gd name="adj1" fmla="val 50000"/>
              </a:avLst>
            </a:prstGeom>
            <a:noFill/>
            <a:ln w="28575">
              <a:solidFill>
                <a:srgbClr val="E40000"/>
              </a:solidFill>
              <a:round/>
              <a:headEnd/>
              <a:tailEnd/>
            </a:ln>
            <a:extLst>
              <a:ext uri="{909E8E84-426E-40dd-AFC4-6F175D3DCCD1}">
                <a14:hiddenFill xmlns:a14="http://schemas.microsoft.com/office/drawing/2010/main">
                  <a:noFill/>
                </a14:hiddenFill>
              </a:ext>
            </a:extLst>
          </p:spPr>
        </p:cxnSp>
      </p:grpSp>
      <p:cxnSp>
        <p:nvCxnSpPr>
          <p:cNvPr id="32" name="Straight Arrow Connector 31"/>
          <p:cNvCxnSpPr/>
          <p:nvPr/>
        </p:nvCxnSpPr>
        <p:spPr>
          <a:xfrm flipV="1">
            <a:off x="4200563" y="4697069"/>
            <a:ext cx="0" cy="1730871"/>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4098218" y="5623055"/>
            <a:ext cx="0" cy="77329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4285239" y="4729709"/>
            <a:ext cx="0" cy="915226"/>
          </a:xfrm>
          <a:prstGeom prst="straightConnector1">
            <a:avLst/>
          </a:prstGeom>
          <a:ln w="50800">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38" name="Group 16"/>
          <p:cNvGrpSpPr>
            <a:grpSpLocks/>
          </p:cNvGrpSpPr>
          <p:nvPr/>
        </p:nvGrpSpPr>
        <p:grpSpPr bwMode="auto">
          <a:xfrm rot="219315">
            <a:off x="4299116" y="4881710"/>
            <a:ext cx="685800" cy="457200"/>
            <a:chOff x="3696" y="336"/>
            <a:chExt cx="1920" cy="1536"/>
          </a:xfrm>
        </p:grpSpPr>
        <p:cxnSp>
          <p:nvCxnSpPr>
            <p:cNvPr id="39" name="AutoShape 17"/>
            <p:cNvCxnSpPr>
              <a:cxnSpLocks noChangeShapeType="1"/>
            </p:cNvCxnSpPr>
            <p:nvPr/>
          </p:nvCxnSpPr>
          <p:spPr bwMode="auto">
            <a:xfrm flipV="1">
              <a:off x="4656" y="336"/>
              <a:ext cx="960" cy="768"/>
            </a:xfrm>
            <a:prstGeom prst="curvedConnector3">
              <a:avLst>
                <a:gd name="adj1" fmla="val 50000"/>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cxnSp>
        <p:cxnSp>
          <p:nvCxnSpPr>
            <p:cNvPr id="40" name="AutoShape 18"/>
            <p:cNvCxnSpPr>
              <a:cxnSpLocks noChangeShapeType="1"/>
            </p:cNvCxnSpPr>
            <p:nvPr/>
          </p:nvCxnSpPr>
          <p:spPr bwMode="auto">
            <a:xfrm rot="10800000" flipV="1">
              <a:off x="3696" y="1104"/>
              <a:ext cx="960" cy="768"/>
            </a:xfrm>
            <a:prstGeom prst="curvedConnector3">
              <a:avLst>
                <a:gd name="adj1" fmla="val 50000"/>
              </a:avLst>
            </a:prstGeom>
            <a:noFill/>
            <a:ln w="28575">
              <a:solidFill>
                <a:srgbClr val="008000"/>
              </a:solidFill>
              <a:round/>
              <a:headEnd/>
              <a:tailEnd/>
            </a:ln>
            <a:extLst>
              <a:ext uri="{909E8E84-426E-40dd-AFC4-6F175D3DCCD1}">
                <a14:hiddenFill xmlns:a14="http://schemas.microsoft.com/office/drawing/2010/main">
                  <a:noFill/>
                </a14:hiddenFill>
              </a:ext>
            </a:extLst>
          </p:spPr>
        </p:cxnSp>
      </p:grpSp>
      <p:cxnSp>
        <p:nvCxnSpPr>
          <p:cNvPr id="59" name="Straight Arrow Connector 58"/>
          <p:cNvCxnSpPr/>
          <p:nvPr/>
        </p:nvCxnSpPr>
        <p:spPr>
          <a:xfrm flipV="1">
            <a:off x="5329371" y="5634014"/>
            <a:ext cx="0" cy="772165"/>
          </a:xfrm>
          <a:prstGeom prst="straightConnector1">
            <a:avLst/>
          </a:prstGeom>
          <a:ln w="50800">
            <a:solidFill>
              <a:srgbClr val="E4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60" name="Group 16"/>
          <p:cNvGrpSpPr>
            <a:grpSpLocks/>
          </p:cNvGrpSpPr>
          <p:nvPr/>
        </p:nvGrpSpPr>
        <p:grpSpPr bwMode="auto">
          <a:xfrm rot="219315">
            <a:off x="5334072" y="5705416"/>
            <a:ext cx="685800" cy="457200"/>
            <a:chOff x="3696" y="336"/>
            <a:chExt cx="1920" cy="1536"/>
          </a:xfrm>
        </p:grpSpPr>
        <p:cxnSp>
          <p:nvCxnSpPr>
            <p:cNvPr id="62" name="AutoShape 17"/>
            <p:cNvCxnSpPr>
              <a:cxnSpLocks noChangeShapeType="1"/>
            </p:cNvCxnSpPr>
            <p:nvPr/>
          </p:nvCxnSpPr>
          <p:spPr bwMode="auto">
            <a:xfrm flipV="1">
              <a:off x="4656" y="336"/>
              <a:ext cx="960" cy="768"/>
            </a:xfrm>
            <a:prstGeom prst="curvedConnector3">
              <a:avLst>
                <a:gd name="adj1" fmla="val 50000"/>
              </a:avLst>
            </a:prstGeom>
            <a:noFill/>
            <a:ln w="28575">
              <a:solidFill>
                <a:srgbClr val="E40000"/>
              </a:solidFill>
              <a:round/>
              <a:headEnd/>
              <a:tailEnd type="triangle" w="med" len="med"/>
            </a:ln>
            <a:extLst>
              <a:ext uri="{909E8E84-426E-40dd-AFC4-6F175D3DCCD1}">
                <a14:hiddenFill xmlns:a14="http://schemas.microsoft.com/office/drawing/2010/main">
                  <a:noFill/>
                </a14:hiddenFill>
              </a:ext>
            </a:extLst>
          </p:spPr>
        </p:cxnSp>
        <p:cxnSp>
          <p:nvCxnSpPr>
            <p:cNvPr id="69" name="AutoShape 18"/>
            <p:cNvCxnSpPr>
              <a:cxnSpLocks noChangeShapeType="1"/>
            </p:cNvCxnSpPr>
            <p:nvPr/>
          </p:nvCxnSpPr>
          <p:spPr bwMode="auto">
            <a:xfrm rot="10800000" flipV="1">
              <a:off x="3696" y="1104"/>
              <a:ext cx="960" cy="768"/>
            </a:xfrm>
            <a:prstGeom prst="curvedConnector3">
              <a:avLst>
                <a:gd name="adj1" fmla="val 50000"/>
              </a:avLst>
            </a:prstGeom>
            <a:noFill/>
            <a:ln w="28575">
              <a:solidFill>
                <a:srgbClr val="E40000"/>
              </a:solidFill>
              <a:round/>
              <a:headEnd/>
              <a:tailEnd/>
            </a:ln>
            <a:extLst>
              <a:ext uri="{909E8E84-426E-40dd-AFC4-6F175D3DCCD1}">
                <a14:hiddenFill xmlns:a14="http://schemas.microsoft.com/office/drawing/2010/main">
                  <a:noFill/>
                </a14:hiddenFill>
              </a:ext>
            </a:extLst>
          </p:spPr>
        </p:cxnSp>
      </p:grpSp>
      <p:sp>
        <p:nvSpPr>
          <p:cNvPr id="9" name="TextBox 8"/>
          <p:cNvSpPr txBox="1"/>
          <p:nvPr/>
        </p:nvSpPr>
        <p:spPr>
          <a:xfrm>
            <a:off x="1284910" y="6396349"/>
            <a:ext cx="2201609" cy="461665"/>
          </a:xfrm>
          <a:prstGeom prst="rect">
            <a:avLst/>
          </a:prstGeom>
          <a:noFill/>
        </p:spPr>
        <p:txBody>
          <a:bodyPr wrap="square" rtlCol="0">
            <a:spAutoFit/>
          </a:bodyPr>
          <a:lstStyle/>
          <a:p>
            <a:r>
              <a:rPr lang="en-US" sz="2400" dirty="0" err="1" smtClean="0">
                <a:solidFill>
                  <a:srgbClr val="993205"/>
                </a:solidFill>
              </a:rPr>
              <a:t>Predissociation</a:t>
            </a:r>
            <a:endParaRPr lang="en-US" sz="2400" dirty="0">
              <a:solidFill>
                <a:srgbClr val="993205"/>
              </a:solidFill>
            </a:endParaRPr>
          </a:p>
        </p:txBody>
      </p:sp>
      <p:sp>
        <p:nvSpPr>
          <p:cNvPr id="77" name="TextBox 76"/>
          <p:cNvSpPr txBox="1"/>
          <p:nvPr/>
        </p:nvSpPr>
        <p:spPr>
          <a:xfrm>
            <a:off x="1427799" y="1689229"/>
            <a:ext cx="1415021" cy="461665"/>
          </a:xfrm>
          <a:prstGeom prst="rect">
            <a:avLst/>
          </a:prstGeom>
          <a:noFill/>
        </p:spPr>
        <p:txBody>
          <a:bodyPr wrap="none" rtlCol="0">
            <a:spAutoFit/>
          </a:bodyPr>
          <a:lstStyle/>
          <a:p>
            <a:r>
              <a:rPr lang="en-US" sz="2400" dirty="0" smtClean="0"/>
              <a:t>Excitation</a:t>
            </a:r>
            <a:endParaRPr lang="en-US" sz="2400" dirty="0"/>
          </a:p>
        </p:txBody>
      </p:sp>
      <p:sp>
        <p:nvSpPr>
          <p:cNvPr id="78" name="TextBox 77"/>
          <p:cNvSpPr txBox="1"/>
          <p:nvPr/>
        </p:nvSpPr>
        <p:spPr>
          <a:xfrm>
            <a:off x="2546371" y="4207198"/>
            <a:ext cx="1374445" cy="461665"/>
          </a:xfrm>
          <a:prstGeom prst="rect">
            <a:avLst/>
          </a:prstGeom>
          <a:noFill/>
          <a:ln>
            <a:noFill/>
          </a:ln>
        </p:spPr>
        <p:txBody>
          <a:bodyPr wrap="none" rtlCol="0">
            <a:spAutoFit/>
          </a:bodyPr>
          <a:lstStyle/>
          <a:p>
            <a:r>
              <a:rPr lang="en-US" sz="2400" dirty="0" smtClean="0">
                <a:solidFill>
                  <a:srgbClr val="B204FF"/>
                </a:solidFill>
              </a:rPr>
              <a:t>Radiation</a:t>
            </a:r>
            <a:endParaRPr lang="en-US" sz="2400" dirty="0">
              <a:solidFill>
                <a:srgbClr val="B204FF"/>
              </a:solidFill>
            </a:endParaRPr>
          </a:p>
        </p:txBody>
      </p:sp>
      <p:cxnSp>
        <p:nvCxnSpPr>
          <p:cNvPr id="79" name="Straight Arrow Connector 78"/>
          <p:cNvCxnSpPr/>
          <p:nvPr/>
        </p:nvCxnSpPr>
        <p:spPr>
          <a:xfrm flipV="1">
            <a:off x="4298520" y="5644935"/>
            <a:ext cx="0" cy="793926"/>
          </a:xfrm>
          <a:prstGeom prst="straightConnector1">
            <a:avLst/>
          </a:prstGeom>
          <a:ln w="50800">
            <a:solidFill>
              <a:srgbClr val="D3A80B"/>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3425789" y="6377963"/>
            <a:ext cx="2201609" cy="461665"/>
          </a:xfrm>
          <a:prstGeom prst="rect">
            <a:avLst/>
          </a:prstGeom>
          <a:noFill/>
        </p:spPr>
        <p:txBody>
          <a:bodyPr wrap="square" rtlCol="0">
            <a:spAutoFit/>
          </a:bodyPr>
          <a:lstStyle/>
          <a:p>
            <a:r>
              <a:rPr lang="en-US" sz="2400" dirty="0" smtClean="0">
                <a:solidFill>
                  <a:srgbClr val="D3A80B"/>
                </a:solidFill>
              </a:rPr>
              <a:t>Quenching</a:t>
            </a:r>
            <a:endParaRPr lang="en-US" sz="2400" dirty="0">
              <a:solidFill>
                <a:srgbClr val="D3A80B"/>
              </a:solidFill>
            </a:endParaRPr>
          </a:p>
        </p:txBody>
      </p:sp>
      <p:cxnSp>
        <p:nvCxnSpPr>
          <p:cNvPr id="81" name="Straight Arrow Connector 80"/>
          <p:cNvCxnSpPr/>
          <p:nvPr/>
        </p:nvCxnSpPr>
        <p:spPr>
          <a:xfrm flipV="1">
            <a:off x="1565404" y="5616676"/>
            <a:ext cx="0" cy="793926"/>
          </a:xfrm>
          <a:prstGeom prst="straightConnector1">
            <a:avLst/>
          </a:prstGeom>
          <a:ln w="50800">
            <a:solidFill>
              <a:srgbClr val="D3A80B"/>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1859139" y="5623041"/>
            <a:ext cx="0" cy="793926"/>
          </a:xfrm>
          <a:prstGeom prst="straightConnector1">
            <a:avLst/>
          </a:prstGeom>
          <a:ln w="50800">
            <a:solidFill>
              <a:srgbClr val="D3A80B"/>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2213350" y="5642393"/>
            <a:ext cx="0" cy="793926"/>
          </a:xfrm>
          <a:prstGeom prst="straightConnector1">
            <a:avLst/>
          </a:prstGeom>
          <a:ln w="50800">
            <a:solidFill>
              <a:srgbClr val="D3A80B"/>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45" name="Title 3"/>
          <p:cNvSpPr>
            <a:spLocks noGrp="1"/>
          </p:cNvSpPr>
          <p:nvPr>
            <p:ph type="title"/>
          </p:nvPr>
        </p:nvSpPr>
        <p:spPr>
          <a:xfrm>
            <a:off x="495300" y="0"/>
            <a:ext cx="8915400" cy="719667"/>
          </a:xfrm>
        </p:spPr>
        <p:txBody>
          <a:bodyPr>
            <a:noAutofit/>
          </a:bodyPr>
          <a:lstStyle/>
          <a:p>
            <a:r>
              <a:rPr lang="en-AU" sz="4000" dirty="0" smtClean="0">
                <a:solidFill>
                  <a:srgbClr val="FF0000"/>
                </a:solidFill>
                <a:effectLst>
                  <a:outerShdw blurRad="50800" dist="38100" dir="2700000">
                    <a:srgbClr val="000000"/>
                  </a:outerShdw>
                </a:effectLst>
              </a:rPr>
              <a:t>Atomic and molecular processes</a:t>
            </a:r>
            <a:endParaRPr lang="en-US" sz="4000" dirty="0">
              <a:solidFill>
                <a:srgbClr val="FF0000"/>
              </a:solidFill>
              <a:effectLst>
                <a:outerShdw blurRad="50800" dist="38100" dir="2700000">
                  <a:srgbClr val="000000"/>
                </a:outerShdw>
              </a:effectLst>
            </a:endParaRPr>
          </a:p>
        </p:txBody>
      </p:sp>
    </p:spTree>
    <p:extLst>
      <p:ext uri="{BB962C8B-B14F-4D97-AF65-F5344CB8AC3E}">
        <p14:creationId xmlns:p14="http://schemas.microsoft.com/office/powerpoint/2010/main" val="288676755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1753606629"/>
              </p:ext>
            </p:extLst>
          </p:nvPr>
        </p:nvGraphicFramePr>
        <p:xfrm>
          <a:off x="-125439" y="428594"/>
          <a:ext cx="10145125" cy="6293523"/>
        </p:xfrm>
        <a:graphic>
          <a:graphicData uri="http://schemas.openxmlformats.org/drawingml/2006/chart">
            <c:chart xmlns:c="http://schemas.openxmlformats.org/drawingml/2006/chart" xmlns:r="http://schemas.openxmlformats.org/officeDocument/2006/relationships" r:id="rId2"/>
          </a:graphicData>
        </a:graphic>
      </p:graphicFrame>
      <p:cxnSp>
        <p:nvCxnSpPr>
          <p:cNvPr id="33" name="Straight Arrow Connector 32"/>
          <p:cNvCxnSpPr/>
          <p:nvPr/>
        </p:nvCxnSpPr>
        <p:spPr>
          <a:xfrm flipH="1" flipV="1">
            <a:off x="1477215" y="2211224"/>
            <a:ext cx="8356" cy="418512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639829" y="6130260"/>
            <a:ext cx="1084251" cy="461665"/>
          </a:xfrm>
          <a:prstGeom prst="rect">
            <a:avLst/>
          </a:prstGeom>
          <a:noFill/>
        </p:spPr>
        <p:txBody>
          <a:bodyPr wrap="none" rtlCol="0">
            <a:spAutoFit/>
          </a:bodyPr>
          <a:lstStyle/>
          <a:p>
            <a:r>
              <a:rPr lang="en-US" sz="2400" dirty="0" smtClean="0"/>
              <a:t>ground</a:t>
            </a:r>
            <a:endParaRPr lang="en-US" sz="2400" dirty="0"/>
          </a:p>
        </p:txBody>
      </p:sp>
      <p:sp>
        <p:nvSpPr>
          <p:cNvPr id="25" name="TextBox 24"/>
          <p:cNvSpPr txBox="1"/>
          <p:nvPr/>
        </p:nvSpPr>
        <p:spPr>
          <a:xfrm>
            <a:off x="8639827" y="5338458"/>
            <a:ext cx="868447" cy="461665"/>
          </a:xfrm>
          <a:prstGeom prst="rect">
            <a:avLst/>
          </a:prstGeom>
          <a:noFill/>
        </p:spPr>
        <p:txBody>
          <a:bodyPr wrap="none" rtlCol="0">
            <a:spAutoFit/>
          </a:bodyPr>
          <a:lstStyle/>
          <a:p>
            <a:r>
              <a:rPr lang="en-US" sz="2400" dirty="0" smtClean="0"/>
              <a:t>O(</a:t>
            </a:r>
            <a:r>
              <a:rPr lang="en-US" sz="2400" baseline="30000" dirty="0" smtClean="0"/>
              <a:t>1</a:t>
            </a:r>
            <a:r>
              <a:rPr lang="en-US" sz="2400" dirty="0"/>
              <a:t>D</a:t>
            </a:r>
            <a:r>
              <a:rPr lang="en-US" sz="2400" dirty="0" smtClean="0"/>
              <a:t>)</a:t>
            </a:r>
            <a:endParaRPr lang="en-US" sz="2400" dirty="0"/>
          </a:p>
        </p:txBody>
      </p:sp>
      <p:sp>
        <p:nvSpPr>
          <p:cNvPr id="26" name="TextBox 25"/>
          <p:cNvSpPr txBox="1"/>
          <p:nvPr/>
        </p:nvSpPr>
        <p:spPr>
          <a:xfrm>
            <a:off x="8639827" y="4438031"/>
            <a:ext cx="820507" cy="461665"/>
          </a:xfrm>
          <a:prstGeom prst="rect">
            <a:avLst/>
          </a:prstGeom>
          <a:noFill/>
        </p:spPr>
        <p:txBody>
          <a:bodyPr wrap="none" rtlCol="0">
            <a:spAutoFit/>
          </a:bodyPr>
          <a:lstStyle/>
          <a:p>
            <a:r>
              <a:rPr lang="en-US" sz="2400" dirty="0" smtClean="0"/>
              <a:t>O(</a:t>
            </a:r>
            <a:r>
              <a:rPr lang="en-US" sz="2400" baseline="30000" dirty="0" smtClean="0"/>
              <a:t>1</a:t>
            </a:r>
            <a:r>
              <a:rPr lang="en-US" sz="2400" dirty="0" smtClean="0"/>
              <a:t>S)</a:t>
            </a:r>
            <a:endParaRPr lang="en-US" sz="2400" dirty="0"/>
          </a:p>
        </p:txBody>
      </p:sp>
      <p:sp>
        <p:nvSpPr>
          <p:cNvPr id="27" name="TextBox 26"/>
          <p:cNvSpPr txBox="1"/>
          <p:nvPr/>
        </p:nvSpPr>
        <p:spPr>
          <a:xfrm>
            <a:off x="8635848" y="3445681"/>
            <a:ext cx="1164501" cy="461665"/>
          </a:xfrm>
          <a:prstGeom prst="rect">
            <a:avLst/>
          </a:prstGeom>
          <a:noFill/>
        </p:spPr>
        <p:txBody>
          <a:bodyPr wrap="none" rtlCol="0">
            <a:spAutoFit/>
          </a:bodyPr>
          <a:lstStyle/>
          <a:p>
            <a:r>
              <a:rPr lang="en-US" sz="2400" dirty="0" smtClean="0"/>
              <a:t>O</a:t>
            </a:r>
            <a:r>
              <a:rPr lang="en-US" sz="2400" baseline="-25000" dirty="0" smtClean="0"/>
              <a:t>2</a:t>
            </a:r>
            <a:r>
              <a:rPr lang="en-US" sz="2400" dirty="0" smtClean="0"/>
              <a:t> SR(r)</a:t>
            </a:r>
            <a:endParaRPr lang="en-US" sz="2400" dirty="0"/>
          </a:p>
        </p:txBody>
      </p:sp>
      <p:sp>
        <p:nvSpPr>
          <p:cNvPr id="28" name="TextBox 27"/>
          <p:cNvSpPr txBox="1"/>
          <p:nvPr/>
        </p:nvSpPr>
        <p:spPr>
          <a:xfrm>
            <a:off x="8670984" y="2242814"/>
            <a:ext cx="835635" cy="461665"/>
          </a:xfrm>
          <a:prstGeom prst="rect">
            <a:avLst/>
          </a:prstGeom>
          <a:noFill/>
        </p:spPr>
        <p:txBody>
          <a:bodyPr wrap="none" rtlCol="0">
            <a:spAutoFit/>
          </a:bodyPr>
          <a:lstStyle/>
          <a:p>
            <a:r>
              <a:rPr lang="en-US" sz="2400" dirty="0" smtClean="0"/>
              <a:t>O</a:t>
            </a:r>
            <a:r>
              <a:rPr lang="en-US" sz="2400" baseline="-25000" dirty="0" smtClean="0"/>
              <a:t>2 </a:t>
            </a:r>
            <a:r>
              <a:rPr lang="en-US" sz="2400" dirty="0" smtClean="0"/>
              <a:t>LB</a:t>
            </a:r>
            <a:endParaRPr lang="en-US" sz="2400" dirty="0"/>
          </a:p>
        </p:txBody>
      </p:sp>
      <p:sp>
        <p:nvSpPr>
          <p:cNvPr id="29" name="TextBox 28"/>
          <p:cNvSpPr txBox="1"/>
          <p:nvPr/>
        </p:nvSpPr>
        <p:spPr>
          <a:xfrm>
            <a:off x="8641969" y="1920075"/>
            <a:ext cx="847658" cy="461665"/>
          </a:xfrm>
          <a:prstGeom prst="rect">
            <a:avLst/>
          </a:prstGeom>
          <a:noFill/>
        </p:spPr>
        <p:txBody>
          <a:bodyPr wrap="none" rtlCol="0">
            <a:spAutoFit/>
          </a:bodyPr>
          <a:lstStyle/>
          <a:p>
            <a:r>
              <a:rPr lang="en-US" sz="2400" dirty="0" smtClean="0"/>
              <a:t>O</a:t>
            </a:r>
            <a:r>
              <a:rPr lang="en-US" sz="2400" baseline="-25000" dirty="0" smtClean="0"/>
              <a:t>2 </a:t>
            </a:r>
            <a:r>
              <a:rPr lang="en-US" sz="2400" dirty="0" smtClean="0"/>
              <a:t>SB</a:t>
            </a:r>
            <a:endParaRPr lang="en-US" sz="2400" dirty="0"/>
          </a:p>
        </p:txBody>
      </p:sp>
      <p:sp>
        <p:nvSpPr>
          <p:cNvPr id="30" name="TextBox 29"/>
          <p:cNvSpPr txBox="1"/>
          <p:nvPr/>
        </p:nvSpPr>
        <p:spPr>
          <a:xfrm>
            <a:off x="8670983" y="575297"/>
            <a:ext cx="595035" cy="461665"/>
          </a:xfrm>
          <a:prstGeom prst="rect">
            <a:avLst/>
          </a:prstGeom>
          <a:noFill/>
        </p:spPr>
        <p:txBody>
          <a:bodyPr wrap="none" rtlCol="0">
            <a:spAutoFit/>
          </a:bodyPr>
          <a:lstStyle/>
          <a:p>
            <a:r>
              <a:rPr lang="en-US" sz="2400" dirty="0" smtClean="0"/>
              <a:t>O</a:t>
            </a:r>
            <a:r>
              <a:rPr lang="en-US" sz="2400" baseline="-25000" dirty="0" smtClean="0"/>
              <a:t>2</a:t>
            </a:r>
            <a:r>
              <a:rPr lang="en-US" sz="2400" baseline="30000" dirty="0" smtClean="0"/>
              <a:t>+</a:t>
            </a:r>
            <a:endParaRPr lang="en-US" sz="2400" baseline="30000" dirty="0"/>
          </a:p>
        </p:txBody>
      </p:sp>
      <p:sp>
        <p:nvSpPr>
          <p:cNvPr id="34" name="TextBox 33"/>
          <p:cNvSpPr txBox="1"/>
          <p:nvPr/>
        </p:nvSpPr>
        <p:spPr>
          <a:xfrm>
            <a:off x="6258975" y="6361092"/>
            <a:ext cx="2362245" cy="461665"/>
          </a:xfrm>
          <a:prstGeom prst="rect">
            <a:avLst/>
          </a:prstGeom>
          <a:noFill/>
        </p:spPr>
        <p:txBody>
          <a:bodyPr wrap="none" rtlCol="0">
            <a:spAutoFit/>
          </a:bodyPr>
          <a:lstStyle/>
          <a:p>
            <a:r>
              <a:rPr lang="en-US" sz="2400" b="1" dirty="0" smtClean="0"/>
              <a:t>Time (schematic)</a:t>
            </a:r>
            <a:endParaRPr lang="en-US" sz="2400" b="1" dirty="0"/>
          </a:p>
        </p:txBody>
      </p:sp>
      <p:cxnSp>
        <p:nvCxnSpPr>
          <p:cNvPr id="36" name="Straight Arrow Connector 35"/>
          <p:cNvCxnSpPr/>
          <p:nvPr/>
        </p:nvCxnSpPr>
        <p:spPr>
          <a:xfrm>
            <a:off x="1477215" y="2242800"/>
            <a:ext cx="0" cy="3391200"/>
          </a:xfrm>
          <a:prstGeom prst="straightConnector1">
            <a:avLst/>
          </a:prstGeom>
          <a:ln w="50800" cmpd="sng">
            <a:solidFill>
              <a:srgbClr val="98480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1778639" y="2357188"/>
            <a:ext cx="0" cy="4070738"/>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1779959" y="2357188"/>
            <a:ext cx="6931" cy="3276812"/>
          </a:xfrm>
          <a:prstGeom prst="straightConnector1">
            <a:avLst/>
          </a:prstGeom>
          <a:ln w="50800" cmpd="sng">
            <a:solidFill>
              <a:srgbClr val="98480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2133649" y="2877962"/>
            <a:ext cx="1655" cy="3518374"/>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2425360" y="3646134"/>
            <a:ext cx="0" cy="275021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H="1">
            <a:off x="2128381" y="2877976"/>
            <a:ext cx="5275" cy="2766973"/>
          </a:xfrm>
          <a:prstGeom prst="straightConnector1">
            <a:avLst/>
          </a:prstGeom>
          <a:ln w="50800" cmpd="sng">
            <a:solidFill>
              <a:srgbClr val="98480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V="1">
            <a:off x="3233585" y="5616676"/>
            <a:ext cx="0" cy="793926"/>
          </a:xfrm>
          <a:prstGeom prst="straightConnector1">
            <a:avLst/>
          </a:prstGeom>
          <a:ln w="50800">
            <a:solidFill>
              <a:srgbClr val="E4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70" name="Group 16"/>
          <p:cNvGrpSpPr>
            <a:grpSpLocks/>
          </p:cNvGrpSpPr>
          <p:nvPr/>
        </p:nvGrpSpPr>
        <p:grpSpPr bwMode="auto">
          <a:xfrm rot="219315">
            <a:off x="3240596" y="5716451"/>
            <a:ext cx="685800" cy="457200"/>
            <a:chOff x="3696" y="336"/>
            <a:chExt cx="1920" cy="1536"/>
          </a:xfrm>
        </p:grpSpPr>
        <p:cxnSp>
          <p:nvCxnSpPr>
            <p:cNvPr id="71" name="AutoShape 17"/>
            <p:cNvCxnSpPr>
              <a:cxnSpLocks noChangeShapeType="1"/>
            </p:cNvCxnSpPr>
            <p:nvPr/>
          </p:nvCxnSpPr>
          <p:spPr bwMode="auto">
            <a:xfrm flipV="1">
              <a:off x="4656" y="336"/>
              <a:ext cx="960" cy="768"/>
            </a:xfrm>
            <a:prstGeom prst="curvedConnector3">
              <a:avLst>
                <a:gd name="adj1" fmla="val 50000"/>
              </a:avLst>
            </a:prstGeom>
            <a:noFill/>
            <a:ln w="28575">
              <a:solidFill>
                <a:srgbClr val="E40000"/>
              </a:solidFill>
              <a:round/>
              <a:headEnd/>
              <a:tailEnd type="triangle" w="med" len="med"/>
            </a:ln>
            <a:extLst>
              <a:ext uri="{909E8E84-426E-40dd-AFC4-6F175D3DCCD1}">
                <a14:hiddenFill xmlns:a14="http://schemas.microsoft.com/office/drawing/2010/main">
                  <a:noFill/>
                </a14:hiddenFill>
              </a:ext>
            </a:extLst>
          </p:spPr>
        </p:cxnSp>
        <p:cxnSp>
          <p:nvCxnSpPr>
            <p:cNvPr id="72" name="AutoShape 18"/>
            <p:cNvCxnSpPr>
              <a:cxnSpLocks noChangeShapeType="1"/>
            </p:cNvCxnSpPr>
            <p:nvPr/>
          </p:nvCxnSpPr>
          <p:spPr bwMode="auto">
            <a:xfrm rot="10800000" flipV="1">
              <a:off x="3696" y="1104"/>
              <a:ext cx="960" cy="768"/>
            </a:xfrm>
            <a:prstGeom prst="curvedConnector3">
              <a:avLst>
                <a:gd name="adj1" fmla="val 50000"/>
              </a:avLst>
            </a:prstGeom>
            <a:noFill/>
            <a:ln w="28575">
              <a:solidFill>
                <a:srgbClr val="E40000"/>
              </a:solidFill>
              <a:round/>
              <a:headEnd/>
              <a:tailEnd/>
            </a:ln>
            <a:extLst>
              <a:ext uri="{909E8E84-426E-40dd-AFC4-6F175D3DCCD1}">
                <a14:hiddenFill xmlns:a14="http://schemas.microsoft.com/office/drawing/2010/main">
                  <a:noFill/>
                </a14:hiddenFill>
              </a:ext>
            </a:extLst>
          </p:spPr>
        </p:cxnSp>
      </p:grpSp>
      <p:cxnSp>
        <p:nvCxnSpPr>
          <p:cNvPr id="32" name="Straight Arrow Connector 31"/>
          <p:cNvCxnSpPr/>
          <p:nvPr/>
        </p:nvCxnSpPr>
        <p:spPr>
          <a:xfrm flipV="1">
            <a:off x="4200563" y="4697069"/>
            <a:ext cx="0" cy="1730871"/>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4098218" y="5623055"/>
            <a:ext cx="0" cy="77329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4285239" y="4729709"/>
            <a:ext cx="0" cy="915226"/>
          </a:xfrm>
          <a:prstGeom prst="straightConnector1">
            <a:avLst/>
          </a:prstGeom>
          <a:ln w="50800">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38" name="Group 16"/>
          <p:cNvGrpSpPr>
            <a:grpSpLocks/>
          </p:cNvGrpSpPr>
          <p:nvPr/>
        </p:nvGrpSpPr>
        <p:grpSpPr bwMode="auto">
          <a:xfrm rot="219315">
            <a:off x="4299116" y="4881710"/>
            <a:ext cx="685800" cy="457200"/>
            <a:chOff x="3696" y="336"/>
            <a:chExt cx="1920" cy="1536"/>
          </a:xfrm>
        </p:grpSpPr>
        <p:cxnSp>
          <p:nvCxnSpPr>
            <p:cNvPr id="39" name="AutoShape 17"/>
            <p:cNvCxnSpPr>
              <a:cxnSpLocks noChangeShapeType="1"/>
            </p:cNvCxnSpPr>
            <p:nvPr/>
          </p:nvCxnSpPr>
          <p:spPr bwMode="auto">
            <a:xfrm flipV="1">
              <a:off x="4656" y="336"/>
              <a:ext cx="960" cy="768"/>
            </a:xfrm>
            <a:prstGeom prst="curvedConnector3">
              <a:avLst>
                <a:gd name="adj1" fmla="val 50000"/>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cxnSp>
        <p:cxnSp>
          <p:nvCxnSpPr>
            <p:cNvPr id="40" name="AutoShape 18"/>
            <p:cNvCxnSpPr>
              <a:cxnSpLocks noChangeShapeType="1"/>
            </p:cNvCxnSpPr>
            <p:nvPr/>
          </p:nvCxnSpPr>
          <p:spPr bwMode="auto">
            <a:xfrm rot="10800000" flipV="1">
              <a:off x="3696" y="1104"/>
              <a:ext cx="960" cy="768"/>
            </a:xfrm>
            <a:prstGeom prst="curvedConnector3">
              <a:avLst>
                <a:gd name="adj1" fmla="val 50000"/>
              </a:avLst>
            </a:prstGeom>
            <a:noFill/>
            <a:ln w="28575">
              <a:solidFill>
                <a:srgbClr val="008000"/>
              </a:solidFill>
              <a:round/>
              <a:headEnd/>
              <a:tailEnd/>
            </a:ln>
            <a:extLst>
              <a:ext uri="{909E8E84-426E-40dd-AFC4-6F175D3DCCD1}">
                <a14:hiddenFill xmlns:a14="http://schemas.microsoft.com/office/drawing/2010/main">
                  <a:noFill/>
                </a14:hiddenFill>
              </a:ext>
            </a:extLst>
          </p:spPr>
        </p:cxnSp>
      </p:grpSp>
      <p:cxnSp>
        <p:nvCxnSpPr>
          <p:cNvPr id="45" name="Straight Arrow Connector 44"/>
          <p:cNvCxnSpPr/>
          <p:nvPr/>
        </p:nvCxnSpPr>
        <p:spPr>
          <a:xfrm flipV="1">
            <a:off x="6306850" y="845783"/>
            <a:ext cx="0" cy="5582142"/>
          </a:xfrm>
          <a:prstGeom prst="straightConnector1">
            <a:avLst/>
          </a:prstGeom>
          <a:ln w="50800">
            <a:solidFill>
              <a:srgbClr val="55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V="1">
            <a:off x="5329371" y="5634014"/>
            <a:ext cx="0" cy="772165"/>
          </a:xfrm>
          <a:prstGeom prst="straightConnector1">
            <a:avLst/>
          </a:prstGeom>
          <a:ln w="50800">
            <a:solidFill>
              <a:srgbClr val="E4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60" name="Group 16"/>
          <p:cNvGrpSpPr>
            <a:grpSpLocks/>
          </p:cNvGrpSpPr>
          <p:nvPr/>
        </p:nvGrpSpPr>
        <p:grpSpPr bwMode="auto">
          <a:xfrm rot="219315">
            <a:off x="5334072" y="5705416"/>
            <a:ext cx="685800" cy="457200"/>
            <a:chOff x="3696" y="336"/>
            <a:chExt cx="1920" cy="1536"/>
          </a:xfrm>
        </p:grpSpPr>
        <p:cxnSp>
          <p:nvCxnSpPr>
            <p:cNvPr id="62" name="AutoShape 17"/>
            <p:cNvCxnSpPr>
              <a:cxnSpLocks noChangeShapeType="1"/>
            </p:cNvCxnSpPr>
            <p:nvPr/>
          </p:nvCxnSpPr>
          <p:spPr bwMode="auto">
            <a:xfrm flipV="1">
              <a:off x="4656" y="336"/>
              <a:ext cx="960" cy="768"/>
            </a:xfrm>
            <a:prstGeom prst="curvedConnector3">
              <a:avLst>
                <a:gd name="adj1" fmla="val 50000"/>
              </a:avLst>
            </a:prstGeom>
            <a:noFill/>
            <a:ln w="28575">
              <a:solidFill>
                <a:srgbClr val="E40000"/>
              </a:solidFill>
              <a:round/>
              <a:headEnd/>
              <a:tailEnd type="triangle" w="med" len="med"/>
            </a:ln>
            <a:extLst>
              <a:ext uri="{909E8E84-426E-40dd-AFC4-6F175D3DCCD1}">
                <a14:hiddenFill xmlns:a14="http://schemas.microsoft.com/office/drawing/2010/main">
                  <a:noFill/>
                </a14:hiddenFill>
              </a:ext>
            </a:extLst>
          </p:spPr>
        </p:cxnSp>
        <p:cxnSp>
          <p:nvCxnSpPr>
            <p:cNvPr id="69" name="AutoShape 18"/>
            <p:cNvCxnSpPr>
              <a:cxnSpLocks noChangeShapeType="1"/>
            </p:cNvCxnSpPr>
            <p:nvPr/>
          </p:nvCxnSpPr>
          <p:spPr bwMode="auto">
            <a:xfrm rot="10800000" flipV="1">
              <a:off x="3696" y="1104"/>
              <a:ext cx="960" cy="768"/>
            </a:xfrm>
            <a:prstGeom prst="curvedConnector3">
              <a:avLst>
                <a:gd name="adj1" fmla="val 50000"/>
              </a:avLst>
            </a:prstGeom>
            <a:noFill/>
            <a:ln w="28575">
              <a:solidFill>
                <a:srgbClr val="E40000"/>
              </a:solidFill>
              <a:round/>
              <a:headEnd/>
              <a:tailEnd/>
            </a:ln>
            <a:extLst>
              <a:ext uri="{909E8E84-426E-40dd-AFC4-6F175D3DCCD1}">
                <a14:hiddenFill xmlns:a14="http://schemas.microsoft.com/office/drawing/2010/main">
                  <a:noFill/>
                </a14:hiddenFill>
              </a:ext>
            </a:extLst>
          </p:spPr>
        </p:cxnSp>
      </p:grpSp>
      <p:sp>
        <p:nvSpPr>
          <p:cNvPr id="9" name="TextBox 8"/>
          <p:cNvSpPr txBox="1"/>
          <p:nvPr/>
        </p:nvSpPr>
        <p:spPr>
          <a:xfrm>
            <a:off x="1284910" y="6396349"/>
            <a:ext cx="2201609" cy="461665"/>
          </a:xfrm>
          <a:prstGeom prst="rect">
            <a:avLst/>
          </a:prstGeom>
          <a:noFill/>
        </p:spPr>
        <p:txBody>
          <a:bodyPr wrap="square" rtlCol="0">
            <a:spAutoFit/>
          </a:bodyPr>
          <a:lstStyle/>
          <a:p>
            <a:r>
              <a:rPr lang="en-US" sz="2400" dirty="0" err="1" smtClean="0">
                <a:solidFill>
                  <a:srgbClr val="993205"/>
                </a:solidFill>
              </a:rPr>
              <a:t>Predissociation</a:t>
            </a:r>
            <a:endParaRPr lang="en-US" sz="2400" dirty="0">
              <a:solidFill>
                <a:srgbClr val="993205"/>
              </a:solidFill>
            </a:endParaRPr>
          </a:p>
        </p:txBody>
      </p:sp>
      <p:sp>
        <p:nvSpPr>
          <p:cNvPr id="76" name="TextBox 75"/>
          <p:cNvSpPr txBox="1"/>
          <p:nvPr/>
        </p:nvSpPr>
        <p:spPr>
          <a:xfrm>
            <a:off x="4914815" y="996744"/>
            <a:ext cx="1420130" cy="461665"/>
          </a:xfrm>
          <a:prstGeom prst="rect">
            <a:avLst/>
          </a:prstGeom>
          <a:noFill/>
        </p:spPr>
        <p:txBody>
          <a:bodyPr wrap="none" rtlCol="0">
            <a:spAutoFit/>
          </a:bodyPr>
          <a:lstStyle/>
          <a:p>
            <a:r>
              <a:rPr lang="en-US" sz="2400" dirty="0" err="1" smtClean="0">
                <a:solidFill>
                  <a:srgbClr val="5500FF"/>
                </a:solidFill>
              </a:rPr>
              <a:t>Ionisation</a:t>
            </a:r>
            <a:endParaRPr lang="en-US" sz="2400" dirty="0">
              <a:solidFill>
                <a:srgbClr val="5500FF"/>
              </a:solidFill>
            </a:endParaRPr>
          </a:p>
        </p:txBody>
      </p:sp>
      <p:sp>
        <p:nvSpPr>
          <p:cNvPr id="77" name="TextBox 76"/>
          <p:cNvSpPr txBox="1"/>
          <p:nvPr/>
        </p:nvSpPr>
        <p:spPr>
          <a:xfrm>
            <a:off x="1427799" y="1689229"/>
            <a:ext cx="1415021" cy="461665"/>
          </a:xfrm>
          <a:prstGeom prst="rect">
            <a:avLst/>
          </a:prstGeom>
          <a:noFill/>
        </p:spPr>
        <p:txBody>
          <a:bodyPr wrap="none" rtlCol="0">
            <a:spAutoFit/>
          </a:bodyPr>
          <a:lstStyle/>
          <a:p>
            <a:r>
              <a:rPr lang="en-US" sz="2400" dirty="0" smtClean="0"/>
              <a:t>Excitation</a:t>
            </a:r>
            <a:endParaRPr lang="en-US" sz="2400" dirty="0"/>
          </a:p>
        </p:txBody>
      </p:sp>
      <p:sp>
        <p:nvSpPr>
          <p:cNvPr id="78" name="TextBox 77"/>
          <p:cNvSpPr txBox="1"/>
          <p:nvPr/>
        </p:nvSpPr>
        <p:spPr>
          <a:xfrm>
            <a:off x="2546371" y="4207198"/>
            <a:ext cx="1374445" cy="461665"/>
          </a:xfrm>
          <a:prstGeom prst="rect">
            <a:avLst/>
          </a:prstGeom>
          <a:noFill/>
          <a:ln>
            <a:noFill/>
          </a:ln>
        </p:spPr>
        <p:txBody>
          <a:bodyPr wrap="none" rtlCol="0">
            <a:spAutoFit/>
          </a:bodyPr>
          <a:lstStyle/>
          <a:p>
            <a:r>
              <a:rPr lang="en-US" sz="2400" dirty="0" smtClean="0">
                <a:solidFill>
                  <a:srgbClr val="B204FF"/>
                </a:solidFill>
              </a:rPr>
              <a:t>Radiation</a:t>
            </a:r>
            <a:endParaRPr lang="en-US" sz="2400" dirty="0">
              <a:solidFill>
                <a:srgbClr val="B204FF"/>
              </a:solidFill>
            </a:endParaRPr>
          </a:p>
        </p:txBody>
      </p:sp>
      <p:cxnSp>
        <p:nvCxnSpPr>
          <p:cNvPr id="79" name="Straight Arrow Connector 78"/>
          <p:cNvCxnSpPr/>
          <p:nvPr/>
        </p:nvCxnSpPr>
        <p:spPr>
          <a:xfrm flipV="1">
            <a:off x="4298520" y="5644935"/>
            <a:ext cx="0" cy="793926"/>
          </a:xfrm>
          <a:prstGeom prst="straightConnector1">
            <a:avLst/>
          </a:prstGeom>
          <a:ln w="50800">
            <a:solidFill>
              <a:srgbClr val="D3A80B"/>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3425789" y="6377963"/>
            <a:ext cx="2201609" cy="461665"/>
          </a:xfrm>
          <a:prstGeom prst="rect">
            <a:avLst/>
          </a:prstGeom>
          <a:noFill/>
        </p:spPr>
        <p:txBody>
          <a:bodyPr wrap="square" rtlCol="0">
            <a:spAutoFit/>
          </a:bodyPr>
          <a:lstStyle/>
          <a:p>
            <a:r>
              <a:rPr lang="en-US" sz="2400" dirty="0" smtClean="0">
                <a:solidFill>
                  <a:srgbClr val="D3A80B"/>
                </a:solidFill>
              </a:rPr>
              <a:t>Quenching</a:t>
            </a:r>
            <a:endParaRPr lang="en-US" sz="2400" dirty="0">
              <a:solidFill>
                <a:srgbClr val="D3A80B"/>
              </a:solidFill>
            </a:endParaRPr>
          </a:p>
        </p:txBody>
      </p:sp>
      <p:cxnSp>
        <p:nvCxnSpPr>
          <p:cNvPr id="81" name="Straight Arrow Connector 80"/>
          <p:cNvCxnSpPr/>
          <p:nvPr/>
        </p:nvCxnSpPr>
        <p:spPr>
          <a:xfrm flipV="1">
            <a:off x="1565404" y="5616676"/>
            <a:ext cx="0" cy="793926"/>
          </a:xfrm>
          <a:prstGeom prst="straightConnector1">
            <a:avLst/>
          </a:prstGeom>
          <a:ln w="50800">
            <a:solidFill>
              <a:srgbClr val="D3A80B"/>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1859139" y="5623041"/>
            <a:ext cx="0" cy="793926"/>
          </a:xfrm>
          <a:prstGeom prst="straightConnector1">
            <a:avLst/>
          </a:prstGeom>
          <a:ln w="50800">
            <a:solidFill>
              <a:srgbClr val="D3A80B"/>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2213350" y="5642393"/>
            <a:ext cx="0" cy="793926"/>
          </a:xfrm>
          <a:prstGeom prst="straightConnector1">
            <a:avLst/>
          </a:prstGeom>
          <a:ln w="50800">
            <a:solidFill>
              <a:srgbClr val="D3A80B"/>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2531787" y="3677724"/>
            <a:ext cx="0" cy="2750215"/>
          </a:xfrm>
          <a:prstGeom prst="straightConnector1">
            <a:avLst/>
          </a:prstGeom>
          <a:ln w="9525" cmpd="sng">
            <a:solidFill>
              <a:srgbClr val="B204FF"/>
            </a:solidFill>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49" name="Group 16"/>
          <p:cNvGrpSpPr>
            <a:grpSpLocks/>
          </p:cNvGrpSpPr>
          <p:nvPr/>
        </p:nvGrpSpPr>
        <p:grpSpPr bwMode="auto">
          <a:xfrm rot="219315">
            <a:off x="2558577" y="4861587"/>
            <a:ext cx="685800" cy="457200"/>
            <a:chOff x="3696" y="336"/>
            <a:chExt cx="1920" cy="1536"/>
          </a:xfrm>
        </p:grpSpPr>
        <p:cxnSp>
          <p:nvCxnSpPr>
            <p:cNvPr id="50" name="AutoShape 17"/>
            <p:cNvCxnSpPr>
              <a:cxnSpLocks noChangeShapeType="1"/>
            </p:cNvCxnSpPr>
            <p:nvPr/>
          </p:nvCxnSpPr>
          <p:spPr bwMode="auto">
            <a:xfrm flipV="1">
              <a:off x="4656" y="336"/>
              <a:ext cx="960" cy="768"/>
            </a:xfrm>
            <a:prstGeom prst="curvedConnector3">
              <a:avLst>
                <a:gd name="adj1" fmla="val 50000"/>
              </a:avLst>
            </a:prstGeom>
            <a:noFill/>
            <a:ln w="9525" cmpd="sng">
              <a:solidFill>
                <a:srgbClr val="B204FF"/>
              </a:solidFill>
              <a:round/>
              <a:headEnd/>
              <a:tailEnd type="triangle" w="med" len="med"/>
            </a:ln>
            <a:extLst>
              <a:ext uri="{909E8E84-426E-40dd-AFC4-6F175D3DCCD1}">
                <a14:hiddenFill xmlns:a14="http://schemas.microsoft.com/office/drawing/2010/main">
                  <a:noFill/>
                </a14:hiddenFill>
              </a:ext>
            </a:extLst>
          </p:spPr>
        </p:cxnSp>
        <p:cxnSp>
          <p:nvCxnSpPr>
            <p:cNvPr id="51" name="AutoShape 18"/>
            <p:cNvCxnSpPr>
              <a:cxnSpLocks noChangeShapeType="1"/>
            </p:cNvCxnSpPr>
            <p:nvPr/>
          </p:nvCxnSpPr>
          <p:spPr bwMode="auto">
            <a:xfrm rot="10800000" flipV="1">
              <a:off x="3696" y="1104"/>
              <a:ext cx="960" cy="768"/>
            </a:xfrm>
            <a:prstGeom prst="curvedConnector3">
              <a:avLst>
                <a:gd name="adj1" fmla="val 50000"/>
              </a:avLst>
            </a:prstGeom>
            <a:noFill/>
            <a:ln w="9525" cmpd="sng">
              <a:solidFill>
                <a:srgbClr val="B204FF"/>
              </a:solidFill>
              <a:round/>
              <a:headEnd/>
              <a:tailEnd/>
            </a:ln>
            <a:extLst>
              <a:ext uri="{909E8E84-426E-40dd-AFC4-6F175D3DCCD1}">
                <a14:hiddenFill xmlns:a14="http://schemas.microsoft.com/office/drawing/2010/main">
                  <a:noFill/>
                </a14:hiddenFill>
              </a:ext>
            </a:extLst>
          </p:spPr>
        </p:cxnSp>
      </p:grpSp>
      <p:sp>
        <p:nvSpPr>
          <p:cNvPr id="53" name="Title 3"/>
          <p:cNvSpPr txBox="1">
            <a:spLocks/>
          </p:cNvSpPr>
          <p:nvPr/>
        </p:nvSpPr>
        <p:spPr>
          <a:xfrm>
            <a:off x="495300" y="0"/>
            <a:ext cx="8915400" cy="7196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4000" smtClean="0">
                <a:solidFill>
                  <a:srgbClr val="FF0000"/>
                </a:solidFill>
                <a:effectLst>
                  <a:outerShdw blurRad="50800" dist="38100" dir="2700000">
                    <a:srgbClr val="000000"/>
                  </a:outerShdw>
                </a:effectLst>
              </a:rPr>
              <a:t>Atomic and molecular processes</a:t>
            </a:r>
            <a:endParaRPr lang="en-US" sz="4000" dirty="0">
              <a:solidFill>
                <a:srgbClr val="FF0000"/>
              </a:solidFill>
              <a:effectLst>
                <a:outerShdw blurRad="50800" dist="38100" dir="2700000">
                  <a:srgbClr val="000000"/>
                </a:outerShdw>
              </a:effectLst>
            </a:endParaRPr>
          </a:p>
        </p:txBody>
      </p:sp>
    </p:spTree>
    <p:extLst>
      <p:ext uri="{BB962C8B-B14F-4D97-AF65-F5344CB8AC3E}">
        <p14:creationId xmlns:p14="http://schemas.microsoft.com/office/powerpoint/2010/main" val="336713955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2035847772"/>
              </p:ext>
            </p:extLst>
          </p:nvPr>
        </p:nvGraphicFramePr>
        <p:xfrm>
          <a:off x="-125439" y="428594"/>
          <a:ext cx="10145125" cy="6293523"/>
        </p:xfrm>
        <a:graphic>
          <a:graphicData uri="http://schemas.openxmlformats.org/drawingml/2006/chart">
            <c:chart xmlns:c="http://schemas.openxmlformats.org/drawingml/2006/chart" xmlns:r="http://schemas.openxmlformats.org/officeDocument/2006/relationships" r:id="rId2"/>
          </a:graphicData>
        </a:graphic>
      </p:graphicFrame>
      <p:cxnSp>
        <p:nvCxnSpPr>
          <p:cNvPr id="33" name="Straight Arrow Connector 32"/>
          <p:cNvCxnSpPr/>
          <p:nvPr/>
        </p:nvCxnSpPr>
        <p:spPr>
          <a:xfrm flipH="1" flipV="1">
            <a:off x="1477215" y="2211224"/>
            <a:ext cx="8356" cy="418512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495300" y="0"/>
            <a:ext cx="8915400" cy="719667"/>
          </a:xfrm>
        </p:spPr>
        <p:txBody>
          <a:bodyPr>
            <a:noAutofit/>
          </a:bodyPr>
          <a:lstStyle/>
          <a:p>
            <a:r>
              <a:rPr lang="en-AU" sz="4000" dirty="0" smtClean="0">
                <a:solidFill>
                  <a:srgbClr val="FF0000"/>
                </a:solidFill>
                <a:effectLst>
                  <a:outerShdw blurRad="50800" dist="38100" dir="2700000">
                    <a:srgbClr val="000000"/>
                  </a:outerShdw>
                </a:effectLst>
              </a:rPr>
              <a:t>Atomic and molecular processes</a:t>
            </a:r>
            <a:endParaRPr lang="en-US" sz="4000" dirty="0">
              <a:solidFill>
                <a:srgbClr val="FF0000"/>
              </a:solidFill>
              <a:effectLst>
                <a:outerShdw blurRad="50800" dist="38100" dir="2700000">
                  <a:srgbClr val="000000"/>
                </a:outerShdw>
              </a:effectLst>
            </a:endParaRPr>
          </a:p>
        </p:txBody>
      </p:sp>
      <p:sp>
        <p:nvSpPr>
          <p:cNvPr id="20" name="TextBox 19"/>
          <p:cNvSpPr txBox="1"/>
          <p:nvPr/>
        </p:nvSpPr>
        <p:spPr>
          <a:xfrm>
            <a:off x="8639829" y="6130260"/>
            <a:ext cx="1084251" cy="461665"/>
          </a:xfrm>
          <a:prstGeom prst="rect">
            <a:avLst/>
          </a:prstGeom>
          <a:noFill/>
        </p:spPr>
        <p:txBody>
          <a:bodyPr wrap="none" rtlCol="0">
            <a:spAutoFit/>
          </a:bodyPr>
          <a:lstStyle/>
          <a:p>
            <a:r>
              <a:rPr lang="en-US" sz="2400" dirty="0" smtClean="0"/>
              <a:t>ground</a:t>
            </a:r>
            <a:endParaRPr lang="en-US" sz="2400" dirty="0"/>
          </a:p>
        </p:txBody>
      </p:sp>
      <p:sp>
        <p:nvSpPr>
          <p:cNvPr id="25" name="TextBox 24"/>
          <p:cNvSpPr txBox="1"/>
          <p:nvPr/>
        </p:nvSpPr>
        <p:spPr>
          <a:xfrm>
            <a:off x="8639827" y="5338458"/>
            <a:ext cx="868447" cy="461665"/>
          </a:xfrm>
          <a:prstGeom prst="rect">
            <a:avLst/>
          </a:prstGeom>
          <a:noFill/>
        </p:spPr>
        <p:txBody>
          <a:bodyPr wrap="none" rtlCol="0">
            <a:spAutoFit/>
          </a:bodyPr>
          <a:lstStyle/>
          <a:p>
            <a:r>
              <a:rPr lang="en-US" sz="2400" dirty="0" smtClean="0"/>
              <a:t>O(</a:t>
            </a:r>
            <a:r>
              <a:rPr lang="en-US" sz="2400" baseline="30000" dirty="0" smtClean="0"/>
              <a:t>1</a:t>
            </a:r>
            <a:r>
              <a:rPr lang="en-US" sz="2400" dirty="0"/>
              <a:t>D</a:t>
            </a:r>
            <a:r>
              <a:rPr lang="en-US" sz="2400" dirty="0" smtClean="0"/>
              <a:t>)</a:t>
            </a:r>
            <a:endParaRPr lang="en-US" sz="2400" dirty="0"/>
          </a:p>
        </p:txBody>
      </p:sp>
      <p:sp>
        <p:nvSpPr>
          <p:cNvPr id="26" name="TextBox 25"/>
          <p:cNvSpPr txBox="1"/>
          <p:nvPr/>
        </p:nvSpPr>
        <p:spPr>
          <a:xfrm>
            <a:off x="8639827" y="4438031"/>
            <a:ext cx="820507" cy="461665"/>
          </a:xfrm>
          <a:prstGeom prst="rect">
            <a:avLst/>
          </a:prstGeom>
          <a:noFill/>
        </p:spPr>
        <p:txBody>
          <a:bodyPr wrap="none" rtlCol="0">
            <a:spAutoFit/>
          </a:bodyPr>
          <a:lstStyle/>
          <a:p>
            <a:r>
              <a:rPr lang="en-US" sz="2400" dirty="0" smtClean="0"/>
              <a:t>O(</a:t>
            </a:r>
            <a:r>
              <a:rPr lang="en-US" sz="2400" baseline="30000" dirty="0" smtClean="0"/>
              <a:t>1</a:t>
            </a:r>
            <a:r>
              <a:rPr lang="en-US" sz="2400" dirty="0" smtClean="0"/>
              <a:t>S)</a:t>
            </a:r>
            <a:endParaRPr lang="en-US" sz="2400" dirty="0"/>
          </a:p>
        </p:txBody>
      </p:sp>
      <p:sp>
        <p:nvSpPr>
          <p:cNvPr id="27" name="TextBox 26"/>
          <p:cNvSpPr txBox="1"/>
          <p:nvPr/>
        </p:nvSpPr>
        <p:spPr>
          <a:xfrm>
            <a:off x="8635848" y="3445681"/>
            <a:ext cx="1164501" cy="461665"/>
          </a:xfrm>
          <a:prstGeom prst="rect">
            <a:avLst/>
          </a:prstGeom>
          <a:noFill/>
        </p:spPr>
        <p:txBody>
          <a:bodyPr wrap="none" rtlCol="0">
            <a:spAutoFit/>
          </a:bodyPr>
          <a:lstStyle/>
          <a:p>
            <a:r>
              <a:rPr lang="en-US" sz="2400" dirty="0" smtClean="0"/>
              <a:t>O</a:t>
            </a:r>
            <a:r>
              <a:rPr lang="en-US" sz="2400" baseline="-25000" dirty="0" smtClean="0"/>
              <a:t>2</a:t>
            </a:r>
            <a:r>
              <a:rPr lang="en-US" sz="2400" dirty="0" smtClean="0"/>
              <a:t> SR(r)</a:t>
            </a:r>
            <a:endParaRPr lang="en-US" sz="2400" dirty="0"/>
          </a:p>
        </p:txBody>
      </p:sp>
      <p:sp>
        <p:nvSpPr>
          <p:cNvPr id="28" name="TextBox 27"/>
          <p:cNvSpPr txBox="1"/>
          <p:nvPr/>
        </p:nvSpPr>
        <p:spPr>
          <a:xfrm>
            <a:off x="8670984" y="2242814"/>
            <a:ext cx="835635" cy="461665"/>
          </a:xfrm>
          <a:prstGeom prst="rect">
            <a:avLst/>
          </a:prstGeom>
          <a:noFill/>
        </p:spPr>
        <p:txBody>
          <a:bodyPr wrap="none" rtlCol="0">
            <a:spAutoFit/>
          </a:bodyPr>
          <a:lstStyle/>
          <a:p>
            <a:r>
              <a:rPr lang="en-US" sz="2400" dirty="0" smtClean="0"/>
              <a:t>O</a:t>
            </a:r>
            <a:r>
              <a:rPr lang="en-US" sz="2400" baseline="-25000" dirty="0" smtClean="0"/>
              <a:t>2 </a:t>
            </a:r>
            <a:r>
              <a:rPr lang="en-US" sz="2400" dirty="0" smtClean="0"/>
              <a:t>LB</a:t>
            </a:r>
            <a:endParaRPr lang="en-US" sz="2400" dirty="0"/>
          </a:p>
        </p:txBody>
      </p:sp>
      <p:sp>
        <p:nvSpPr>
          <p:cNvPr id="29" name="TextBox 28"/>
          <p:cNvSpPr txBox="1"/>
          <p:nvPr/>
        </p:nvSpPr>
        <p:spPr>
          <a:xfrm>
            <a:off x="8641969" y="1920075"/>
            <a:ext cx="847658" cy="461665"/>
          </a:xfrm>
          <a:prstGeom prst="rect">
            <a:avLst/>
          </a:prstGeom>
          <a:noFill/>
        </p:spPr>
        <p:txBody>
          <a:bodyPr wrap="none" rtlCol="0">
            <a:spAutoFit/>
          </a:bodyPr>
          <a:lstStyle/>
          <a:p>
            <a:r>
              <a:rPr lang="en-US" sz="2400" dirty="0" smtClean="0"/>
              <a:t>O</a:t>
            </a:r>
            <a:r>
              <a:rPr lang="en-US" sz="2400" baseline="-25000" dirty="0" smtClean="0"/>
              <a:t>2 </a:t>
            </a:r>
            <a:r>
              <a:rPr lang="en-US" sz="2400" dirty="0" smtClean="0"/>
              <a:t>SB</a:t>
            </a:r>
            <a:endParaRPr lang="en-US" sz="2400" dirty="0"/>
          </a:p>
        </p:txBody>
      </p:sp>
      <p:sp>
        <p:nvSpPr>
          <p:cNvPr id="30" name="TextBox 29"/>
          <p:cNvSpPr txBox="1"/>
          <p:nvPr/>
        </p:nvSpPr>
        <p:spPr>
          <a:xfrm>
            <a:off x="8670983" y="575297"/>
            <a:ext cx="595035" cy="461665"/>
          </a:xfrm>
          <a:prstGeom prst="rect">
            <a:avLst/>
          </a:prstGeom>
          <a:noFill/>
        </p:spPr>
        <p:txBody>
          <a:bodyPr wrap="none" rtlCol="0">
            <a:spAutoFit/>
          </a:bodyPr>
          <a:lstStyle/>
          <a:p>
            <a:r>
              <a:rPr lang="en-US" sz="2400" dirty="0" smtClean="0"/>
              <a:t>O</a:t>
            </a:r>
            <a:r>
              <a:rPr lang="en-US" sz="2400" baseline="-25000" dirty="0" smtClean="0"/>
              <a:t>2</a:t>
            </a:r>
            <a:r>
              <a:rPr lang="en-US" sz="2400" baseline="30000" dirty="0" smtClean="0"/>
              <a:t>+</a:t>
            </a:r>
            <a:endParaRPr lang="en-US" sz="2400" baseline="30000" dirty="0"/>
          </a:p>
        </p:txBody>
      </p:sp>
      <p:sp>
        <p:nvSpPr>
          <p:cNvPr id="34" name="TextBox 33"/>
          <p:cNvSpPr txBox="1"/>
          <p:nvPr/>
        </p:nvSpPr>
        <p:spPr>
          <a:xfrm>
            <a:off x="6258975" y="6361092"/>
            <a:ext cx="2362245" cy="461665"/>
          </a:xfrm>
          <a:prstGeom prst="rect">
            <a:avLst/>
          </a:prstGeom>
          <a:noFill/>
        </p:spPr>
        <p:txBody>
          <a:bodyPr wrap="none" rtlCol="0">
            <a:spAutoFit/>
          </a:bodyPr>
          <a:lstStyle/>
          <a:p>
            <a:r>
              <a:rPr lang="en-US" sz="2400" b="1" dirty="0" smtClean="0"/>
              <a:t>Time (schematic)</a:t>
            </a:r>
            <a:endParaRPr lang="en-US" sz="2400" b="1" dirty="0"/>
          </a:p>
        </p:txBody>
      </p:sp>
      <p:cxnSp>
        <p:nvCxnSpPr>
          <p:cNvPr id="36" name="Straight Arrow Connector 35"/>
          <p:cNvCxnSpPr/>
          <p:nvPr/>
        </p:nvCxnSpPr>
        <p:spPr>
          <a:xfrm>
            <a:off x="1477215" y="2242800"/>
            <a:ext cx="0" cy="3391200"/>
          </a:xfrm>
          <a:prstGeom prst="straightConnector1">
            <a:avLst/>
          </a:prstGeom>
          <a:ln w="50800" cmpd="sng">
            <a:solidFill>
              <a:srgbClr val="98480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1778639" y="2357188"/>
            <a:ext cx="0" cy="4070738"/>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1779959" y="2357188"/>
            <a:ext cx="6931" cy="3276812"/>
          </a:xfrm>
          <a:prstGeom prst="straightConnector1">
            <a:avLst/>
          </a:prstGeom>
          <a:ln w="50800" cmpd="sng">
            <a:solidFill>
              <a:srgbClr val="98480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2133649" y="2877962"/>
            <a:ext cx="1655" cy="3518374"/>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2425360" y="3646134"/>
            <a:ext cx="0" cy="275021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H="1">
            <a:off x="2128381" y="2877976"/>
            <a:ext cx="5275" cy="2766973"/>
          </a:xfrm>
          <a:prstGeom prst="straightConnector1">
            <a:avLst/>
          </a:prstGeom>
          <a:ln w="50800" cmpd="sng">
            <a:solidFill>
              <a:srgbClr val="98480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V="1">
            <a:off x="3233585" y="5616676"/>
            <a:ext cx="0" cy="793926"/>
          </a:xfrm>
          <a:prstGeom prst="straightConnector1">
            <a:avLst/>
          </a:prstGeom>
          <a:ln w="50800">
            <a:solidFill>
              <a:srgbClr val="E4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70" name="Group 16"/>
          <p:cNvGrpSpPr>
            <a:grpSpLocks/>
          </p:cNvGrpSpPr>
          <p:nvPr/>
        </p:nvGrpSpPr>
        <p:grpSpPr bwMode="auto">
          <a:xfrm rot="219315">
            <a:off x="3240596" y="5716451"/>
            <a:ext cx="685800" cy="457200"/>
            <a:chOff x="3696" y="336"/>
            <a:chExt cx="1920" cy="1536"/>
          </a:xfrm>
        </p:grpSpPr>
        <p:cxnSp>
          <p:nvCxnSpPr>
            <p:cNvPr id="71" name="AutoShape 17"/>
            <p:cNvCxnSpPr>
              <a:cxnSpLocks noChangeShapeType="1"/>
            </p:cNvCxnSpPr>
            <p:nvPr/>
          </p:nvCxnSpPr>
          <p:spPr bwMode="auto">
            <a:xfrm flipV="1">
              <a:off x="4656" y="336"/>
              <a:ext cx="960" cy="768"/>
            </a:xfrm>
            <a:prstGeom prst="curvedConnector3">
              <a:avLst>
                <a:gd name="adj1" fmla="val 50000"/>
              </a:avLst>
            </a:prstGeom>
            <a:noFill/>
            <a:ln w="28575">
              <a:solidFill>
                <a:srgbClr val="E40000"/>
              </a:solidFill>
              <a:round/>
              <a:headEnd/>
              <a:tailEnd type="triangle" w="med" len="med"/>
            </a:ln>
            <a:extLst>
              <a:ext uri="{909E8E84-426E-40dd-AFC4-6F175D3DCCD1}">
                <a14:hiddenFill xmlns:a14="http://schemas.microsoft.com/office/drawing/2010/main">
                  <a:noFill/>
                </a14:hiddenFill>
              </a:ext>
            </a:extLst>
          </p:spPr>
        </p:cxnSp>
        <p:cxnSp>
          <p:nvCxnSpPr>
            <p:cNvPr id="72" name="AutoShape 18"/>
            <p:cNvCxnSpPr>
              <a:cxnSpLocks noChangeShapeType="1"/>
            </p:cNvCxnSpPr>
            <p:nvPr/>
          </p:nvCxnSpPr>
          <p:spPr bwMode="auto">
            <a:xfrm rot="10800000" flipV="1">
              <a:off x="3696" y="1104"/>
              <a:ext cx="960" cy="768"/>
            </a:xfrm>
            <a:prstGeom prst="curvedConnector3">
              <a:avLst>
                <a:gd name="adj1" fmla="val 50000"/>
              </a:avLst>
            </a:prstGeom>
            <a:noFill/>
            <a:ln w="28575">
              <a:solidFill>
                <a:srgbClr val="E40000"/>
              </a:solidFill>
              <a:round/>
              <a:headEnd/>
              <a:tailEnd/>
            </a:ln>
            <a:extLst>
              <a:ext uri="{909E8E84-426E-40dd-AFC4-6F175D3DCCD1}">
                <a14:hiddenFill xmlns:a14="http://schemas.microsoft.com/office/drawing/2010/main">
                  <a:noFill/>
                </a14:hiddenFill>
              </a:ext>
            </a:extLst>
          </p:spPr>
        </p:cxnSp>
      </p:grpSp>
      <p:cxnSp>
        <p:nvCxnSpPr>
          <p:cNvPr id="32" name="Straight Arrow Connector 31"/>
          <p:cNvCxnSpPr/>
          <p:nvPr/>
        </p:nvCxnSpPr>
        <p:spPr>
          <a:xfrm flipV="1">
            <a:off x="4200563" y="4697069"/>
            <a:ext cx="0" cy="1730871"/>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4098218" y="5623055"/>
            <a:ext cx="0" cy="77329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4285239" y="4729709"/>
            <a:ext cx="0" cy="915226"/>
          </a:xfrm>
          <a:prstGeom prst="straightConnector1">
            <a:avLst/>
          </a:prstGeom>
          <a:ln w="50800">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38" name="Group 16"/>
          <p:cNvGrpSpPr>
            <a:grpSpLocks/>
          </p:cNvGrpSpPr>
          <p:nvPr/>
        </p:nvGrpSpPr>
        <p:grpSpPr bwMode="auto">
          <a:xfrm rot="219315">
            <a:off x="4299116" y="4881710"/>
            <a:ext cx="685800" cy="457200"/>
            <a:chOff x="3696" y="336"/>
            <a:chExt cx="1920" cy="1536"/>
          </a:xfrm>
        </p:grpSpPr>
        <p:cxnSp>
          <p:nvCxnSpPr>
            <p:cNvPr id="39" name="AutoShape 17"/>
            <p:cNvCxnSpPr>
              <a:cxnSpLocks noChangeShapeType="1"/>
            </p:cNvCxnSpPr>
            <p:nvPr/>
          </p:nvCxnSpPr>
          <p:spPr bwMode="auto">
            <a:xfrm flipV="1">
              <a:off x="4656" y="336"/>
              <a:ext cx="960" cy="768"/>
            </a:xfrm>
            <a:prstGeom prst="curvedConnector3">
              <a:avLst>
                <a:gd name="adj1" fmla="val 50000"/>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cxnSp>
        <p:cxnSp>
          <p:nvCxnSpPr>
            <p:cNvPr id="40" name="AutoShape 18"/>
            <p:cNvCxnSpPr>
              <a:cxnSpLocks noChangeShapeType="1"/>
            </p:cNvCxnSpPr>
            <p:nvPr/>
          </p:nvCxnSpPr>
          <p:spPr bwMode="auto">
            <a:xfrm rot="10800000" flipV="1">
              <a:off x="3696" y="1104"/>
              <a:ext cx="960" cy="768"/>
            </a:xfrm>
            <a:prstGeom prst="curvedConnector3">
              <a:avLst>
                <a:gd name="adj1" fmla="val 50000"/>
              </a:avLst>
            </a:prstGeom>
            <a:noFill/>
            <a:ln w="28575">
              <a:solidFill>
                <a:srgbClr val="008000"/>
              </a:solidFill>
              <a:round/>
              <a:headEnd/>
              <a:tailEnd/>
            </a:ln>
            <a:extLst>
              <a:ext uri="{909E8E84-426E-40dd-AFC4-6F175D3DCCD1}">
                <a14:hiddenFill xmlns:a14="http://schemas.microsoft.com/office/drawing/2010/main">
                  <a:noFill/>
                </a14:hiddenFill>
              </a:ext>
            </a:extLst>
          </p:spPr>
        </p:cxnSp>
      </p:grpSp>
      <p:cxnSp>
        <p:nvCxnSpPr>
          <p:cNvPr id="41" name="Straight Arrow Connector 40"/>
          <p:cNvCxnSpPr/>
          <p:nvPr/>
        </p:nvCxnSpPr>
        <p:spPr>
          <a:xfrm flipV="1">
            <a:off x="7904324" y="5623041"/>
            <a:ext cx="9176" cy="804886"/>
          </a:xfrm>
          <a:prstGeom prst="straightConnector1">
            <a:avLst/>
          </a:prstGeom>
          <a:ln w="50800">
            <a:solidFill>
              <a:srgbClr val="E4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42" name="Group 16"/>
          <p:cNvGrpSpPr>
            <a:grpSpLocks/>
          </p:cNvGrpSpPr>
          <p:nvPr/>
        </p:nvGrpSpPr>
        <p:grpSpPr bwMode="auto">
          <a:xfrm rot="219315">
            <a:off x="7918201" y="5694590"/>
            <a:ext cx="685800" cy="457200"/>
            <a:chOff x="3696" y="336"/>
            <a:chExt cx="1920" cy="1536"/>
          </a:xfrm>
        </p:grpSpPr>
        <p:cxnSp>
          <p:nvCxnSpPr>
            <p:cNvPr id="43" name="AutoShape 17"/>
            <p:cNvCxnSpPr>
              <a:cxnSpLocks noChangeShapeType="1"/>
            </p:cNvCxnSpPr>
            <p:nvPr/>
          </p:nvCxnSpPr>
          <p:spPr bwMode="auto">
            <a:xfrm flipV="1">
              <a:off x="4656" y="336"/>
              <a:ext cx="960" cy="768"/>
            </a:xfrm>
            <a:prstGeom prst="curvedConnector3">
              <a:avLst>
                <a:gd name="adj1" fmla="val 50000"/>
              </a:avLst>
            </a:prstGeom>
            <a:noFill/>
            <a:ln w="28575">
              <a:solidFill>
                <a:srgbClr val="E40000"/>
              </a:solidFill>
              <a:round/>
              <a:headEnd/>
              <a:tailEnd type="triangle" w="med" len="med"/>
            </a:ln>
            <a:extLst>
              <a:ext uri="{909E8E84-426E-40dd-AFC4-6F175D3DCCD1}">
                <a14:hiddenFill xmlns:a14="http://schemas.microsoft.com/office/drawing/2010/main">
                  <a:noFill/>
                </a14:hiddenFill>
              </a:ext>
            </a:extLst>
          </p:spPr>
        </p:cxnSp>
        <p:cxnSp>
          <p:nvCxnSpPr>
            <p:cNvPr id="44" name="AutoShape 18"/>
            <p:cNvCxnSpPr>
              <a:cxnSpLocks noChangeShapeType="1"/>
            </p:cNvCxnSpPr>
            <p:nvPr/>
          </p:nvCxnSpPr>
          <p:spPr bwMode="auto">
            <a:xfrm rot="10800000" flipV="1">
              <a:off x="3696" y="1104"/>
              <a:ext cx="960" cy="768"/>
            </a:xfrm>
            <a:prstGeom prst="curvedConnector3">
              <a:avLst>
                <a:gd name="adj1" fmla="val 50000"/>
              </a:avLst>
            </a:prstGeom>
            <a:noFill/>
            <a:ln w="28575">
              <a:solidFill>
                <a:srgbClr val="E40000"/>
              </a:solidFill>
              <a:round/>
              <a:headEnd/>
              <a:tailEnd/>
            </a:ln>
            <a:extLst>
              <a:ext uri="{909E8E84-426E-40dd-AFC4-6F175D3DCCD1}">
                <a14:hiddenFill xmlns:a14="http://schemas.microsoft.com/office/drawing/2010/main">
                  <a:noFill/>
                </a14:hiddenFill>
              </a:ext>
            </a:extLst>
          </p:spPr>
        </p:cxnSp>
      </p:grpSp>
      <p:cxnSp>
        <p:nvCxnSpPr>
          <p:cNvPr id="45" name="Straight Arrow Connector 44"/>
          <p:cNvCxnSpPr/>
          <p:nvPr/>
        </p:nvCxnSpPr>
        <p:spPr>
          <a:xfrm flipV="1">
            <a:off x="6306850" y="845783"/>
            <a:ext cx="0" cy="5582142"/>
          </a:xfrm>
          <a:prstGeom prst="straightConnector1">
            <a:avLst/>
          </a:prstGeom>
          <a:ln w="50800">
            <a:solidFill>
              <a:srgbClr val="55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7395187" y="857780"/>
            <a:ext cx="0" cy="3871928"/>
          </a:xfrm>
          <a:prstGeom prst="straightConnector1">
            <a:avLst/>
          </a:prstGeom>
          <a:ln w="50800" cmpd="sng">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6474596" y="856678"/>
            <a:ext cx="0" cy="4777322"/>
          </a:xfrm>
          <a:prstGeom prst="straightConnector1">
            <a:avLst/>
          </a:prstGeom>
          <a:ln w="50800" cmpd="sng">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7460358" y="4697002"/>
            <a:ext cx="0" cy="926053"/>
          </a:xfrm>
          <a:prstGeom prst="straightConnector1">
            <a:avLst/>
          </a:prstGeom>
          <a:ln w="50800">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53" name="Group 16"/>
          <p:cNvGrpSpPr>
            <a:grpSpLocks/>
          </p:cNvGrpSpPr>
          <p:nvPr/>
        </p:nvGrpSpPr>
        <p:grpSpPr bwMode="auto">
          <a:xfrm rot="219315">
            <a:off x="7474234" y="4868083"/>
            <a:ext cx="685800" cy="457200"/>
            <a:chOff x="3696" y="336"/>
            <a:chExt cx="1920" cy="1536"/>
          </a:xfrm>
        </p:grpSpPr>
        <p:cxnSp>
          <p:nvCxnSpPr>
            <p:cNvPr id="55" name="AutoShape 17"/>
            <p:cNvCxnSpPr>
              <a:cxnSpLocks noChangeShapeType="1"/>
            </p:cNvCxnSpPr>
            <p:nvPr/>
          </p:nvCxnSpPr>
          <p:spPr bwMode="auto">
            <a:xfrm flipV="1">
              <a:off x="4656" y="336"/>
              <a:ext cx="960" cy="768"/>
            </a:xfrm>
            <a:prstGeom prst="curvedConnector3">
              <a:avLst>
                <a:gd name="adj1" fmla="val 50000"/>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cxnSp>
        <p:cxnSp>
          <p:nvCxnSpPr>
            <p:cNvPr id="57" name="AutoShape 18"/>
            <p:cNvCxnSpPr>
              <a:cxnSpLocks noChangeShapeType="1"/>
            </p:cNvCxnSpPr>
            <p:nvPr/>
          </p:nvCxnSpPr>
          <p:spPr bwMode="auto">
            <a:xfrm rot="10800000" flipV="1">
              <a:off x="3696" y="1104"/>
              <a:ext cx="960" cy="768"/>
            </a:xfrm>
            <a:prstGeom prst="curvedConnector3">
              <a:avLst>
                <a:gd name="adj1" fmla="val 50000"/>
              </a:avLst>
            </a:prstGeom>
            <a:noFill/>
            <a:ln w="28575">
              <a:solidFill>
                <a:srgbClr val="008000"/>
              </a:solidFill>
              <a:round/>
              <a:headEnd/>
              <a:tailEnd/>
            </a:ln>
            <a:extLst>
              <a:ext uri="{909E8E84-426E-40dd-AFC4-6F175D3DCCD1}">
                <a14:hiddenFill xmlns:a14="http://schemas.microsoft.com/office/drawing/2010/main">
                  <a:noFill/>
                </a14:hiddenFill>
              </a:ext>
            </a:extLst>
          </p:spPr>
        </p:cxnSp>
      </p:grpSp>
      <p:cxnSp>
        <p:nvCxnSpPr>
          <p:cNvPr id="59" name="Straight Arrow Connector 58"/>
          <p:cNvCxnSpPr/>
          <p:nvPr/>
        </p:nvCxnSpPr>
        <p:spPr>
          <a:xfrm flipV="1">
            <a:off x="5329371" y="5634014"/>
            <a:ext cx="0" cy="772165"/>
          </a:xfrm>
          <a:prstGeom prst="straightConnector1">
            <a:avLst/>
          </a:prstGeom>
          <a:ln w="50800">
            <a:solidFill>
              <a:srgbClr val="E4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60" name="Group 16"/>
          <p:cNvGrpSpPr>
            <a:grpSpLocks/>
          </p:cNvGrpSpPr>
          <p:nvPr/>
        </p:nvGrpSpPr>
        <p:grpSpPr bwMode="auto">
          <a:xfrm rot="219315">
            <a:off x="5334072" y="5705416"/>
            <a:ext cx="685800" cy="457200"/>
            <a:chOff x="3696" y="336"/>
            <a:chExt cx="1920" cy="1536"/>
          </a:xfrm>
        </p:grpSpPr>
        <p:cxnSp>
          <p:nvCxnSpPr>
            <p:cNvPr id="62" name="AutoShape 17"/>
            <p:cNvCxnSpPr>
              <a:cxnSpLocks noChangeShapeType="1"/>
            </p:cNvCxnSpPr>
            <p:nvPr/>
          </p:nvCxnSpPr>
          <p:spPr bwMode="auto">
            <a:xfrm flipV="1">
              <a:off x="4656" y="336"/>
              <a:ext cx="960" cy="768"/>
            </a:xfrm>
            <a:prstGeom prst="curvedConnector3">
              <a:avLst>
                <a:gd name="adj1" fmla="val 50000"/>
              </a:avLst>
            </a:prstGeom>
            <a:noFill/>
            <a:ln w="28575">
              <a:solidFill>
                <a:srgbClr val="E40000"/>
              </a:solidFill>
              <a:round/>
              <a:headEnd/>
              <a:tailEnd type="triangle" w="med" len="med"/>
            </a:ln>
            <a:extLst>
              <a:ext uri="{909E8E84-426E-40dd-AFC4-6F175D3DCCD1}">
                <a14:hiddenFill xmlns:a14="http://schemas.microsoft.com/office/drawing/2010/main">
                  <a:noFill/>
                </a14:hiddenFill>
              </a:ext>
            </a:extLst>
          </p:spPr>
        </p:cxnSp>
        <p:cxnSp>
          <p:nvCxnSpPr>
            <p:cNvPr id="69" name="AutoShape 18"/>
            <p:cNvCxnSpPr>
              <a:cxnSpLocks noChangeShapeType="1"/>
            </p:cNvCxnSpPr>
            <p:nvPr/>
          </p:nvCxnSpPr>
          <p:spPr bwMode="auto">
            <a:xfrm rot="10800000" flipV="1">
              <a:off x="3696" y="1104"/>
              <a:ext cx="960" cy="768"/>
            </a:xfrm>
            <a:prstGeom prst="curvedConnector3">
              <a:avLst>
                <a:gd name="adj1" fmla="val 50000"/>
              </a:avLst>
            </a:prstGeom>
            <a:noFill/>
            <a:ln w="28575">
              <a:solidFill>
                <a:srgbClr val="E40000"/>
              </a:solidFill>
              <a:round/>
              <a:headEnd/>
              <a:tailEnd/>
            </a:ln>
            <a:extLst>
              <a:ext uri="{909E8E84-426E-40dd-AFC4-6F175D3DCCD1}">
                <a14:hiddenFill xmlns:a14="http://schemas.microsoft.com/office/drawing/2010/main">
                  <a:noFill/>
                </a14:hiddenFill>
              </a:ext>
            </a:extLst>
          </p:spPr>
        </p:cxnSp>
      </p:grpSp>
      <p:sp>
        <p:nvSpPr>
          <p:cNvPr id="9" name="TextBox 8"/>
          <p:cNvSpPr txBox="1"/>
          <p:nvPr/>
        </p:nvSpPr>
        <p:spPr>
          <a:xfrm>
            <a:off x="1284910" y="6396349"/>
            <a:ext cx="2201609" cy="461665"/>
          </a:xfrm>
          <a:prstGeom prst="rect">
            <a:avLst/>
          </a:prstGeom>
          <a:noFill/>
        </p:spPr>
        <p:txBody>
          <a:bodyPr wrap="square" rtlCol="0">
            <a:spAutoFit/>
          </a:bodyPr>
          <a:lstStyle/>
          <a:p>
            <a:r>
              <a:rPr lang="en-US" sz="2400" dirty="0" err="1" smtClean="0">
                <a:solidFill>
                  <a:srgbClr val="993205"/>
                </a:solidFill>
              </a:rPr>
              <a:t>Predissociation</a:t>
            </a:r>
            <a:endParaRPr lang="en-US" sz="2400" dirty="0">
              <a:solidFill>
                <a:srgbClr val="993205"/>
              </a:solidFill>
            </a:endParaRPr>
          </a:p>
        </p:txBody>
      </p:sp>
      <p:sp>
        <p:nvSpPr>
          <p:cNvPr id="10" name="TextBox 9"/>
          <p:cNvSpPr txBox="1"/>
          <p:nvPr/>
        </p:nvSpPr>
        <p:spPr>
          <a:xfrm>
            <a:off x="7409469" y="4006721"/>
            <a:ext cx="2080167" cy="461665"/>
          </a:xfrm>
          <a:prstGeom prst="rect">
            <a:avLst/>
          </a:prstGeom>
          <a:noFill/>
        </p:spPr>
        <p:txBody>
          <a:bodyPr wrap="none" rtlCol="0">
            <a:spAutoFit/>
          </a:bodyPr>
          <a:lstStyle/>
          <a:p>
            <a:r>
              <a:rPr lang="en-US" sz="2400" dirty="0" smtClean="0">
                <a:solidFill>
                  <a:srgbClr val="660066"/>
                </a:solidFill>
              </a:rPr>
              <a:t>Recombination</a:t>
            </a:r>
            <a:endParaRPr lang="en-US" sz="2400" dirty="0">
              <a:solidFill>
                <a:srgbClr val="660066"/>
              </a:solidFill>
            </a:endParaRPr>
          </a:p>
        </p:txBody>
      </p:sp>
      <p:sp>
        <p:nvSpPr>
          <p:cNvPr id="76" name="TextBox 75"/>
          <p:cNvSpPr txBox="1"/>
          <p:nvPr/>
        </p:nvSpPr>
        <p:spPr>
          <a:xfrm>
            <a:off x="4914815" y="996744"/>
            <a:ext cx="1420130" cy="461665"/>
          </a:xfrm>
          <a:prstGeom prst="rect">
            <a:avLst/>
          </a:prstGeom>
          <a:noFill/>
        </p:spPr>
        <p:txBody>
          <a:bodyPr wrap="none" rtlCol="0">
            <a:spAutoFit/>
          </a:bodyPr>
          <a:lstStyle/>
          <a:p>
            <a:r>
              <a:rPr lang="en-US" sz="2400" dirty="0" err="1" smtClean="0">
                <a:solidFill>
                  <a:srgbClr val="5500FF"/>
                </a:solidFill>
              </a:rPr>
              <a:t>Ionisation</a:t>
            </a:r>
            <a:endParaRPr lang="en-US" sz="2400" dirty="0">
              <a:solidFill>
                <a:srgbClr val="5500FF"/>
              </a:solidFill>
            </a:endParaRPr>
          </a:p>
        </p:txBody>
      </p:sp>
      <p:sp>
        <p:nvSpPr>
          <p:cNvPr id="77" name="TextBox 76"/>
          <p:cNvSpPr txBox="1"/>
          <p:nvPr/>
        </p:nvSpPr>
        <p:spPr>
          <a:xfrm>
            <a:off x="1427799" y="1689229"/>
            <a:ext cx="1415021" cy="461665"/>
          </a:xfrm>
          <a:prstGeom prst="rect">
            <a:avLst/>
          </a:prstGeom>
          <a:noFill/>
        </p:spPr>
        <p:txBody>
          <a:bodyPr wrap="none" rtlCol="0">
            <a:spAutoFit/>
          </a:bodyPr>
          <a:lstStyle/>
          <a:p>
            <a:r>
              <a:rPr lang="en-US" sz="2400" dirty="0" smtClean="0"/>
              <a:t>Excitation</a:t>
            </a:r>
            <a:endParaRPr lang="en-US" sz="2400" dirty="0"/>
          </a:p>
        </p:txBody>
      </p:sp>
      <p:sp>
        <p:nvSpPr>
          <p:cNvPr id="78" name="TextBox 77"/>
          <p:cNvSpPr txBox="1"/>
          <p:nvPr/>
        </p:nvSpPr>
        <p:spPr>
          <a:xfrm>
            <a:off x="2546371" y="4207198"/>
            <a:ext cx="1374445" cy="461665"/>
          </a:xfrm>
          <a:prstGeom prst="rect">
            <a:avLst/>
          </a:prstGeom>
          <a:noFill/>
          <a:ln>
            <a:noFill/>
          </a:ln>
        </p:spPr>
        <p:txBody>
          <a:bodyPr wrap="none" rtlCol="0">
            <a:spAutoFit/>
          </a:bodyPr>
          <a:lstStyle/>
          <a:p>
            <a:r>
              <a:rPr lang="en-US" sz="2400" dirty="0" smtClean="0">
                <a:solidFill>
                  <a:srgbClr val="B204FF"/>
                </a:solidFill>
              </a:rPr>
              <a:t>Radiation</a:t>
            </a:r>
            <a:endParaRPr lang="en-US" sz="2400" dirty="0">
              <a:solidFill>
                <a:srgbClr val="B204FF"/>
              </a:solidFill>
            </a:endParaRPr>
          </a:p>
        </p:txBody>
      </p:sp>
      <p:cxnSp>
        <p:nvCxnSpPr>
          <p:cNvPr id="79" name="Straight Arrow Connector 78"/>
          <p:cNvCxnSpPr/>
          <p:nvPr/>
        </p:nvCxnSpPr>
        <p:spPr>
          <a:xfrm flipV="1">
            <a:off x="4298520" y="5644935"/>
            <a:ext cx="0" cy="793926"/>
          </a:xfrm>
          <a:prstGeom prst="straightConnector1">
            <a:avLst/>
          </a:prstGeom>
          <a:ln w="50800">
            <a:solidFill>
              <a:srgbClr val="D3A80B"/>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3425789" y="6377963"/>
            <a:ext cx="2201609" cy="461665"/>
          </a:xfrm>
          <a:prstGeom prst="rect">
            <a:avLst/>
          </a:prstGeom>
          <a:noFill/>
        </p:spPr>
        <p:txBody>
          <a:bodyPr wrap="square" rtlCol="0">
            <a:spAutoFit/>
          </a:bodyPr>
          <a:lstStyle/>
          <a:p>
            <a:r>
              <a:rPr lang="en-US" sz="2400" dirty="0" smtClean="0">
                <a:solidFill>
                  <a:srgbClr val="D3A80B"/>
                </a:solidFill>
              </a:rPr>
              <a:t>Quenching</a:t>
            </a:r>
            <a:endParaRPr lang="en-US" sz="2400" dirty="0">
              <a:solidFill>
                <a:srgbClr val="D3A80B"/>
              </a:solidFill>
            </a:endParaRPr>
          </a:p>
        </p:txBody>
      </p:sp>
      <p:cxnSp>
        <p:nvCxnSpPr>
          <p:cNvPr id="81" name="Straight Arrow Connector 80"/>
          <p:cNvCxnSpPr/>
          <p:nvPr/>
        </p:nvCxnSpPr>
        <p:spPr>
          <a:xfrm flipV="1">
            <a:off x="1565404" y="5616676"/>
            <a:ext cx="0" cy="793926"/>
          </a:xfrm>
          <a:prstGeom prst="straightConnector1">
            <a:avLst/>
          </a:prstGeom>
          <a:ln w="50800">
            <a:solidFill>
              <a:srgbClr val="D3A80B"/>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1859139" y="5623041"/>
            <a:ext cx="0" cy="793926"/>
          </a:xfrm>
          <a:prstGeom prst="straightConnector1">
            <a:avLst/>
          </a:prstGeom>
          <a:ln w="50800">
            <a:solidFill>
              <a:srgbClr val="D3A80B"/>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2213350" y="5642393"/>
            <a:ext cx="0" cy="793926"/>
          </a:xfrm>
          <a:prstGeom prst="straightConnector1">
            <a:avLst/>
          </a:prstGeom>
          <a:ln w="50800">
            <a:solidFill>
              <a:srgbClr val="D3A80B"/>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V="1">
            <a:off x="7535138" y="5616676"/>
            <a:ext cx="0" cy="793926"/>
          </a:xfrm>
          <a:prstGeom prst="straightConnector1">
            <a:avLst/>
          </a:prstGeom>
          <a:ln w="50800">
            <a:solidFill>
              <a:srgbClr val="D3A80B"/>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V="1">
            <a:off x="6558901" y="5616676"/>
            <a:ext cx="0" cy="793926"/>
          </a:xfrm>
          <a:prstGeom prst="straightConnector1">
            <a:avLst/>
          </a:prstGeom>
          <a:ln w="50800">
            <a:solidFill>
              <a:srgbClr val="D3A80B"/>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2531787" y="3677724"/>
            <a:ext cx="0" cy="2750215"/>
          </a:xfrm>
          <a:prstGeom prst="straightConnector1">
            <a:avLst/>
          </a:prstGeom>
          <a:ln w="9525" cmpd="sng">
            <a:solidFill>
              <a:srgbClr val="B204FF"/>
            </a:solidFill>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73" name="Group 16"/>
          <p:cNvGrpSpPr>
            <a:grpSpLocks/>
          </p:cNvGrpSpPr>
          <p:nvPr/>
        </p:nvGrpSpPr>
        <p:grpSpPr bwMode="auto">
          <a:xfrm rot="219315">
            <a:off x="2558577" y="4861587"/>
            <a:ext cx="685800" cy="457200"/>
            <a:chOff x="3696" y="336"/>
            <a:chExt cx="1920" cy="1536"/>
          </a:xfrm>
        </p:grpSpPr>
        <p:cxnSp>
          <p:nvCxnSpPr>
            <p:cNvPr id="74" name="AutoShape 17"/>
            <p:cNvCxnSpPr>
              <a:cxnSpLocks noChangeShapeType="1"/>
            </p:cNvCxnSpPr>
            <p:nvPr/>
          </p:nvCxnSpPr>
          <p:spPr bwMode="auto">
            <a:xfrm flipV="1">
              <a:off x="4656" y="336"/>
              <a:ext cx="960" cy="768"/>
            </a:xfrm>
            <a:prstGeom prst="curvedConnector3">
              <a:avLst>
                <a:gd name="adj1" fmla="val 50000"/>
              </a:avLst>
            </a:prstGeom>
            <a:noFill/>
            <a:ln w="9525" cmpd="sng">
              <a:solidFill>
                <a:srgbClr val="B204FF"/>
              </a:solidFill>
              <a:round/>
              <a:headEnd/>
              <a:tailEnd type="triangle" w="med" len="med"/>
            </a:ln>
            <a:extLst>
              <a:ext uri="{909E8E84-426E-40dd-AFC4-6F175D3DCCD1}">
                <a14:hiddenFill xmlns:a14="http://schemas.microsoft.com/office/drawing/2010/main">
                  <a:noFill/>
                </a14:hiddenFill>
              </a:ext>
            </a:extLst>
          </p:spPr>
        </p:cxnSp>
        <p:cxnSp>
          <p:nvCxnSpPr>
            <p:cNvPr id="75" name="AutoShape 18"/>
            <p:cNvCxnSpPr>
              <a:cxnSpLocks noChangeShapeType="1"/>
            </p:cNvCxnSpPr>
            <p:nvPr/>
          </p:nvCxnSpPr>
          <p:spPr bwMode="auto">
            <a:xfrm rot="10800000" flipV="1">
              <a:off x="3696" y="1104"/>
              <a:ext cx="960" cy="768"/>
            </a:xfrm>
            <a:prstGeom prst="curvedConnector3">
              <a:avLst>
                <a:gd name="adj1" fmla="val 50000"/>
              </a:avLst>
            </a:prstGeom>
            <a:noFill/>
            <a:ln w="9525" cmpd="sng">
              <a:solidFill>
                <a:srgbClr val="B204FF"/>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45753466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8" name="Picture 17" descr="gem17flux.png"/>
          <p:cNvPicPr>
            <a:picLocks noChangeAspect="1"/>
          </p:cNvPicPr>
          <p:nvPr/>
        </p:nvPicPr>
        <p:blipFill rotWithShape="1">
          <a:blip r:embed="rId3">
            <a:extLst>
              <a:ext uri="{28A0092B-C50C-407E-A947-70E740481C1C}">
                <a14:useLocalDpi xmlns:a14="http://schemas.microsoft.com/office/drawing/2010/main" val="0"/>
              </a:ext>
            </a:extLst>
          </a:blip>
          <a:srcRect t="19501" b="2842"/>
          <a:stretch/>
        </p:blipFill>
        <p:spPr>
          <a:xfrm>
            <a:off x="194400" y="957600"/>
            <a:ext cx="9507600" cy="5706000"/>
          </a:xfrm>
          <a:prstGeom prst="rect">
            <a:avLst/>
          </a:prstGeom>
        </p:spPr>
      </p:pic>
      <p:sp>
        <p:nvSpPr>
          <p:cNvPr id="19" name="Title 3"/>
          <p:cNvSpPr>
            <a:spLocks noGrp="1"/>
          </p:cNvSpPr>
          <p:nvPr>
            <p:ph type="title"/>
          </p:nvPr>
        </p:nvSpPr>
        <p:spPr>
          <a:xfrm>
            <a:off x="0" y="0"/>
            <a:ext cx="9906000" cy="690423"/>
          </a:xfrm>
        </p:spPr>
        <p:txBody>
          <a:bodyPr>
            <a:normAutofit/>
          </a:bodyPr>
          <a:lstStyle/>
          <a:p>
            <a:r>
              <a:rPr lang="en-US" sz="3600" dirty="0" smtClean="0">
                <a:solidFill>
                  <a:srgbClr val="0000FF"/>
                </a:solidFill>
              </a:rPr>
              <a:t>  </a:t>
            </a:r>
            <a:r>
              <a:rPr lang="en-US" sz="3600" dirty="0" smtClean="0">
                <a:solidFill>
                  <a:srgbClr val="FFFF00"/>
                </a:solidFill>
              </a:rPr>
              <a:t>Electron flux spectrum for </a:t>
            </a:r>
            <a:r>
              <a:rPr lang="en-US" sz="3600" dirty="0" err="1" smtClean="0">
                <a:solidFill>
                  <a:srgbClr val="FFFF00"/>
                </a:solidFill>
              </a:rPr>
              <a:t>Europa</a:t>
            </a:r>
            <a:endParaRPr lang="en-US" sz="3600" dirty="0">
              <a:solidFill>
                <a:srgbClr val="FFFF00"/>
              </a:solidFill>
            </a:endParaRPr>
          </a:p>
        </p:txBody>
      </p:sp>
      <p:sp>
        <p:nvSpPr>
          <p:cNvPr id="26" name="TextBox 25"/>
          <p:cNvSpPr txBox="1"/>
          <p:nvPr/>
        </p:nvSpPr>
        <p:spPr>
          <a:xfrm>
            <a:off x="2388634" y="1862354"/>
            <a:ext cx="1537181" cy="830997"/>
          </a:xfrm>
          <a:prstGeom prst="rect">
            <a:avLst/>
          </a:prstGeom>
          <a:solidFill>
            <a:srgbClr val="8AFF96"/>
          </a:solidFill>
        </p:spPr>
        <p:txBody>
          <a:bodyPr wrap="square" rtlCol="0">
            <a:spAutoFit/>
          </a:bodyPr>
          <a:lstStyle/>
          <a:p>
            <a:r>
              <a:rPr lang="en-US" sz="2400" dirty="0" smtClean="0"/>
              <a:t>Secondary electrons</a:t>
            </a:r>
          </a:p>
        </p:txBody>
      </p:sp>
      <p:sp>
        <p:nvSpPr>
          <p:cNvPr id="27" name="TextBox 26"/>
          <p:cNvSpPr txBox="1"/>
          <p:nvPr/>
        </p:nvSpPr>
        <p:spPr>
          <a:xfrm>
            <a:off x="5743058" y="5381509"/>
            <a:ext cx="2767430" cy="461665"/>
          </a:xfrm>
          <a:prstGeom prst="rect">
            <a:avLst/>
          </a:prstGeom>
          <a:solidFill>
            <a:srgbClr val="FDFFAA"/>
          </a:solidFill>
        </p:spPr>
        <p:txBody>
          <a:bodyPr wrap="square" rtlCol="0">
            <a:spAutoFit/>
          </a:bodyPr>
          <a:lstStyle/>
          <a:p>
            <a:r>
              <a:rPr lang="en-US" sz="2400" dirty="0" err="1" smtClean="0"/>
              <a:t>Magnetospheric</a:t>
            </a:r>
            <a:r>
              <a:rPr lang="en-US" sz="2400" dirty="0" smtClean="0"/>
              <a:t> flux</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descr="gem17flsp.png"/>
          <p:cNvPicPr>
            <a:picLocks noChangeAspect="1"/>
          </p:cNvPicPr>
          <p:nvPr/>
        </p:nvPicPr>
        <p:blipFill rotWithShape="1">
          <a:blip r:embed="rId3">
            <a:extLst>
              <a:ext uri="{28A0092B-C50C-407E-A947-70E740481C1C}">
                <a14:useLocalDpi xmlns:a14="http://schemas.microsoft.com/office/drawing/2010/main" val="0"/>
              </a:ext>
            </a:extLst>
          </a:blip>
          <a:srcRect t="19508" b="2852"/>
          <a:stretch/>
        </p:blipFill>
        <p:spPr>
          <a:xfrm>
            <a:off x="194400" y="957600"/>
            <a:ext cx="9507600" cy="5706000"/>
          </a:xfrm>
          <a:prstGeom prst="rect">
            <a:avLst/>
          </a:prstGeom>
        </p:spPr>
      </p:pic>
      <p:sp>
        <p:nvSpPr>
          <p:cNvPr id="7" name="Title 3"/>
          <p:cNvSpPr>
            <a:spLocks noGrp="1"/>
          </p:cNvSpPr>
          <p:nvPr>
            <p:ph type="title"/>
          </p:nvPr>
        </p:nvSpPr>
        <p:spPr>
          <a:xfrm>
            <a:off x="0" y="0"/>
            <a:ext cx="9906000" cy="690423"/>
          </a:xfrm>
        </p:spPr>
        <p:txBody>
          <a:bodyPr>
            <a:normAutofit/>
          </a:bodyPr>
          <a:lstStyle/>
          <a:p>
            <a:r>
              <a:rPr lang="en-US" sz="3600" dirty="0" smtClean="0">
                <a:solidFill>
                  <a:srgbClr val="0000FF"/>
                </a:solidFill>
              </a:rPr>
              <a:t>  </a:t>
            </a:r>
            <a:r>
              <a:rPr lang="en-US" sz="3600" dirty="0" smtClean="0">
                <a:solidFill>
                  <a:srgbClr val="FFFF00"/>
                </a:solidFill>
              </a:rPr>
              <a:t>Electron flux spectrum for </a:t>
            </a:r>
            <a:r>
              <a:rPr lang="en-US" sz="3600" dirty="0" err="1" smtClean="0">
                <a:solidFill>
                  <a:srgbClr val="FFFF00"/>
                </a:solidFill>
              </a:rPr>
              <a:t>Europa</a:t>
            </a:r>
            <a:endParaRPr lang="en-US" sz="3600" dirty="0">
              <a:solidFill>
                <a:srgbClr val="FFFF00"/>
              </a:solidFill>
            </a:endParaRPr>
          </a:p>
        </p:txBody>
      </p:sp>
      <p:sp>
        <p:nvSpPr>
          <p:cNvPr id="14" name="TextBox 13"/>
          <p:cNvSpPr txBox="1"/>
          <p:nvPr/>
        </p:nvSpPr>
        <p:spPr>
          <a:xfrm>
            <a:off x="2388634" y="1862354"/>
            <a:ext cx="1537181" cy="830997"/>
          </a:xfrm>
          <a:prstGeom prst="rect">
            <a:avLst/>
          </a:prstGeom>
          <a:solidFill>
            <a:srgbClr val="8AFF96"/>
          </a:solidFill>
        </p:spPr>
        <p:txBody>
          <a:bodyPr wrap="square" rtlCol="0">
            <a:spAutoFit/>
          </a:bodyPr>
          <a:lstStyle/>
          <a:p>
            <a:r>
              <a:rPr lang="en-US" sz="2400" dirty="0" smtClean="0"/>
              <a:t>Secondary electrons</a:t>
            </a:r>
          </a:p>
        </p:txBody>
      </p:sp>
      <p:sp>
        <p:nvSpPr>
          <p:cNvPr id="15" name="TextBox 14"/>
          <p:cNvSpPr txBox="1"/>
          <p:nvPr/>
        </p:nvSpPr>
        <p:spPr>
          <a:xfrm>
            <a:off x="5743058" y="5381509"/>
            <a:ext cx="2767430" cy="461665"/>
          </a:xfrm>
          <a:prstGeom prst="rect">
            <a:avLst/>
          </a:prstGeom>
          <a:solidFill>
            <a:srgbClr val="FDFFAA"/>
          </a:solidFill>
        </p:spPr>
        <p:txBody>
          <a:bodyPr wrap="square" rtlCol="0">
            <a:spAutoFit/>
          </a:bodyPr>
          <a:lstStyle/>
          <a:p>
            <a:r>
              <a:rPr lang="en-US" sz="2400" dirty="0" err="1" smtClean="0"/>
              <a:t>Magnetospheric</a:t>
            </a:r>
            <a:r>
              <a:rPr lang="en-US" sz="2400" dirty="0" smtClean="0"/>
              <a:t> flux</a:t>
            </a:r>
          </a:p>
        </p:txBody>
      </p:sp>
    </p:spTree>
    <p:extLst>
      <p:ext uri="{BB962C8B-B14F-4D97-AF65-F5344CB8AC3E}">
        <p14:creationId xmlns:p14="http://schemas.microsoft.com/office/powerpoint/2010/main" val="300858980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4"/>
            <a:ext cx="9906000" cy="690423"/>
          </a:xfrm>
        </p:spPr>
        <p:txBody>
          <a:bodyPr>
            <a:normAutofit/>
          </a:bodyPr>
          <a:lstStyle/>
          <a:p>
            <a:r>
              <a:rPr lang="en-US" sz="3600" dirty="0" smtClean="0">
                <a:solidFill>
                  <a:srgbClr val="0000FF"/>
                </a:solidFill>
              </a:rPr>
              <a:t>  </a:t>
            </a:r>
            <a:r>
              <a:rPr lang="en-US" sz="3600" dirty="0" smtClean="0">
                <a:solidFill>
                  <a:srgbClr val="FFFF00"/>
                </a:solidFill>
              </a:rPr>
              <a:t>Predicted volume emission rates for </a:t>
            </a:r>
            <a:r>
              <a:rPr lang="en-US" sz="3600" dirty="0" err="1" smtClean="0">
                <a:solidFill>
                  <a:srgbClr val="FFFF00"/>
                </a:solidFill>
              </a:rPr>
              <a:t>Europa</a:t>
            </a:r>
            <a:endParaRPr lang="en-US" sz="3600" dirty="0">
              <a:solidFill>
                <a:srgbClr val="FFFF00"/>
              </a:solidFill>
            </a:endParaRPr>
          </a:p>
        </p:txBody>
      </p:sp>
      <p:pic>
        <p:nvPicPr>
          <p:cNvPr id="5" name="Picture 4" descr="aogsver1.png"/>
          <p:cNvPicPr>
            <a:picLocks noChangeAspect="1"/>
          </p:cNvPicPr>
          <p:nvPr/>
        </p:nvPicPr>
        <p:blipFill rotWithShape="1">
          <a:blip r:embed="rId3">
            <a:extLst>
              <a:ext uri="{28A0092B-C50C-407E-A947-70E740481C1C}">
                <a14:useLocalDpi xmlns:a14="http://schemas.microsoft.com/office/drawing/2010/main" val="0"/>
              </a:ext>
            </a:extLst>
          </a:blip>
          <a:srcRect l="900" t="19951" b="2767"/>
          <a:stretch/>
        </p:blipFill>
        <p:spPr>
          <a:xfrm>
            <a:off x="176400" y="946800"/>
            <a:ext cx="9514800" cy="5731200"/>
          </a:xfrm>
          <a:prstGeom prst="rect">
            <a:avLst/>
          </a:prstGeom>
        </p:spPr>
      </p:pic>
    </p:spTree>
    <p:extLst>
      <p:ext uri="{BB962C8B-B14F-4D97-AF65-F5344CB8AC3E}">
        <p14:creationId xmlns:p14="http://schemas.microsoft.com/office/powerpoint/2010/main" val="361827857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4"/>
            <a:ext cx="9906000" cy="690423"/>
          </a:xfrm>
        </p:spPr>
        <p:txBody>
          <a:bodyPr>
            <a:normAutofit/>
          </a:bodyPr>
          <a:lstStyle/>
          <a:p>
            <a:r>
              <a:rPr lang="en-US" sz="3600" dirty="0" smtClean="0">
                <a:solidFill>
                  <a:srgbClr val="0000FF"/>
                </a:solidFill>
              </a:rPr>
              <a:t>  </a:t>
            </a:r>
            <a:r>
              <a:rPr lang="en-US" sz="3600" dirty="0" smtClean="0">
                <a:solidFill>
                  <a:srgbClr val="FFFF00"/>
                </a:solidFill>
              </a:rPr>
              <a:t>Predicted volume emission rates for </a:t>
            </a:r>
            <a:r>
              <a:rPr lang="en-US" sz="3600" dirty="0" err="1" smtClean="0">
                <a:solidFill>
                  <a:srgbClr val="FFFF00"/>
                </a:solidFill>
              </a:rPr>
              <a:t>Europa</a:t>
            </a:r>
            <a:endParaRPr lang="en-US" sz="3600" dirty="0">
              <a:solidFill>
                <a:srgbClr val="FFFF00"/>
              </a:solidFill>
            </a:endParaRPr>
          </a:p>
        </p:txBody>
      </p:sp>
      <p:pic>
        <p:nvPicPr>
          <p:cNvPr id="5" name="Picture 4" descr="aogsver2.png"/>
          <p:cNvPicPr>
            <a:picLocks noChangeAspect="1"/>
          </p:cNvPicPr>
          <p:nvPr/>
        </p:nvPicPr>
        <p:blipFill rotWithShape="1">
          <a:blip r:embed="rId3">
            <a:extLst>
              <a:ext uri="{28A0092B-C50C-407E-A947-70E740481C1C}">
                <a14:useLocalDpi xmlns:a14="http://schemas.microsoft.com/office/drawing/2010/main" val="0"/>
              </a:ext>
            </a:extLst>
          </a:blip>
          <a:srcRect l="900" t="19951" b="2767"/>
          <a:stretch/>
        </p:blipFill>
        <p:spPr>
          <a:xfrm>
            <a:off x="176400" y="946800"/>
            <a:ext cx="9514800" cy="5731200"/>
          </a:xfrm>
          <a:prstGeom prst="rect">
            <a:avLst/>
          </a:prstGeom>
        </p:spPr>
      </p:pic>
    </p:spTree>
    <p:extLst>
      <p:ext uri="{BB962C8B-B14F-4D97-AF65-F5344CB8AC3E}">
        <p14:creationId xmlns:p14="http://schemas.microsoft.com/office/powerpoint/2010/main" val="16567820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p:cNvSpPr>
            <a:spLocks noGrp="1"/>
          </p:cNvSpPr>
          <p:nvPr>
            <p:ph idx="1"/>
          </p:nvPr>
        </p:nvSpPr>
        <p:spPr>
          <a:xfrm>
            <a:off x="4" y="558800"/>
            <a:ext cx="8406219" cy="4229100"/>
          </a:xfrm>
        </p:spPr>
        <p:txBody>
          <a:bodyPr>
            <a:normAutofit lnSpcReduction="10000"/>
          </a:bodyPr>
          <a:lstStyle/>
          <a:p>
            <a:r>
              <a:rPr lang="en-US" sz="2400" dirty="0" smtClean="0"/>
              <a:t>Aims of our work</a:t>
            </a:r>
          </a:p>
          <a:p>
            <a:r>
              <a:rPr lang="en-US" sz="2400" dirty="0" smtClean="0"/>
              <a:t>Inputs required</a:t>
            </a:r>
          </a:p>
          <a:p>
            <a:pPr lvl="1"/>
            <a:r>
              <a:rPr lang="en-US" sz="2400" dirty="0" smtClean="0"/>
              <a:t>Atmospheric data</a:t>
            </a:r>
          </a:p>
          <a:p>
            <a:pPr lvl="1"/>
            <a:r>
              <a:rPr lang="en-US" sz="2400" dirty="0" smtClean="0"/>
              <a:t>Electron flux spectrum</a:t>
            </a:r>
          </a:p>
          <a:p>
            <a:pPr lvl="1"/>
            <a:r>
              <a:rPr lang="en-US" sz="2400" dirty="0" smtClean="0">
                <a:solidFill>
                  <a:srgbClr val="FF0000"/>
                </a:solidFill>
              </a:rPr>
              <a:t>Electron impact cross sections</a:t>
            </a:r>
          </a:p>
          <a:p>
            <a:pPr lvl="1"/>
            <a:r>
              <a:rPr lang="en-US" sz="2400" dirty="0" smtClean="0">
                <a:solidFill>
                  <a:srgbClr val="FF0000"/>
                </a:solidFill>
              </a:rPr>
              <a:t>Other atomic and molecular data</a:t>
            </a:r>
          </a:p>
          <a:p>
            <a:r>
              <a:rPr lang="en-US" sz="2400" dirty="0" smtClean="0"/>
              <a:t>Examples</a:t>
            </a:r>
          </a:p>
          <a:p>
            <a:pPr lvl="1"/>
            <a:r>
              <a:rPr lang="en-US" sz="2400" dirty="0" smtClean="0"/>
              <a:t>Electron cooling by CO</a:t>
            </a:r>
            <a:r>
              <a:rPr lang="en-US" sz="2400" baseline="-25000" dirty="0" smtClean="0"/>
              <a:t>2</a:t>
            </a:r>
            <a:r>
              <a:rPr lang="en-US" sz="2400" dirty="0" smtClean="0"/>
              <a:t> in the atmosphere of </a:t>
            </a:r>
            <a:r>
              <a:rPr lang="en-US" sz="2400" dirty="0"/>
              <a:t>Mars</a:t>
            </a:r>
          </a:p>
          <a:p>
            <a:pPr lvl="1"/>
            <a:r>
              <a:rPr lang="en-US" sz="2400" dirty="0" smtClean="0"/>
              <a:t>Infrared emissions from CO at Mars and Venus</a:t>
            </a:r>
          </a:p>
          <a:p>
            <a:pPr lvl="1"/>
            <a:r>
              <a:rPr lang="en-US" sz="2400" dirty="0" smtClean="0"/>
              <a:t>Predictions of </a:t>
            </a:r>
            <a:r>
              <a:rPr lang="en-US" sz="2400" i="1" dirty="0" smtClean="0"/>
              <a:t>A</a:t>
            </a:r>
            <a:r>
              <a:rPr lang="en-US" sz="800" dirty="0" smtClean="0"/>
              <a:t> </a:t>
            </a:r>
            <a:r>
              <a:rPr lang="en-US" sz="2400" baseline="30000" dirty="0" smtClean="0"/>
              <a:t>1</a:t>
            </a:r>
            <a:r>
              <a:rPr lang="en-US" sz="2400" dirty="0" smtClean="0">
                <a:latin typeface="Times"/>
                <a:cs typeface="Times"/>
              </a:rPr>
              <a:t>Π</a:t>
            </a:r>
            <a:r>
              <a:rPr lang="en-US" sz="2400" dirty="0" smtClean="0"/>
              <a:t> emissions from CO in comet Hale-Bopp</a:t>
            </a:r>
          </a:p>
        </p:txBody>
      </p:sp>
      <p:sp>
        <p:nvSpPr>
          <p:cNvPr id="4" name="Title 3"/>
          <p:cNvSpPr>
            <a:spLocks noGrp="1"/>
          </p:cNvSpPr>
          <p:nvPr>
            <p:ph type="title"/>
          </p:nvPr>
        </p:nvSpPr>
        <p:spPr>
          <a:xfrm>
            <a:off x="495300" y="0"/>
            <a:ext cx="5295900" cy="558800"/>
          </a:xfrm>
        </p:spPr>
        <p:txBody>
          <a:bodyPr>
            <a:noAutofit/>
          </a:bodyPr>
          <a:lstStyle/>
          <a:p>
            <a:r>
              <a:rPr lang="en-AU" sz="4000" dirty="0" smtClean="0">
                <a:solidFill>
                  <a:srgbClr val="FF0000"/>
                </a:solidFill>
                <a:effectLst>
                  <a:outerShdw blurRad="50800" dist="38100" dir="2700000">
                    <a:srgbClr val="000000"/>
                  </a:outerShdw>
                </a:effectLst>
              </a:rPr>
              <a:t>Outline</a:t>
            </a:r>
            <a:endParaRPr lang="en-US" sz="4000" dirty="0">
              <a:solidFill>
                <a:srgbClr val="FF0000"/>
              </a:solidFill>
              <a:effectLst>
                <a:outerShdw blurRad="50800" dist="38100" dir="2700000">
                  <a:srgbClr val="000000"/>
                </a:outerShdw>
              </a:effectLst>
            </a:endParaRPr>
          </a:p>
        </p:txBody>
      </p:sp>
      <p:pic>
        <p:nvPicPr>
          <p:cNvPr id="6" name="Picture 6" descr="030827_hubble_mars_2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6223" y="60274"/>
            <a:ext cx="1452490" cy="132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512" y="1389653"/>
            <a:ext cx="1445202" cy="143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halebopp_glea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7270" y="60274"/>
            <a:ext cx="1504286" cy="182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61886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4"/>
            <a:ext cx="9906000" cy="690423"/>
          </a:xfrm>
        </p:spPr>
        <p:txBody>
          <a:bodyPr>
            <a:normAutofit/>
          </a:bodyPr>
          <a:lstStyle/>
          <a:p>
            <a:r>
              <a:rPr lang="en-US" sz="3600" dirty="0" smtClean="0">
                <a:solidFill>
                  <a:srgbClr val="0000FF"/>
                </a:solidFill>
              </a:rPr>
              <a:t>  </a:t>
            </a:r>
            <a:r>
              <a:rPr lang="en-US" sz="3600" dirty="0" smtClean="0">
                <a:solidFill>
                  <a:srgbClr val="FFFF00"/>
                </a:solidFill>
              </a:rPr>
              <a:t>Predicted volume emission rates for </a:t>
            </a:r>
            <a:r>
              <a:rPr lang="en-US" sz="3600" dirty="0" err="1" smtClean="0">
                <a:solidFill>
                  <a:srgbClr val="FFFF00"/>
                </a:solidFill>
              </a:rPr>
              <a:t>Europa</a:t>
            </a:r>
            <a:endParaRPr lang="en-US" sz="3600" dirty="0">
              <a:solidFill>
                <a:srgbClr val="FFFF00"/>
              </a:solidFill>
            </a:endParaRPr>
          </a:p>
        </p:txBody>
      </p:sp>
      <p:pic>
        <p:nvPicPr>
          <p:cNvPr id="5" name="Picture 4" descr="aogsver3.png"/>
          <p:cNvPicPr>
            <a:picLocks noChangeAspect="1"/>
          </p:cNvPicPr>
          <p:nvPr/>
        </p:nvPicPr>
        <p:blipFill rotWithShape="1">
          <a:blip r:embed="rId3">
            <a:extLst>
              <a:ext uri="{28A0092B-C50C-407E-A947-70E740481C1C}">
                <a14:useLocalDpi xmlns:a14="http://schemas.microsoft.com/office/drawing/2010/main" val="0"/>
              </a:ext>
            </a:extLst>
          </a:blip>
          <a:srcRect l="900" t="19951" b="2767"/>
          <a:stretch/>
        </p:blipFill>
        <p:spPr>
          <a:xfrm>
            <a:off x="176400" y="946800"/>
            <a:ext cx="9514800" cy="5731200"/>
          </a:xfrm>
          <a:prstGeom prst="rect">
            <a:avLst/>
          </a:prstGeom>
        </p:spPr>
      </p:pic>
    </p:spTree>
    <p:extLst>
      <p:ext uri="{BB962C8B-B14F-4D97-AF65-F5344CB8AC3E}">
        <p14:creationId xmlns:p14="http://schemas.microsoft.com/office/powerpoint/2010/main" val="153309405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4"/>
            <a:ext cx="9906000" cy="690423"/>
          </a:xfrm>
        </p:spPr>
        <p:txBody>
          <a:bodyPr>
            <a:normAutofit/>
          </a:bodyPr>
          <a:lstStyle/>
          <a:p>
            <a:r>
              <a:rPr lang="en-US" sz="3600" dirty="0" smtClean="0">
                <a:solidFill>
                  <a:srgbClr val="0000FF"/>
                </a:solidFill>
              </a:rPr>
              <a:t>  </a:t>
            </a:r>
            <a:r>
              <a:rPr lang="en-US" sz="3600" dirty="0" smtClean="0">
                <a:solidFill>
                  <a:srgbClr val="FFFF00"/>
                </a:solidFill>
              </a:rPr>
              <a:t>Predicted 630.0-nm/557.7-nm ratio for Europa</a:t>
            </a:r>
            <a:endParaRPr lang="en-US" sz="3600" dirty="0">
              <a:solidFill>
                <a:srgbClr val="FFFF00"/>
              </a:solidFill>
            </a:endParaRPr>
          </a:p>
        </p:txBody>
      </p:sp>
      <p:pic>
        <p:nvPicPr>
          <p:cNvPr id="2" name="Picture 1" descr="gem17ra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571" y="842826"/>
            <a:ext cx="6347647" cy="5874023"/>
          </a:xfrm>
          <a:prstGeom prst="rect">
            <a:avLst/>
          </a:prstGeom>
        </p:spPr>
      </p:pic>
      <p:sp>
        <p:nvSpPr>
          <p:cNvPr id="6" name="TextBox 5"/>
          <p:cNvSpPr txBox="1"/>
          <p:nvPr/>
        </p:nvSpPr>
        <p:spPr>
          <a:xfrm>
            <a:off x="6076628" y="842837"/>
            <a:ext cx="3660202" cy="5262979"/>
          </a:xfrm>
          <a:prstGeom prst="rect">
            <a:avLst/>
          </a:prstGeom>
          <a:solidFill>
            <a:srgbClr val="FDFFAA"/>
          </a:solidFill>
        </p:spPr>
        <p:txBody>
          <a:bodyPr wrap="square" rtlCol="0">
            <a:spAutoFit/>
          </a:bodyPr>
          <a:lstStyle/>
          <a:p>
            <a:r>
              <a:rPr lang="en-US" sz="2400" dirty="0" smtClean="0"/>
              <a:t>The predicted ratio of the 630.0-nm to 557.7-nm intensities is shown as a function of altitude in the atmosphere of Europa, for:</a:t>
            </a:r>
          </a:p>
          <a:p>
            <a:r>
              <a:rPr lang="en-US" sz="2400" dirty="0" smtClean="0"/>
              <a:t>(----) excitation of  O atoms </a:t>
            </a:r>
            <a:br>
              <a:rPr lang="en-US" sz="2400" dirty="0" smtClean="0"/>
            </a:br>
            <a:r>
              <a:rPr lang="en-US" sz="2400" dirty="0" smtClean="0"/>
              <a:t>	  and recombination of</a:t>
            </a:r>
            <a:br>
              <a:rPr lang="en-US" sz="2400" dirty="0" smtClean="0"/>
            </a:br>
            <a:r>
              <a:rPr lang="en-US" sz="2400" dirty="0" smtClean="0"/>
              <a:t> 	  O</a:t>
            </a:r>
            <a:r>
              <a:rPr lang="en-US" sz="2400" baseline="-25000" dirty="0" smtClean="0"/>
              <a:t>2</a:t>
            </a:r>
            <a:r>
              <a:rPr lang="en-US" sz="2400" baseline="30000" dirty="0" smtClean="0"/>
              <a:t>+</a:t>
            </a:r>
            <a:r>
              <a:rPr lang="en-US" sz="2400" dirty="0"/>
              <a:t>.</a:t>
            </a:r>
            <a:r>
              <a:rPr lang="en-US" sz="2400" dirty="0" smtClean="0"/>
              <a:t/>
            </a:r>
            <a:br>
              <a:rPr lang="en-US" sz="2400" dirty="0" smtClean="0"/>
            </a:br>
            <a:r>
              <a:rPr lang="en-US" sz="2400" dirty="0" smtClean="0"/>
              <a:t>(</a:t>
            </a:r>
            <a:r>
              <a:rPr lang="en-US" sz="2400" strike="sngStrike" dirty="0" smtClean="0">
                <a:solidFill>
                  <a:srgbClr val="FF0000"/>
                </a:solidFill>
              </a:rPr>
              <a:t>      </a:t>
            </a:r>
            <a:r>
              <a:rPr lang="en-US" sz="2400" dirty="0" smtClean="0"/>
              <a:t>) as above, plus </a:t>
            </a:r>
            <a:br>
              <a:rPr lang="en-US" sz="2400" dirty="0" smtClean="0"/>
            </a:br>
            <a:r>
              <a:rPr lang="en-US" sz="2400" dirty="0" smtClean="0"/>
              <a:t>	   excitation of the </a:t>
            </a:r>
            <a:br>
              <a:rPr lang="en-US" sz="2400" dirty="0" smtClean="0"/>
            </a:br>
            <a:r>
              <a:rPr lang="en-US" sz="2400" dirty="0" smtClean="0"/>
              <a:t>	   Schumann-</a:t>
            </a:r>
            <a:r>
              <a:rPr lang="en-US" sz="2400" dirty="0" err="1" smtClean="0"/>
              <a:t>Runge</a:t>
            </a:r>
            <a:r>
              <a:rPr lang="en-US" sz="2400" dirty="0" smtClean="0"/>
              <a:t> </a:t>
            </a:r>
            <a:br>
              <a:rPr lang="en-US" sz="2400" dirty="0" smtClean="0"/>
            </a:br>
            <a:r>
              <a:rPr lang="en-US" sz="2400" dirty="0" smtClean="0"/>
              <a:t>	   continuum,</a:t>
            </a:r>
            <a:r>
              <a:rPr lang="en-US" sz="2400" dirty="0"/>
              <a:t> </a:t>
            </a:r>
            <a:r>
              <a:rPr lang="en-US" sz="2400" dirty="0" smtClean="0"/>
              <a:t>longest </a:t>
            </a:r>
            <a:br>
              <a:rPr lang="en-US" sz="2400" dirty="0" smtClean="0"/>
            </a:br>
            <a:r>
              <a:rPr lang="en-US" sz="2400" dirty="0" smtClean="0"/>
              <a:t>	   band and second</a:t>
            </a:r>
            <a:r>
              <a:rPr lang="en-US" sz="2400" dirty="0"/>
              <a:t> </a:t>
            </a:r>
            <a:r>
              <a:rPr lang="en-US" sz="2400" dirty="0" smtClean="0"/>
              <a:t>band </a:t>
            </a:r>
            <a:br>
              <a:rPr lang="en-US" sz="2400" dirty="0" smtClean="0"/>
            </a:br>
            <a:r>
              <a:rPr lang="en-US" sz="2400" dirty="0" smtClean="0"/>
              <a:t>	   of O</a:t>
            </a:r>
            <a:r>
              <a:rPr lang="en-US" sz="2400" baseline="-25000" dirty="0" smtClean="0"/>
              <a:t>2</a:t>
            </a:r>
            <a:r>
              <a:rPr lang="en-US" sz="2400" dirty="0" smtClean="0"/>
              <a:t>.</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a:spLocks noChangeArrowheads="1"/>
          </p:cNvSpPr>
          <p:nvPr/>
        </p:nvSpPr>
        <p:spPr bwMode="auto">
          <a:xfrm>
            <a:off x="245533" y="995691"/>
            <a:ext cx="3513667" cy="4673600"/>
          </a:xfrm>
          <a:prstGeom prst="rect">
            <a:avLst/>
          </a:prstGeom>
          <a:noFill/>
          <a:ln w="9525">
            <a:noFill/>
            <a:miter lim="800000"/>
            <a:headEnd/>
            <a:tailEnd/>
          </a:ln>
        </p:spPr>
        <p:txBody>
          <a:bodyPr/>
          <a:lstStyle/>
          <a:p>
            <a:pPr>
              <a:spcBef>
                <a:spcPct val="20000"/>
              </a:spcBef>
              <a:defRPr/>
            </a:pPr>
            <a:r>
              <a:rPr lang="en-US" sz="2800" dirty="0" smtClean="0">
                <a:latin typeface="Calibri" pitchFamily="34" charset="0"/>
              </a:rPr>
              <a:t>Previous study </a:t>
            </a:r>
            <a:br>
              <a:rPr lang="en-US" sz="2800" dirty="0" smtClean="0">
                <a:latin typeface="Calibri" pitchFamily="34" charset="0"/>
              </a:rPr>
            </a:br>
            <a:r>
              <a:rPr lang="en-US" sz="2800" dirty="0" smtClean="0">
                <a:latin typeface="Calibri" pitchFamily="34" charset="0"/>
              </a:rPr>
              <a:t/>
            </a:r>
            <a:br>
              <a:rPr lang="en-US" sz="2800" dirty="0" smtClean="0">
                <a:latin typeface="Calibri" pitchFamily="34" charset="0"/>
              </a:rPr>
            </a:br>
            <a:endParaRPr lang="en-US" sz="2800" dirty="0" smtClean="0">
              <a:latin typeface="Calibri" pitchFamily="34" charset="0"/>
            </a:endParaRPr>
          </a:p>
          <a:p>
            <a:pPr>
              <a:spcBef>
                <a:spcPct val="20000"/>
              </a:spcBef>
              <a:defRPr/>
            </a:pPr>
            <a:r>
              <a:rPr lang="en-US" sz="2800" dirty="0" smtClean="0">
                <a:latin typeface="Calibri" pitchFamily="34" charset="0"/>
              </a:rPr>
              <a:t>Electron impact excitation (</a:t>
            </a:r>
            <a:r>
              <a:rPr lang="en-US" sz="2800" dirty="0" smtClean="0">
                <a:sym typeface="Wingdings 3"/>
              </a:rPr>
              <a:t>)</a:t>
            </a:r>
          </a:p>
          <a:p>
            <a:pPr>
              <a:spcBef>
                <a:spcPct val="20000"/>
              </a:spcBef>
              <a:defRPr/>
            </a:pPr>
            <a:r>
              <a:rPr lang="en-US" sz="2800" dirty="0" err="1">
                <a:sym typeface="Wingdings 3"/>
              </a:rPr>
              <a:t>Radiative</a:t>
            </a:r>
            <a:r>
              <a:rPr lang="en-US" sz="2800" dirty="0">
                <a:sym typeface="Wingdings 3"/>
              </a:rPr>
              <a:t> </a:t>
            </a:r>
            <a:r>
              <a:rPr lang="en-US" sz="2800" dirty="0" smtClean="0">
                <a:sym typeface="Wingdings 3"/>
              </a:rPr>
              <a:t>transitions</a:t>
            </a:r>
            <a:br>
              <a:rPr lang="en-US" sz="2800" dirty="0" smtClean="0">
                <a:sym typeface="Wingdings 3"/>
              </a:rPr>
            </a:br>
            <a:r>
              <a:rPr lang="en-US" sz="2800" dirty="0" smtClean="0">
                <a:sym typeface="Wingdings 3"/>
              </a:rPr>
              <a:t> </a:t>
            </a:r>
            <a:r>
              <a:rPr lang="en-US" sz="2800" dirty="0">
                <a:latin typeface="Calibri" pitchFamily="34" charset="0"/>
              </a:rPr>
              <a:t>(</a:t>
            </a:r>
            <a:r>
              <a:rPr lang="en-US" sz="2800" dirty="0" smtClean="0">
                <a:sym typeface="Wingdings 3"/>
              </a:rPr>
              <a:t>)</a:t>
            </a:r>
          </a:p>
          <a:p>
            <a:pPr>
              <a:spcBef>
                <a:spcPct val="20000"/>
              </a:spcBef>
              <a:defRPr/>
            </a:pPr>
            <a:endParaRPr lang="en-AU" sz="2800" dirty="0"/>
          </a:p>
          <a:p>
            <a:pPr marL="342900" indent="-342900">
              <a:spcBef>
                <a:spcPct val="20000"/>
              </a:spcBef>
              <a:buFontTx/>
              <a:buChar char="•"/>
              <a:defRPr/>
            </a:pPr>
            <a:endParaRPr lang="en-US" sz="2600" dirty="0">
              <a:latin typeface="Calibri" pitchFamily="34" charset="0"/>
              <a:ea typeface="+mn-ea"/>
              <a:cs typeface="+mn-cs"/>
            </a:endParaRPr>
          </a:p>
        </p:txBody>
      </p:sp>
      <p:pic>
        <p:nvPicPr>
          <p:cNvPr id="8" name="Picture 7" descr="icamdatatitan.png"/>
          <p:cNvPicPr>
            <a:picLocks noChangeAspect="1"/>
          </p:cNvPicPr>
          <p:nvPr/>
        </p:nvPicPr>
        <p:blipFill rotWithShape="1">
          <a:blip r:embed="rId2">
            <a:extLst>
              <a:ext uri="{28A0092B-C50C-407E-A947-70E740481C1C}">
                <a14:useLocalDpi xmlns:a14="http://schemas.microsoft.com/office/drawing/2010/main" val="0"/>
              </a:ext>
            </a:extLst>
          </a:blip>
          <a:srcRect l="6951" t="60614" r="8213" b="3560"/>
          <a:stretch/>
        </p:blipFill>
        <p:spPr>
          <a:xfrm>
            <a:off x="3759200" y="3600000"/>
            <a:ext cx="5994399" cy="3276000"/>
          </a:xfrm>
          <a:prstGeom prst="rect">
            <a:avLst/>
          </a:prstGeom>
        </p:spPr>
      </p:pic>
      <p:sp>
        <p:nvSpPr>
          <p:cNvPr id="6" name="Title 6"/>
          <p:cNvSpPr txBox="1">
            <a:spLocks/>
          </p:cNvSpPr>
          <p:nvPr/>
        </p:nvSpPr>
        <p:spPr>
          <a:xfrm>
            <a:off x="0" y="1"/>
            <a:ext cx="9906000" cy="995691"/>
          </a:xfrm>
          <a:prstGeom prst="rect">
            <a:avLst/>
          </a:prstGeom>
        </p:spPr>
        <p:txBody>
          <a:bodyPr vert="horz" lIns="91440" tIns="45720" rIns="91440" bIns="45720" rtlCol="0" anchor="ctr">
            <a:normAutofit fontScale="70000" lnSpcReduction="20000"/>
          </a:bodyPr>
          <a:lstStyle/>
          <a:p>
            <a:pPr algn="ctr">
              <a:spcBef>
                <a:spcPct val="0"/>
              </a:spcBef>
            </a:pPr>
            <a:r>
              <a:rPr lang="en-AU" sz="7700" b="1" dirty="0" smtClean="0">
                <a:solidFill>
                  <a:srgbClr val="FF0000"/>
                </a:solidFill>
                <a:effectLst>
                  <a:outerShdw blurRad="50800" dist="38100" dir="2700000">
                    <a:srgbClr val="000000"/>
                  </a:outerShdw>
                </a:effectLst>
              </a:rPr>
              <a:t>Titan – range of processes in N</a:t>
            </a:r>
            <a:r>
              <a:rPr lang="en-AU" sz="7700" b="1" baseline="-25000" dirty="0" smtClean="0">
                <a:solidFill>
                  <a:srgbClr val="FF0000"/>
                </a:solidFill>
                <a:effectLst>
                  <a:outerShdw blurRad="50800" dist="38100" dir="2700000">
                    <a:srgbClr val="000000"/>
                  </a:outerShdw>
                </a:effectLst>
              </a:rPr>
              <a:t>2</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outerShdw blurRad="50800" dist="38100" dir="2700000">
                  <a:srgbClr val="000000"/>
                </a:outerShdw>
              </a:effectLst>
              <a:uLnTx/>
              <a:uFillTx/>
              <a:latin typeface="+mj-lt"/>
              <a:ea typeface="+mj-ea"/>
              <a:cs typeface="+mj-cs"/>
            </a:endParaRPr>
          </a:p>
        </p:txBody>
      </p:sp>
      <p:sp>
        <p:nvSpPr>
          <p:cNvPr id="2" name="TextBox 1"/>
          <p:cNvSpPr txBox="1"/>
          <p:nvPr/>
        </p:nvSpPr>
        <p:spPr>
          <a:xfrm>
            <a:off x="7031567" y="3657600"/>
            <a:ext cx="2018501" cy="461665"/>
          </a:xfrm>
          <a:prstGeom prst="rect">
            <a:avLst/>
          </a:prstGeom>
          <a:noFill/>
        </p:spPr>
        <p:txBody>
          <a:bodyPr wrap="none" rtlCol="0">
            <a:spAutoFit/>
          </a:bodyPr>
          <a:lstStyle/>
          <a:p>
            <a:r>
              <a:rPr lang="en-US" sz="2400" dirty="0" smtClean="0"/>
              <a:t>Previous study</a:t>
            </a:r>
            <a:endParaRPr lang="en-US" sz="2400" dirty="0"/>
          </a:p>
        </p:txBody>
      </p:sp>
    </p:spTree>
    <p:extLst>
      <p:ext uri="{BB962C8B-B14F-4D97-AF65-F5344CB8AC3E}">
        <p14:creationId xmlns:p14="http://schemas.microsoft.com/office/powerpoint/2010/main" val="291781209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amdatatitan.png"/>
          <p:cNvPicPr>
            <a:picLocks noChangeAspect="1"/>
          </p:cNvPicPr>
          <p:nvPr/>
        </p:nvPicPr>
        <p:blipFill rotWithShape="1">
          <a:blip r:embed="rId2">
            <a:extLst>
              <a:ext uri="{28A0092B-C50C-407E-A947-70E740481C1C}">
                <a14:useLocalDpi xmlns:a14="http://schemas.microsoft.com/office/drawing/2010/main" val="0"/>
              </a:ext>
            </a:extLst>
          </a:blip>
          <a:srcRect l="6951" t="29074" r="8213" b="3889"/>
          <a:stretch/>
        </p:blipFill>
        <p:spPr>
          <a:xfrm>
            <a:off x="3759200" y="716043"/>
            <a:ext cx="5994399" cy="6129866"/>
          </a:xfrm>
          <a:prstGeom prst="rect">
            <a:avLst/>
          </a:prstGeom>
        </p:spPr>
      </p:pic>
      <p:sp>
        <p:nvSpPr>
          <p:cNvPr id="6" name="Title 6"/>
          <p:cNvSpPr txBox="1">
            <a:spLocks/>
          </p:cNvSpPr>
          <p:nvPr/>
        </p:nvSpPr>
        <p:spPr>
          <a:xfrm>
            <a:off x="0" y="1"/>
            <a:ext cx="9906000" cy="995691"/>
          </a:xfrm>
          <a:prstGeom prst="rect">
            <a:avLst/>
          </a:prstGeom>
        </p:spPr>
        <p:txBody>
          <a:bodyPr vert="horz" lIns="91440" tIns="45720" rIns="91440" bIns="45720" rtlCol="0" anchor="ctr">
            <a:normAutofit fontScale="70000" lnSpcReduction="20000"/>
          </a:bodyPr>
          <a:lstStyle/>
          <a:p>
            <a:pPr algn="ctr">
              <a:spcBef>
                <a:spcPct val="0"/>
              </a:spcBef>
            </a:pPr>
            <a:r>
              <a:rPr lang="en-AU" sz="7700" b="1" dirty="0" smtClean="0">
                <a:solidFill>
                  <a:srgbClr val="FF0000"/>
                </a:solidFill>
                <a:effectLst>
                  <a:outerShdw blurRad="50800" dist="38100" dir="2700000">
                    <a:srgbClr val="000000"/>
                  </a:outerShdw>
                </a:effectLst>
              </a:rPr>
              <a:t>Titan – range of processes in N</a:t>
            </a:r>
            <a:r>
              <a:rPr lang="en-AU" sz="7700" b="1" baseline="-25000" dirty="0" smtClean="0">
                <a:solidFill>
                  <a:srgbClr val="FF0000"/>
                </a:solidFill>
                <a:effectLst>
                  <a:outerShdw blurRad="50800" dist="38100" dir="2700000">
                    <a:srgbClr val="000000"/>
                  </a:outerShdw>
                </a:effectLst>
              </a:rPr>
              <a:t>2</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outerShdw blurRad="50800" dist="38100" dir="2700000">
                  <a:srgbClr val="000000"/>
                </a:outerShdw>
              </a:effectLst>
              <a:uLnTx/>
              <a:uFillTx/>
              <a:latin typeface="+mj-lt"/>
              <a:ea typeface="+mj-ea"/>
              <a:cs typeface="+mj-cs"/>
            </a:endParaRPr>
          </a:p>
        </p:txBody>
      </p:sp>
      <p:sp>
        <p:nvSpPr>
          <p:cNvPr id="5" name="Rectangle 13"/>
          <p:cNvSpPr>
            <a:spLocks noChangeArrowheads="1"/>
          </p:cNvSpPr>
          <p:nvPr/>
        </p:nvSpPr>
        <p:spPr bwMode="auto">
          <a:xfrm>
            <a:off x="245533" y="995691"/>
            <a:ext cx="3513667" cy="4673600"/>
          </a:xfrm>
          <a:prstGeom prst="rect">
            <a:avLst/>
          </a:prstGeom>
          <a:noFill/>
          <a:ln w="9525">
            <a:noFill/>
            <a:miter lim="800000"/>
            <a:headEnd/>
            <a:tailEnd/>
          </a:ln>
        </p:spPr>
        <p:txBody>
          <a:bodyPr/>
          <a:lstStyle/>
          <a:p>
            <a:pPr>
              <a:spcBef>
                <a:spcPct val="20000"/>
              </a:spcBef>
              <a:defRPr/>
            </a:pPr>
            <a:r>
              <a:rPr lang="en-US" sz="2800" dirty="0" smtClean="0">
                <a:latin typeface="Calibri" pitchFamily="34" charset="0"/>
              </a:rPr>
              <a:t>Previous study (lower) and updated study (upper).</a:t>
            </a:r>
            <a:endParaRPr lang="en-US" sz="2800" dirty="0">
              <a:latin typeface="Calibri" pitchFamily="34" charset="0"/>
            </a:endParaRPr>
          </a:p>
          <a:p>
            <a:pPr>
              <a:spcBef>
                <a:spcPct val="20000"/>
              </a:spcBef>
              <a:defRPr/>
            </a:pPr>
            <a:r>
              <a:rPr lang="en-US" sz="2800" dirty="0" smtClean="0">
                <a:latin typeface="Calibri" pitchFamily="34" charset="0"/>
              </a:rPr>
              <a:t>Electron impact excitation (</a:t>
            </a:r>
            <a:r>
              <a:rPr lang="en-US" sz="2800" dirty="0" smtClean="0">
                <a:sym typeface="Wingdings 3"/>
              </a:rPr>
              <a:t>)</a:t>
            </a:r>
          </a:p>
          <a:p>
            <a:pPr>
              <a:spcBef>
                <a:spcPct val="20000"/>
              </a:spcBef>
              <a:defRPr/>
            </a:pPr>
            <a:r>
              <a:rPr lang="en-US" sz="2800" dirty="0" err="1">
                <a:sym typeface="Wingdings 3"/>
              </a:rPr>
              <a:t>Radiative</a:t>
            </a:r>
            <a:r>
              <a:rPr lang="en-US" sz="2800" dirty="0">
                <a:sym typeface="Wingdings 3"/>
              </a:rPr>
              <a:t> </a:t>
            </a:r>
            <a:r>
              <a:rPr lang="en-US" sz="2800" dirty="0" smtClean="0">
                <a:sym typeface="Wingdings 3"/>
              </a:rPr>
              <a:t>transitions</a:t>
            </a:r>
            <a:br>
              <a:rPr lang="en-US" sz="2800" dirty="0" smtClean="0">
                <a:sym typeface="Wingdings 3"/>
              </a:rPr>
            </a:br>
            <a:r>
              <a:rPr lang="en-US" sz="2800" dirty="0" smtClean="0">
                <a:sym typeface="Wingdings 3"/>
              </a:rPr>
              <a:t> </a:t>
            </a:r>
            <a:r>
              <a:rPr lang="en-US" sz="2800" dirty="0">
                <a:latin typeface="Calibri" pitchFamily="34" charset="0"/>
              </a:rPr>
              <a:t>(</a:t>
            </a:r>
            <a:r>
              <a:rPr lang="en-US" sz="2800" dirty="0" smtClean="0">
                <a:sym typeface="Wingdings 3"/>
              </a:rPr>
              <a:t> or |)</a:t>
            </a:r>
          </a:p>
          <a:p>
            <a:pPr>
              <a:spcBef>
                <a:spcPct val="20000"/>
              </a:spcBef>
              <a:defRPr/>
            </a:pPr>
            <a:r>
              <a:rPr lang="en-US" sz="2800" dirty="0" err="1" smtClean="0">
                <a:sym typeface="Wingdings 3"/>
              </a:rPr>
              <a:t>Predissociation</a:t>
            </a:r>
            <a:r>
              <a:rPr lang="en-US" sz="2800" dirty="0">
                <a:sym typeface="Wingdings 3"/>
              </a:rPr>
              <a:t/>
            </a:r>
            <a:br>
              <a:rPr lang="en-US" sz="2800" dirty="0">
                <a:sym typeface="Wingdings 3"/>
              </a:rPr>
            </a:br>
            <a:r>
              <a:rPr lang="en-US" sz="2800" dirty="0" smtClean="0">
                <a:latin typeface="Calibri" pitchFamily="34" charset="0"/>
              </a:rPr>
              <a:t>(</a:t>
            </a:r>
            <a:r>
              <a:rPr lang="en-US" sz="2800" dirty="0" smtClean="0">
                <a:sym typeface="Wingdings 3"/>
              </a:rPr>
              <a:t>)</a:t>
            </a:r>
          </a:p>
          <a:p>
            <a:pPr>
              <a:spcBef>
                <a:spcPct val="20000"/>
              </a:spcBef>
              <a:defRPr/>
            </a:pPr>
            <a:r>
              <a:rPr lang="en-US" sz="2800" dirty="0" smtClean="0">
                <a:sym typeface="Wingdings 3"/>
              </a:rPr>
              <a:t>Quenching </a:t>
            </a:r>
            <a:r>
              <a:rPr lang="en-US" sz="2800" dirty="0" smtClean="0">
                <a:latin typeface="Calibri" pitchFamily="34" charset="0"/>
              </a:rPr>
              <a:t>(</a:t>
            </a:r>
            <a:r>
              <a:rPr lang="en-US" sz="2800" dirty="0" smtClean="0">
                <a:sym typeface="Wingdings 3"/>
              </a:rPr>
              <a:t>)</a:t>
            </a:r>
          </a:p>
          <a:p>
            <a:pPr>
              <a:spcBef>
                <a:spcPct val="20000"/>
              </a:spcBef>
              <a:defRPr/>
            </a:pPr>
            <a:endParaRPr lang="en-AU" sz="2800" dirty="0"/>
          </a:p>
          <a:p>
            <a:pPr marL="342900" indent="-342900">
              <a:spcBef>
                <a:spcPct val="20000"/>
              </a:spcBef>
              <a:buFontTx/>
              <a:buChar char="•"/>
              <a:defRPr/>
            </a:pPr>
            <a:endParaRPr lang="en-US" sz="2600" dirty="0">
              <a:latin typeface="Calibri" pitchFamily="34" charset="0"/>
              <a:ea typeface="+mn-ea"/>
              <a:cs typeface="+mn-cs"/>
            </a:endParaRPr>
          </a:p>
        </p:txBody>
      </p:sp>
      <p:sp>
        <p:nvSpPr>
          <p:cNvPr id="2" name="TextBox 1"/>
          <p:cNvSpPr txBox="1"/>
          <p:nvPr/>
        </p:nvSpPr>
        <p:spPr>
          <a:xfrm>
            <a:off x="7031567" y="3657600"/>
            <a:ext cx="2018501" cy="461665"/>
          </a:xfrm>
          <a:prstGeom prst="rect">
            <a:avLst/>
          </a:prstGeom>
          <a:noFill/>
        </p:spPr>
        <p:txBody>
          <a:bodyPr wrap="none" rtlCol="0">
            <a:spAutoFit/>
          </a:bodyPr>
          <a:lstStyle/>
          <a:p>
            <a:r>
              <a:rPr lang="en-US" sz="2400" dirty="0" smtClean="0"/>
              <a:t>Previous study</a:t>
            </a:r>
            <a:endParaRPr lang="en-US" sz="2400" dirty="0"/>
          </a:p>
        </p:txBody>
      </p:sp>
    </p:spTree>
    <p:extLst>
      <p:ext uri="{BB962C8B-B14F-4D97-AF65-F5344CB8AC3E}">
        <p14:creationId xmlns:p14="http://schemas.microsoft.com/office/powerpoint/2010/main" val="351646774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amdatatitan.png"/>
          <p:cNvPicPr>
            <a:picLocks noChangeAspect="1"/>
          </p:cNvPicPr>
          <p:nvPr/>
        </p:nvPicPr>
        <p:blipFill rotWithShape="1">
          <a:blip r:embed="rId2">
            <a:extLst>
              <a:ext uri="{28A0092B-C50C-407E-A947-70E740481C1C}">
                <a14:useLocalDpi xmlns:a14="http://schemas.microsoft.com/office/drawing/2010/main" val="0"/>
              </a:ext>
            </a:extLst>
          </a:blip>
          <a:srcRect l="6951" t="29074" r="8213" b="3889"/>
          <a:stretch/>
        </p:blipFill>
        <p:spPr>
          <a:xfrm>
            <a:off x="3759200" y="716043"/>
            <a:ext cx="5994399" cy="6129866"/>
          </a:xfrm>
          <a:prstGeom prst="rect">
            <a:avLst/>
          </a:prstGeom>
        </p:spPr>
      </p:pic>
      <p:sp>
        <p:nvSpPr>
          <p:cNvPr id="6" name="Title 6"/>
          <p:cNvSpPr txBox="1">
            <a:spLocks/>
          </p:cNvSpPr>
          <p:nvPr/>
        </p:nvSpPr>
        <p:spPr>
          <a:xfrm>
            <a:off x="0" y="2"/>
            <a:ext cx="9906000" cy="716042"/>
          </a:xfrm>
          <a:prstGeom prst="rect">
            <a:avLst/>
          </a:prstGeom>
        </p:spPr>
        <p:txBody>
          <a:bodyPr vert="horz" lIns="91440" tIns="45720" rIns="91440" bIns="45720" rtlCol="0" anchor="ctr">
            <a:normAutofit fontScale="92500" lnSpcReduction="20000"/>
          </a:bodyPr>
          <a:lstStyle/>
          <a:p>
            <a:pPr algn="ctr">
              <a:spcBef>
                <a:spcPct val="0"/>
              </a:spcBef>
            </a:pPr>
            <a:r>
              <a:rPr lang="en-AU" sz="5400" b="1" dirty="0" smtClean="0">
                <a:solidFill>
                  <a:srgbClr val="FF0000"/>
                </a:solidFill>
                <a:effectLst>
                  <a:outerShdw blurRad="50800" dist="38100" dir="2700000">
                    <a:srgbClr val="000000"/>
                  </a:outerShdw>
                </a:effectLst>
              </a:rPr>
              <a:t>Titan – </a:t>
            </a:r>
            <a:r>
              <a:rPr lang="en-AU" sz="5400" b="1" dirty="0" smtClean="0">
                <a:solidFill>
                  <a:srgbClr val="FF0000"/>
                </a:solidFill>
                <a:effectLst>
                  <a:outerShdw blurRad="50800" dist="38100" dir="2700000">
                    <a:srgbClr val="000000"/>
                  </a:outerShdw>
                </a:effectLst>
              </a:rPr>
              <a:t>Electron heating</a:t>
            </a:r>
            <a:endParaRPr lang="en-AU" sz="5400" b="1" baseline="-25000" dirty="0" smtClean="0">
              <a:solidFill>
                <a:srgbClr val="FF0000"/>
              </a:solidFill>
              <a:effectLst>
                <a:outerShdw blurRad="50800" dist="38100" dir="2700000">
                  <a:srgbClr val="000000"/>
                </a:outerShdw>
              </a:effectLst>
            </a:endParaRPr>
          </a:p>
        </p:txBody>
      </p:sp>
      <p:sp>
        <p:nvSpPr>
          <p:cNvPr id="5" name="Rectangle 13"/>
          <p:cNvSpPr>
            <a:spLocks noChangeArrowheads="1"/>
          </p:cNvSpPr>
          <p:nvPr/>
        </p:nvSpPr>
        <p:spPr bwMode="auto">
          <a:xfrm>
            <a:off x="245533" y="995691"/>
            <a:ext cx="3513667" cy="4673600"/>
          </a:xfrm>
          <a:prstGeom prst="rect">
            <a:avLst/>
          </a:prstGeom>
          <a:noFill/>
          <a:ln w="9525">
            <a:noFill/>
            <a:miter lim="800000"/>
            <a:headEnd/>
            <a:tailEnd/>
          </a:ln>
        </p:spPr>
        <p:txBody>
          <a:bodyPr/>
          <a:lstStyle/>
          <a:p>
            <a:pPr>
              <a:spcBef>
                <a:spcPct val="20000"/>
              </a:spcBef>
              <a:defRPr/>
            </a:pPr>
            <a:r>
              <a:rPr lang="en-US" sz="2800" dirty="0" smtClean="0">
                <a:latin typeface="Calibri" pitchFamily="34" charset="0"/>
              </a:rPr>
              <a:t>Previous study (lower) and updated study (upper).</a:t>
            </a:r>
            <a:endParaRPr lang="en-US" sz="2800" dirty="0">
              <a:latin typeface="Calibri" pitchFamily="34" charset="0"/>
            </a:endParaRPr>
          </a:p>
          <a:p>
            <a:pPr>
              <a:spcBef>
                <a:spcPct val="20000"/>
              </a:spcBef>
              <a:defRPr/>
            </a:pPr>
            <a:r>
              <a:rPr lang="en-US" sz="2800" dirty="0" smtClean="0">
                <a:latin typeface="Calibri" pitchFamily="34" charset="0"/>
              </a:rPr>
              <a:t>Electron impact excitation (</a:t>
            </a:r>
            <a:r>
              <a:rPr lang="en-US" sz="2800" dirty="0" smtClean="0">
                <a:sym typeface="Wingdings 3"/>
              </a:rPr>
              <a:t>)</a:t>
            </a:r>
          </a:p>
          <a:p>
            <a:pPr>
              <a:spcBef>
                <a:spcPct val="20000"/>
              </a:spcBef>
              <a:defRPr/>
            </a:pPr>
            <a:r>
              <a:rPr lang="en-US" sz="2800" dirty="0" err="1">
                <a:sym typeface="Wingdings 3"/>
              </a:rPr>
              <a:t>Radiative</a:t>
            </a:r>
            <a:r>
              <a:rPr lang="en-US" sz="2800" dirty="0">
                <a:sym typeface="Wingdings 3"/>
              </a:rPr>
              <a:t> </a:t>
            </a:r>
            <a:r>
              <a:rPr lang="en-US" sz="2800" dirty="0" smtClean="0">
                <a:sym typeface="Wingdings 3"/>
              </a:rPr>
              <a:t>transitions</a:t>
            </a:r>
            <a:br>
              <a:rPr lang="en-US" sz="2800" dirty="0" smtClean="0">
                <a:sym typeface="Wingdings 3"/>
              </a:rPr>
            </a:br>
            <a:r>
              <a:rPr lang="en-US" sz="2800" dirty="0" smtClean="0">
                <a:sym typeface="Wingdings 3"/>
              </a:rPr>
              <a:t> </a:t>
            </a:r>
            <a:r>
              <a:rPr lang="en-US" sz="2800" dirty="0">
                <a:latin typeface="Calibri" pitchFamily="34" charset="0"/>
              </a:rPr>
              <a:t>(</a:t>
            </a:r>
            <a:r>
              <a:rPr lang="en-US" sz="2800" dirty="0" smtClean="0">
                <a:sym typeface="Wingdings 3"/>
              </a:rPr>
              <a:t> or |)</a:t>
            </a:r>
          </a:p>
          <a:p>
            <a:pPr>
              <a:spcBef>
                <a:spcPct val="20000"/>
              </a:spcBef>
              <a:defRPr/>
            </a:pPr>
            <a:r>
              <a:rPr lang="en-US" sz="2800" dirty="0" err="1" smtClean="0">
                <a:sym typeface="Wingdings 3"/>
              </a:rPr>
              <a:t>Predissociation</a:t>
            </a:r>
            <a:r>
              <a:rPr lang="en-US" sz="2800" dirty="0">
                <a:sym typeface="Wingdings 3"/>
              </a:rPr>
              <a:t/>
            </a:r>
            <a:br>
              <a:rPr lang="en-US" sz="2800" dirty="0">
                <a:sym typeface="Wingdings 3"/>
              </a:rPr>
            </a:br>
            <a:r>
              <a:rPr lang="en-US" sz="2800" dirty="0" smtClean="0">
                <a:latin typeface="Calibri" pitchFamily="34" charset="0"/>
              </a:rPr>
              <a:t>(</a:t>
            </a:r>
            <a:r>
              <a:rPr lang="en-US" sz="2800" dirty="0" smtClean="0">
                <a:sym typeface="Wingdings 3"/>
              </a:rPr>
              <a:t>)</a:t>
            </a:r>
          </a:p>
          <a:p>
            <a:pPr>
              <a:spcBef>
                <a:spcPct val="20000"/>
              </a:spcBef>
              <a:defRPr/>
            </a:pPr>
            <a:r>
              <a:rPr lang="en-US" sz="2800" dirty="0" smtClean="0">
                <a:sym typeface="Wingdings 3"/>
              </a:rPr>
              <a:t>Quenching </a:t>
            </a:r>
            <a:r>
              <a:rPr lang="en-US" sz="2800" dirty="0" smtClean="0">
                <a:latin typeface="Calibri" pitchFamily="34" charset="0"/>
              </a:rPr>
              <a:t>(</a:t>
            </a:r>
            <a:r>
              <a:rPr lang="en-US" sz="2800" dirty="0" smtClean="0">
                <a:sym typeface="Wingdings 3"/>
              </a:rPr>
              <a:t>)</a:t>
            </a:r>
          </a:p>
          <a:p>
            <a:pPr>
              <a:spcBef>
                <a:spcPct val="20000"/>
              </a:spcBef>
              <a:defRPr/>
            </a:pPr>
            <a:r>
              <a:rPr lang="en-US" sz="2800" dirty="0" smtClean="0">
                <a:solidFill>
                  <a:srgbClr val="FF0000"/>
                </a:solidFill>
                <a:sym typeface="Wingdings 3"/>
              </a:rPr>
              <a:t>Electron heating (     )</a:t>
            </a:r>
          </a:p>
          <a:p>
            <a:pPr>
              <a:spcBef>
                <a:spcPct val="20000"/>
              </a:spcBef>
              <a:defRPr/>
            </a:pPr>
            <a:endParaRPr lang="en-AU" sz="2800" dirty="0"/>
          </a:p>
          <a:p>
            <a:pPr marL="342900" indent="-342900">
              <a:spcBef>
                <a:spcPct val="20000"/>
              </a:spcBef>
              <a:buFontTx/>
              <a:buChar char="•"/>
              <a:defRPr/>
            </a:pPr>
            <a:endParaRPr lang="en-US" sz="2600" dirty="0">
              <a:latin typeface="Calibri" pitchFamily="34" charset="0"/>
              <a:ea typeface="+mn-ea"/>
              <a:cs typeface="+mn-cs"/>
            </a:endParaRPr>
          </a:p>
        </p:txBody>
      </p:sp>
      <p:sp>
        <p:nvSpPr>
          <p:cNvPr id="2" name="TextBox 1"/>
          <p:cNvSpPr txBox="1"/>
          <p:nvPr/>
        </p:nvSpPr>
        <p:spPr>
          <a:xfrm>
            <a:off x="7031567" y="3657600"/>
            <a:ext cx="2018501" cy="461665"/>
          </a:xfrm>
          <a:prstGeom prst="rect">
            <a:avLst/>
          </a:prstGeom>
          <a:noFill/>
        </p:spPr>
        <p:txBody>
          <a:bodyPr wrap="none" rtlCol="0">
            <a:spAutoFit/>
          </a:bodyPr>
          <a:lstStyle/>
          <a:p>
            <a:r>
              <a:rPr lang="en-US" sz="2400" dirty="0" smtClean="0"/>
              <a:t>Previous study</a:t>
            </a:r>
            <a:endParaRPr lang="en-US" sz="2400" dirty="0"/>
          </a:p>
        </p:txBody>
      </p:sp>
      <p:sp>
        <p:nvSpPr>
          <p:cNvPr id="3" name="Oval 2"/>
          <p:cNvSpPr/>
          <p:nvPr/>
        </p:nvSpPr>
        <p:spPr>
          <a:xfrm>
            <a:off x="2946400" y="5669291"/>
            <a:ext cx="304800" cy="5842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7404100" y="5422900"/>
            <a:ext cx="304800" cy="4318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648450" y="2095500"/>
            <a:ext cx="869950" cy="12573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flipH="1">
            <a:off x="5706532" y="5821691"/>
            <a:ext cx="376767" cy="4318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7864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5"/>
          <p:cNvSpPr>
            <a:spLocks noChangeArrowheads="1"/>
          </p:cNvSpPr>
          <p:nvPr/>
        </p:nvSpPr>
        <p:spPr bwMode="auto">
          <a:xfrm>
            <a:off x="5276851" y="3429000"/>
            <a:ext cx="1219200" cy="685800"/>
          </a:xfrm>
          <a:prstGeom prst="rect">
            <a:avLst/>
          </a:prstGeom>
          <a:solidFill>
            <a:srgbClr val="52CC44">
              <a:alpha val="46001"/>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2" name="Rectangle 26"/>
          <p:cNvSpPr>
            <a:spLocks noChangeArrowheads="1"/>
          </p:cNvSpPr>
          <p:nvPr/>
        </p:nvSpPr>
        <p:spPr bwMode="auto">
          <a:xfrm>
            <a:off x="7850717" y="3429000"/>
            <a:ext cx="1219200" cy="685800"/>
          </a:xfrm>
          <a:prstGeom prst="rect">
            <a:avLst/>
          </a:prstGeom>
          <a:solidFill>
            <a:srgbClr val="FF00FF">
              <a:alpha val="5000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3" name="Rectangle 27"/>
          <p:cNvSpPr>
            <a:spLocks noChangeArrowheads="1"/>
          </p:cNvSpPr>
          <p:nvPr/>
        </p:nvSpPr>
        <p:spPr bwMode="auto">
          <a:xfrm>
            <a:off x="6893984" y="5067300"/>
            <a:ext cx="685800" cy="685800"/>
          </a:xfrm>
          <a:prstGeom prst="rect">
            <a:avLst/>
          </a:prstGeom>
          <a:solidFill>
            <a:srgbClr val="FF00FF">
              <a:alpha val="5000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4" name="Rectangle 28"/>
          <p:cNvSpPr>
            <a:spLocks noChangeArrowheads="1"/>
          </p:cNvSpPr>
          <p:nvPr/>
        </p:nvSpPr>
        <p:spPr bwMode="auto">
          <a:xfrm>
            <a:off x="7918450" y="5067300"/>
            <a:ext cx="685800" cy="685800"/>
          </a:xfrm>
          <a:prstGeom prst="rect">
            <a:avLst/>
          </a:prstGeom>
          <a:solidFill>
            <a:srgbClr val="0000FF">
              <a:alpha val="4800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aphicFrame>
        <p:nvGraphicFramePr>
          <p:cNvPr id="35" name="Object 29"/>
          <p:cNvGraphicFramePr>
            <a:graphicFrameLocks noChangeAspect="1"/>
          </p:cNvGraphicFramePr>
          <p:nvPr>
            <p:extLst>
              <p:ext uri="{D42A27DB-BD31-4B8C-83A1-F6EECF244321}">
                <p14:modId xmlns:p14="http://schemas.microsoft.com/office/powerpoint/2010/main" val="594830592"/>
              </p:ext>
            </p:extLst>
          </p:nvPr>
        </p:nvGraphicFramePr>
        <p:xfrm>
          <a:off x="5208588" y="3321050"/>
          <a:ext cx="4216400" cy="2932113"/>
        </p:xfrm>
        <a:graphic>
          <a:graphicData uri="http://schemas.openxmlformats.org/presentationml/2006/ole">
            <mc:AlternateContent xmlns:mc="http://schemas.openxmlformats.org/markup-compatibility/2006">
              <mc:Choice xmlns:v="urn:schemas-microsoft-com:vml" Requires="v">
                <p:oleObj spid="_x0000_s8224" name="Equation" r:id="rId3" imgW="1333500" imgH="927100" progId="Equation.3">
                  <p:embed/>
                </p:oleObj>
              </mc:Choice>
              <mc:Fallback>
                <p:oleObj name="Equation" r:id="rId3" imgW="1333500" imgH="927100" progId="Equation.3">
                  <p:embed/>
                  <p:pic>
                    <p:nvPicPr>
                      <p:cNvPr id="0" name=""/>
                      <p:cNvPicPr>
                        <a:picLocks noChangeAspect="1" noChangeArrowheads="1"/>
                      </p:cNvPicPr>
                      <p:nvPr/>
                    </p:nvPicPr>
                    <p:blipFill>
                      <a:blip r:embed="rId4"/>
                      <a:srcRect/>
                      <a:stretch>
                        <a:fillRect/>
                      </a:stretch>
                    </p:blipFill>
                    <p:spPr bwMode="auto">
                      <a:xfrm>
                        <a:off x="5208588" y="3321050"/>
                        <a:ext cx="4216400" cy="29321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Line 2"/>
          <p:cNvSpPr>
            <a:spLocks noChangeShapeType="1"/>
          </p:cNvSpPr>
          <p:nvPr/>
        </p:nvSpPr>
        <p:spPr bwMode="auto">
          <a:xfrm flipV="1">
            <a:off x="533400" y="5410200"/>
            <a:ext cx="3657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11" name="Line 5"/>
          <p:cNvSpPr>
            <a:spLocks noChangeShapeType="1"/>
          </p:cNvSpPr>
          <p:nvPr/>
        </p:nvSpPr>
        <p:spPr bwMode="auto">
          <a:xfrm flipV="1">
            <a:off x="533400" y="914400"/>
            <a:ext cx="0" cy="5272088"/>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Line 6"/>
          <p:cNvSpPr>
            <a:spLocks noChangeShapeType="1"/>
          </p:cNvSpPr>
          <p:nvPr/>
        </p:nvSpPr>
        <p:spPr bwMode="auto">
          <a:xfrm flipV="1">
            <a:off x="533400" y="6172200"/>
            <a:ext cx="365760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13" name="Text Box 7"/>
          <p:cNvSpPr txBox="1">
            <a:spLocks noChangeArrowheads="1"/>
          </p:cNvSpPr>
          <p:nvPr/>
        </p:nvSpPr>
        <p:spPr bwMode="auto">
          <a:xfrm>
            <a:off x="228600" y="457200"/>
            <a:ext cx="1149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Energy</a:t>
            </a:r>
            <a:endParaRPr lang="en-US">
              <a:latin typeface="Times" charset="0"/>
            </a:endParaRPr>
          </a:p>
        </p:txBody>
      </p:sp>
      <p:sp>
        <p:nvSpPr>
          <p:cNvPr id="14" name="Line 8"/>
          <p:cNvSpPr>
            <a:spLocks noChangeShapeType="1"/>
          </p:cNvSpPr>
          <p:nvPr/>
        </p:nvSpPr>
        <p:spPr bwMode="auto">
          <a:xfrm>
            <a:off x="533400" y="2743200"/>
            <a:ext cx="3581400"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15" name="Text Box 9"/>
          <p:cNvSpPr txBox="1">
            <a:spLocks noChangeArrowheads="1"/>
          </p:cNvSpPr>
          <p:nvPr/>
        </p:nvSpPr>
        <p:spPr bwMode="auto">
          <a:xfrm>
            <a:off x="651790" y="2768600"/>
            <a:ext cx="14150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dirty="0">
                <a:solidFill>
                  <a:srgbClr val="00CC00"/>
                </a:solidFill>
              </a:rPr>
              <a:t>Excitation</a:t>
            </a:r>
            <a:endParaRPr lang="en-US" sz="2400" dirty="0">
              <a:latin typeface="Times" charset="0"/>
            </a:endParaRPr>
          </a:p>
        </p:txBody>
      </p:sp>
      <p:sp>
        <p:nvSpPr>
          <p:cNvPr id="17" name="Text Box 11"/>
          <p:cNvSpPr txBox="1">
            <a:spLocks noChangeArrowheads="1"/>
          </p:cNvSpPr>
          <p:nvPr/>
        </p:nvSpPr>
        <p:spPr bwMode="auto">
          <a:xfrm>
            <a:off x="685800" y="5638800"/>
            <a:ext cx="10621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t>State X</a:t>
            </a:r>
            <a:endParaRPr lang="en-US" sz="2400">
              <a:latin typeface="Times" charset="0"/>
            </a:endParaRPr>
          </a:p>
        </p:txBody>
      </p:sp>
      <p:sp>
        <p:nvSpPr>
          <p:cNvPr id="18" name="Text Box 12"/>
          <p:cNvSpPr txBox="1">
            <a:spLocks noChangeArrowheads="1"/>
          </p:cNvSpPr>
          <p:nvPr/>
        </p:nvSpPr>
        <p:spPr bwMode="auto">
          <a:xfrm>
            <a:off x="662445" y="2281029"/>
            <a:ext cx="10965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dirty="0">
                <a:solidFill>
                  <a:srgbClr val="FF0000"/>
                </a:solidFill>
              </a:rPr>
              <a:t>State </a:t>
            </a:r>
            <a:r>
              <a:rPr lang="en-US" sz="2400" dirty="0">
                <a:solidFill>
                  <a:srgbClr val="FF0000"/>
                </a:solidFill>
                <a:latin typeface="ＭＳ Ｐゴシック" charset="0"/>
                <a:sym typeface="Symbol" charset="0"/>
              </a:rPr>
              <a:t></a:t>
            </a:r>
            <a:endParaRPr lang="en-US" sz="2400" dirty="0">
              <a:latin typeface="Times" charset="0"/>
            </a:endParaRPr>
          </a:p>
        </p:txBody>
      </p:sp>
      <p:sp>
        <p:nvSpPr>
          <p:cNvPr id="21" name="Line 15"/>
          <p:cNvSpPr>
            <a:spLocks noChangeShapeType="1"/>
          </p:cNvSpPr>
          <p:nvPr/>
        </p:nvSpPr>
        <p:spPr bwMode="auto">
          <a:xfrm flipV="1">
            <a:off x="2133600" y="2743200"/>
            <a:ext cx="0" cy="3429000"/>
          </a:xfrm>
          <a:prstGeom prst="line">
            <a:avLst/>
          </a:prstGeom>
          <a:noFill/>
          <a:ln w="38100">
            <a:solidFill>
              <a:srgbClr val="33CC33"/>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22" name="Rectangle 16"/>
          <p:cNvSpPr>
            <a:spLocks noChangeArrowheads="1"/>
          </p:cNvSpPr>
          <p:nvPr/>
        </p:nvSpPr>
        <p:spPr bwMode="auto">
          <a:xfrm>
            <a:off x="5401734" y="1143000"/>
            <a:ext cx="3962400" cy="2057400"/>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AU" sz="2400" dirty="0"/>
              <a:t>Statistical equilibrium - solve simultaneous continuity equations until:</a:t>
            </a:r>
          </a:p>
          <a:p>
            <a:pPr algn="ctr"/>
            <a:r>
              <a:rPr lang="en-AU" sz="2400" dirty="0">
                <a:solidFill>
                  <a:srgbClr val="CC0000"/>
                </a:solidFill>
              </a:rPr>
              <a:t>population(</a:t>
            </a:r>
            <a:r>
              <a:rPr lang="en-AU" sz="2400" dirty="0">
                <a:solidFill>
                  <a:srgbClr val="CC0000"/>
                </a:solidFill>
                <a:latin typeface="ＭＳ Ｐゴシック" charset="0"/>
                <a:sym typeface="Symbol" charset="0"/>
              </a:rPr>
              <a:t></a:t>
            </a:r>
            <a:r>
              <a:rPr lang="en-AU" sz="2400" baseline="-25000" dirty="0">
                <a:solidFill>
                  <a:srgbClr val="CC0000"/>
                </a:solidFill>
                <a:latin typeface="ＭＳ Ｐゴシック" charset="0"/>
                <a:sym typeface="Symbol" charset="0"/>
              </a:rPr>
              <a:t></a:t>
            </a:r>
            <a:r>
              <a:rPr lang="en-AU" sz="2400" dirty="0">
                <a:solidFill>
                  <a:srgbClr val="CC0000"/>
                </a:solidFill>
              </a:rPr>
              <a:t>) x loss rate</a:t>
            </a:r>
          </a:p>
          <a:p>
            <a:pPr algn="ctr"/>
            <a:r>
              <a:rPr lang="en-AU" sz="2400" dirty="0">
                <a:solidFill>
                  <a:srgbClr val="CC0000"/>
                </a:solidFill>
              </a:rPr>
              <a:t>= total gain of </a:t>
            </a:r>
            <a:r>
              <a:rPr lang="en-AU" sz="2400" dirty="0">
                <a:solidFill>
                  <a:srgbClr val="CC0000"/>
                </a:solidFill>
                <a:latin typeface="ＭＳ Ｐゴシック" charset="0"/>
                <a:sym typeface="Symbol" charset="0"/>
              </a:rPr>
              <a:t></a:t>
            </a:r>
            <a:r>
              <a:rPr lang="en-AU" sz="2400" baseline="-25000" dirty="0">
                <a:solidFill>
                  <a:srgbClr val="CC0000"/>
                </a:solidFill>
                <a:latin typeface="ＭＳ Ｐゴシック" charset="0"/>
                <a:sym typeface="Symbol" charset="0"/>
              </a:rPr>
              <a:t></a:t>
            </a:r>
            <a:endParaRPr lang="en-AU" sz="2400" dirty="0"/>
          </a:p>
          <a:p>
            <a:pPr algn="ctr"/>
            <a:endParaRPr lang="en-AU" baseline="30000" dirty="0">
              <a:solidFill>
                <a:srgbClr val="000000"/>
              </a:solidFill>
            </a:endParaRPr>
          </a:p>
          <a:p>
            <a:pPr algn="ctr"/>
            <a:endParaRPr lang="en-US" baseline="30000" dirty="0">
              <a:solidFill>
                <a:srgbClr val="000000"/>
              </a:solidFill>
            </a:endParaRPr>
          </a:p>
        </p:txBody>
      </p:sp>
      <p:sp>
        <p:nvSpPr>
          <p:cNvPr id="23" name="Line 17"/>
          <p:cNvSpPr>
            <a:spLocks noChangeShapeType="1"/>
          </p:cNvSpPr>
          <p:nvPr/>
        </p:nvSpPr>
        <p:spPr bwMode="auto">
          <a:xfrm>
            <a:off x="533400" y="1676400"/>
            <a:ext cx="3581400" cy="0"/>
          </a:xfrm>
          <a:prstGeom prst="line">
            <a:avLst/>
          </a:prstGeom>
          <a:noFill/>
          <a:ln w="28575">
            <a:solidFill>
              <a:srgbClr val="9966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24" name="Text Box 18"/>
          <p:cNvSpPr txBox="1">
            <a:spLocks noChangeArrowheads="1"/>
          </p:cNvSpPr>
          <p:nvPr/>
        </p:nvSpPr>
        <p:spPr bwMode="auto">
          <a:xfrm>
            <a:off x="762000" y="1143000"/>
            <a:ext cx="10713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solidFill>
                  <a:srgbClr val="996633"/>
                </a:solidFill>
              </a:rPr>
              <a:t>State </a:t>
            </a:r>
            <a:r>
              <a:rPr lang="en-US" sz="2400">
                <a:solidFill>
                  <a:srgbClr val="996633"/>
                </a:solidFill>
                <a:latin typeface="ＭＳ Ｐゴシック" charset="0"/>
                <a:sym typeface="Symbol" charset="0"/>
              </a:rPr>
              <a:t></a:t>
            </a:r>
            <a:endParaRPr lang="en-US" sz="2400">
              <a:latin typeface="Times" charset="0"/>
            </a:endParaRPr>
          </a:p>
        </p:txBody>
      </p:sp>
      <p:sp>
        <p:nvSpPr>
          <p:cNvPr id="28" name="Text Box 22"/>
          <p:cNvSpPr txBox="1">
            <a:spLocks noChangeArrowheads="1"/>
          </p:cNvSpPr>
          <p:nvPr/>
        </p:nvSpPr>
        <p:spPr bwMode="auto">
          <a:xfrm>
            <a:off x="3886200" y="1219200"/>
            <a:ext cx="32975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400" i="1">
                <a:solidFill>
                  <a:srgbClr val="996633"/>
                </a:solidFill>
              </a:rPr>
              <a:t>i</a:t>
            </a:r>
          </a:p>
        </p:txBody>
      </p:sp>
      <p:sp>
        <p:nvSpPr>
          <p:cNvPr id="29" name="Text Box 23"/>
          <p:cNvSpPr txBox="1">
            <a:spLocks noChangeArrowheads="1"/>
          </p:cNvSpPr>
          <p:nvPr/>
        </p:nvSpPr>
        <p:spPr bwMode="auto">
          <a:xfrm>
            <a:off x="3810000" y="2362200"/>
            <a:ext cx="4175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400" dirty="0">
                <a:solidFill>
                  <a:srgbClr val="FF0000"/>
                </a:solidFill>
                <a:latin typeface="ＭＳ Ｐゴシック" charset="0"/>
                <a:sym typeface="Symbol" charset="0"/>
              </a:rPr>
              <a:t></a:t>
            </a:r>
            <a:endParaRPr lang="en-US" sz="2400" dirty="0"/>
          </a:p>
        </p:txBody>
      </p:sp>
      <p:sp>
        <p:nvSpPr>
          <p:cNvPr id="37" name="Title 6"/>
          <p:cNvSpPr txBox="1">
            <a:spLocks/>
          </p:cNvSpPr>
          <p:nvPr/>
        </p:nvSpPr>
        <p:spPr>
          <a:xfrm>
            <a:off x="1210732" y="2"/>
            <a:ext cx="8695267" cy="914398"/>
          </a:xfrm>
          <a:prstGeom prst="rect">
            <a:avLst/>
          </a:prstGeom>
        </p:spPr>
        <p:txBody>
          <a:bodyPr vert="horz" lIns="91440" tIns="45720" rIns="91440" bIns="45720" rtlCol="0" anchor="ctr">
            <a:normAutofit fontScale="55000" lnSpcReduction="20000"/>
          </a:bodyPr>
          <a:lstStyle/>
          <a:p>
            <a:pPr algn="ctr">
              <a:spcBef>
                <a:spcPct val="0"/>
              </a:spcBef>
            </a:pPr>
            <a:r>
              <a:rPr lang="en-AU" sz="8727" b="1" dirty="0" smtClean="0">
                <a:solidFill>
                  <a:srgbClr val="FF0000"/>
                </a:solidFill>
                <a:effectLst>
                  <a:outerShdw blurRad="50800" dist="38100" dir="2700000">
                    <a:srgbClr val="000000"/>
                  </a:outerShdw>
                </a:effectLst>
              </a:rPr>
              <a:t>Statistical-equilibrium calculation</a:t>
            </a:r>
            <a:endParaRPr kumimoji="0" lang="en-US" sz="4400" b="0" i="0" u="none" strike="noStrike" kern="1200" cap="none" spc="0" normalizeH="0" baseline="0" noProof="0" dirty="0">
              <a:ln>
                <a:noFill/>
              </a:ln>
              <a:solidFill>
                <a:schemeClr val="tx1"/>
              </a:solidFill>
              <a:effectLst>
                <a:outerShdw blurRad="50800" dist="38100" dir="2700000">
                  <a:srgbClr val="000000"/>
                </a:outerShdw>
              </a:effectLst>
              <a:uLnTx/>
              <a:uFillTx/>
              <a:latin typeface="+mj-lt"/>
              <a:ea typeface="+mj-ea"/>
              <a:cs typeface="+mj-cs"/>
            </a:endParaRPr>
          </a:p>
        </p:txBody>
      </p:sp>
      <p:sp>
        <p:nvSpPr>
          <p:cNvPr id="2" name="Rectangle 1"/>
          <p:cNvSpPr/>
          <p:nvPr/>
        </p:nvSpPr>
        <p:spPr>
          <a:xfrm>
            <a:off x="5276851" y="4584700"/>
            <a:ext cx="4087283" cy="15869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6464300" y="3373966"/>
            <a:ext cx="2799821" cy="1210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45517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5"/>
          <p:cNvSpPr>
            <a:spLocks noChangeArrowheads="1"/>
          </p:cNvSpPr>
          <p:nvPr/>
        </p:nvSpPr>
        <p:spPr bwMode="auto">
          <a:xfrm>
            <a:off x="5276851" y="3429000"/>
            <a:ext cx="1219200" cy="685800"/>
          </a:xfrm>
          <a:prstGeom prst="rect">
            <a:avLst/>
          </a:prstGeom>
          <a:solidFill>
            <a:srgbClr val="52CC44">
              <a:alpha val="46001"/>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2" name="Rectangle 26"/>
          <p:cNvSpPr>
            <a:spLocks noChangeArrowheads="1"/>
          </p:cNvSpPr>
          <p:nvPr/>
        </p:nvSpPr>
        <p:spPr bwMode="auto">
          <a:xfrm>
            <a:off x="7850717" y="3429000"/>
            <a:ext cx="1219200" cy="685800"/>
          </a:xfrm>
          <a:prstGeom prst="rect">
            <a:avLst/>
          </a:prstGeom>
          <a:solidFill>
            <a:srgbClr val="FF00FF">
              <a:alpha val="5000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3" name="Rectangle 27"/>
          <p:cNvSpPr>
            <a:spLocks noChangeArrowheads="1"/>
          </p:cNvSpPr>
          <p:nvPr/>
        </p:nvSpPr>
        <p:spPr bwMode="auto">
          <a:xfrm>
            <a:off x="6893984" y="5067300"/>
            <a:ext cx="685800" cy="685800"/>
          </a:xfrm>
          <a:prstGeom prst="rect">
            <a:avLst/>
          </a:prstGeom>
          <a:solidFill>
            <a:srgbClr val="FF00FF">
              <a:alpha val="5000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4" name="Rectangle 28"/>
          <p:cNvSpPr>
            <a:spLocks noChangeArrowheads="1"/>
          </p:cNvSpPr>
          <p:nvPr/>
        </p:nvSpPr>
        <p:spPr bwMode="auto">
          <a:xfrm>
            <a:off x="7918450" y="5067300"/>
            <a:ext cx="685800" cy="685800"/>
          </a:xfrm>
          <a:prstGeom prst="rect">
            <a:avLst/>
          </a:prstGeom>
          <a:solidFill>
            <a:srgbClr val="0000FF">
              <a:alpha val="4800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aphicFrame>
        <p:nvGraphicFramePr>
          <p:cNvPr id="35" name="Object 29"/>
          <p:cNvGraphicFramePr>
            <a:graphicFrameLocks noChangeAspect="1"/>
          </p:cNvGraphicFramePr>
          <p:nvPr>
            <p:extLst>
              <p:ext uri="{D42A27DB-BD31-4B8C-83A1-F6EECF244321}">
                <p14:modId xmlns:p14="http://schemas.microsoft.com/office/powerpoint/2010/main" val="568532153"/>
              </p:ext>
            </p:extLst>
          </p:nvPr>
        </p:nvGraphicFramePr>
        <p:xfrm>
          <a:off x="5208588" y="3321050"/>
          <a:ext cx="4216400" cy="2932113"/>
        </p:xfrm>
        <a:graphic>
          <a:graphicData uri="http://schemas.openxmlformats.org/presentationml/2006/ole">
            <mc:AlternateContent xmlns:mc="http://schemas.openxmlformats.org/markup-compatibility/2006">
              <mc:Choice xmlns:v="urn:schemas-microsoft-com:vml" Requires="v">
                <p:oleObj spid="_x0000_s3105" name="Equation" r:id="rId3" imgW="1333500" imgH="927100" progId="Equation.3">
                  <p:embed/>
                </p:oleObj>
              </mc:Choice>
              <mc:Fallback>
                <p:oleObj name="Equation" r:id="rId3" imgW="1333500" imgH="927100" progId="Equation.3">
                  <p:embed/>
                  <p:pic>
                    <p:nvPicPr>
                      <p:cNvPr id="0" name=""/>
                      <p:cNvPicPr>
                        <a:picLocks noChangeAspect="1" noChangeArrowheads="1"/>
                      </p:cNvPicPr>
                      <p:nvPr/>
                    </p:nvPicPr>
                    <p:blipFill>
                      <a:blip r:embed="rId4"/>
                      <a:srcRect/>
                      <a:stretch>
                        <a:fillRect/>
                      </a:stretch>
                    </p:blipFill>
                    <p:spPr bwMode="auto">
                      <a:xfrm>
                        <a:off x="5208588" y="3321050"/>
                        <a:ext cx="4216400" cy="29321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Line 2"/>
          <p:cNvSpPr>
            <a:spLocks noChangeShapeType="1"/>
          </p:cNvSpPr>
          <p:nvPr/>
        </p:nvSpPr>
        <p:spPr bwMode="auto">
          <a:xfrm flipV="1">
            <a:off x="533400" y="5410200"/>
            <a:ext cx="3657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11" name="Line 5"/>
          <p:cNvSpPr>
            <a:spLocks noChangeShapeType="1"/>
          </p:cNvSpPr>
          <p:nvPr/>
        </p:nvSpPr>
        <p:spPr bwMode="auto">
          <a:xfrm flipV="1">
            <a:off x="533400" y="914400"/>
            <a:ext cx="0" cy="5272088"/>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Line 6"/>
          <p:cNvSpPr>
            <a:spLocks noChangeShapeType="1"/>
          </p:cNvSpPr>
          <p:nvPr/>
        </p:nvSpPr>
        <p:spPr bwMode="auto">
          <a:xfrm flipV="1">
            <a:off x="533400" y="6172200"/>
            <a:ext cx="365760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13" name="Text Box 7"/>
          <p:cNvSpPr txBox="1">
            <a:spLocks noChangeArrowheads="1"/>
          </p:cNvSpPr>
          <p:nvPr/>
        </p:nvSpPr>
        <p:spPr bwMode="auto">
          <a:xfrm>
            <a:off x="228600" y="457200"/>
            <a:ext cx="1149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Energy</a:t>
            </a:r>
            <a:endParaRPr lang="en-US">
              <a:latin typeface="Times" charset="0"/>
            </a:endParaRPr>
          </a:p>
        </p:txBody>
      </p:sp>
      <p:sp>
        <p:nvSpPr>
          <p:cNvPr id="14" name="Line 8"/>
          <p:cNvSpPr>
            <a:spLocks noChangeShapeType="1"/>
          </p:cNvSpPr>
          <p:nvPr/>
        </p:nvSpPr>
        <p:spPr bwMode="auto">
          <a:xfrm>
            <a:off x="533400" y="2743200"/>
            <a:ext cx="3581400"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15" name="Text Box 9"/>
          <p:cNvSpPr txBox="1">
            <a:spLocks noChangeArrowheads="1"/>
          </p:cNvSpPr>
          <p:nvPr/>
        </p:nvSpPr>
        <p:spPr bwMode="auto">
          <a:xfrm>
            <a:off x="651790" y="2768600"/>
            <a:ext cx="14150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dirty="0">
                <a:solidFill>
                  <a:srgbClr val="00CC00"/>
                </a:solidFill>
              </a:rPr>
              <a:t>Excitation</a:t>
            </a:r>
            <a:endParaRPr lang="en-US" sz="2400" dirty="0">
              <a:latin typeface="Times" charset="0"/>
            </a:endParaRPr>
          </a:p>
        </p:txBody>
      </p:sp>
      <p:sp>
        <p:nvSpPr>
          <p:cNvPr id="16" name="Text Box 10"/>
          <p:cNvSpPr txBox="1">
            <a:spLocks noChangeArrowheads="1"/>
          </p:cNvSpPr>
          <p:nvPr/>
        </p:nvSpPr>
        <p:spPr bwMode="auto">
          <a:xfrm>
            <a:off x="2906713" y="1680865"/>
            <a:ext cx="13425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dirty="0" err="1">
                <a:solidFill>
                  <a:srgbClr val="FF00FF"/>
                </a:solidFill>
              </a:rPr>
              <a:t>Radiative</a:t>
            </a:r>
            <a:endParaRPr lang="en-US" sz="2400" dirty="0">
              <a:solidFill>
                <a:srgbClr val="FF00FF"/>
              </a:solidFill>
            </a:endParaRPr>
          </a:p>
          <a:p>
            <a:r>
              <a:rPr lang="en-US" sz="2400" dirty="0">
                <a:solidFill>
                  <a:srgbClr val="FF00FF"/>
                </a:solidFill>
              </a:rPr>
              <a:t>Decay</a:t>
            </a:r>
            <a:endParaRPr lang="en-US" sz="2400" dirty="0">
              <a:latin typeface="Times" charset="0"/>
            </a:endParaRPr>
          </a:p>
        </p:txBody>
      </p:sp>
      <p:sp>
        <p:nvSpPr>
          <p:cNvPr id="17" name="Text Box 11"/>
          <p:cNvSpPr txBox="1">
            <a:spLocks noChangeArrowheads="1"/>
          </p:cNvSpPr>
          <p:nvPr/>
        </p:nvSpPr>
        <p:spPr bwMode="auto">
          <a:xfrm>
            <a:off x="685800" y="5638800"/>
            <a:ext cx="10621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t>State X</a:t>
            </a:r>
            <a:endParaRPr lang="en-US" sz="2400">
              <a:latin typeface="Times" charset="0"/>
            </a:endParaRPr>
          </a:p>
        </p:txBody>
      </p:sp>
      <p:sp>
        <p:nvSpPr>
          <p:cNvPr id="18" name="Text Box 12"/>
          <p:cNvSpPr txBox="1">
            <a:spLocks noChangeArrowheads="1"/>
          </p:cNvSpPr>
          <p:nvPr/>
        </p:nvSpPr>
        <p:spPr bwMode="auto">
          <a:xfrm>
            <a:off x="662445" y="2281029"/>
            <a:ext cx="10965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dirty="0">
                <a:solidFill>
                  <a:srgbClr val="FF0000"/>
                </a:solidFill>
              </a:rPr>
              <a:t>State </a:t>
            </a:r>
            <a:r>
              <a:rPr lang="en-US" sz="2400" dirty="0">
                <a:solidFill>
                  <a:srgbClr val="FF0000"/>
                </a:solidFill>
                <a:latin typeface="ＭＳ Ｐゴシック" charset="0"/>
                <a:sym typeface="Symbol" charset="0"/>
              </a:rPr>
              <a:t></a:t>
            </a:r>
            <a:endParaRPr lang="en-US" sz="2400" dirty="0">
              <a:latin typeface="Times" charset="0"/>
            </a:endParaRPr>
          </a:p>
        </p:txBody>
      </p:sp>
      <p:sp>
        <p:nvSpPr>
          <p:cNvPr id="21" name="Line 15"/>
          <p:cNvSpPr>
            <a:spLocks noChangeShapeType="1"/>
          </p:cNvSpPr>
          <p:nvPr/>
        </p:nvSpPr>
        <p:spPr bwMode="auto">
          <a:xfrm flipV="1">
            <a:off x="2133600" y="2743200"/>
            <a:ext cx="0" cy="3429000"/>
          </a:xfrm>
          <a:prstGeom prst="line">
            <a:avLst/>
          </a:prstGeom>
          <a:noFill/>
          <a:ln w="38100">
            <a:solidFill>
              <a:srgbClr val="33CC33"/>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22" name="Rectangle 16"/>
          <p:cNvSpPr>
            <a:spLocks noChangeArrowheads="1"/>
          </p:cNvSpPr>
          <p:nvPr/>
        </p:nvSpPr>
        <p:spPr bwMode="auto">
          <a:xfrm>
            <a:off x="5401734" y="1143000"/>
            <a:ext cx="3962400" cy="2057400"/>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AU" sz="2400" dirty="0"/>
              <a:t>Statistical equilibrium - solve simultaneous continuity equations until:</a:t>
            </a:r>
          </a:p>
          <a:p>
            <a:pPr algn="ctr"/>
            <a:r>
              <a:rPr lang="en-AU" sz="2400" dirty="0">
                <a:solidFill>
                  <a:srgbClr val="CC0000"/>
                </a:solidFill>
              </a:rPr>
              <a:t>population(</a:t>
            </a:r>
            <a:r>
              <a:rPr lang="en-AU" sz="2400" dirty="0">
                <a:solidFill>
                  <a:srgbClr val="CC0000"/>
                </a:solidFill>
                <a:latin typeface="ＭＳ Ｐゴシック" charset="0"/>
                <a:sym typeface="Symbol" charset="0"/>
              </a:rPr>
              <a:t></a:t>
            </a:r>
            <a:r>
              <a:rPr lang="en-AU" sz="2400" baseline="-25000" dirty="0">
                <a:solidFill>
                  <a:srgbClr val="CC0000"/>
                </a:solidFill>
                <a:latin typeface="ＭＳ Ｐゴシック" charset="0"/>
                <a:sym typeface="Symbol" charset="0"/>
              </a:rPr>
              <a:t></a:t>
            </a:r>
            <a:r>
              <a:rPr lang="en-AU" sz="2400" dirty="0">
                <a:solidFill>
                  <a:srgbClr val="CC0000"/>
                </a:solidFill>
              </a:rPr>
              <a:t>) x loss rate</a:t>
            </a:r>
          </a:p>
          <a:p>
            <a:pPr algn="ctr"/>
            <a:r>
              <a:rPr lang="en-AU" sz="2400" dirty="0">
                <a:solidFill>
                  <a:srgbClr val="CC0000"/>
                </a:solidFill>
              </a:rPr>
              <a:t>= total gain of </a:t>
            </a:r>
            <a:r>
              <a:rPr lang="en-AU" sz="2400" dirty="0">
                <a:solidFill>
                  <a:srgbClr val="CC0000"/>
                </a:solidFill>
                <a:latin typeface="ＭＳ Ｐゴシック" charset="0"/>
                <a:sym typeface="Symbol" charset="0"/>
              </a:rPr>
              <a:t></a:t>
            </a:r>
            <a:r>
              <a:rPr lang="en-AU" sz="2400" baseline="-25000" dirty="0">
                <a:solidFill>
                  <a:srgbClr val="CC0000"/>
                </a:solidFill>
                <a:latin typeface="ＭＳ Ｐゴシック" charset="0"/>
                <a:sym typeface="Symbol" charset="0"/>
              </a:rPr>
              <a:t></a:t>
            </a:r>
            <a:endParaRPr lang="en-AU" sz="2400" dirty="0"/>
          </a:p>
          <a:p>
            <a:pPr algn="ctr"/>
            <a:endParaRPr lang="en-AU" baseline="30000" dirty="0">
              <a:solidFill>
                <a:srgbClr val="000000"/>
              </a:solidFill>
            </a:endParaRPr>
          </a:p>
          <a:p>
            <a:pPr algn="ctr"/>
            <a:endParaRPr lang="en-US" baseline="30000" dirty="0">
              <a:solidFill>
                <a:srgbClr val="000000"/>
              </a:solidFill>
            </a:endParaRPr>
          </a:p>
        </p:txBody>
      </p:sp>
      <p:sp>
        <p:nvSpPr>
          <p:cNvPr id="23" name="Line 17"/>
          <p:cNvSpPr>
            <a:spLocks noChangeShapeType="1"/>
          </p:cNvSpPr>
          <p:nvPr/>
        </p:nvSpPr>
        <p:spPr bwMode="auto">
          <a:xfrm>
            <a:off x="533400" y="1676400"/>
            <a:ext cx="3581400" cy="0"/>
          </a:xfrm>
          <a:prstGeom prst="line">
            <a:avLst/>
          </a:prstGeom>
          <a:noFill/>
          <a:ln w="28575">
            <a:solidFill>
              <a:srgbClr val="9966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24" name="Text Box 18"/>
          <p:cNvSpPr txBox="1">
            <a:spLocks noChangeArrowheads="1"/>
          </p:cNvSpPr>
          <p:nvPr/>
        </p:nvSpPr>
        <p:spPr bwMode="auto">
          <a:xfrm>
            <a:off x="762000" y="1143000"/>
            <a:ext cx="10713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solidFill>
                  <a:srgbClr val="996633"/>
                </a:solidFill>
              </a:rPr>
              <a:t>State </a:t>
            </a:r>
            <a:r>
              <a:rPr lang="en-US" sz="2400">
                <a:solidFill>
                  <a:srgbClr val="996633"/>
                </a:solidFill>
                <a:latin typeface="ＭＳ Ｐゴシック" charset="0"/>
                <a:sym typeface="Symbol" charset="0"/>
              </a:rPr>
              <a:t></a:t>
            </a:r>
            <a:endParaRPr lang="en-US" sz="2400">
              <a:latin typeface="Times" charset="0"/>
            </a:endParaRPr>
          </a:p>
        </p:txBody>
      </p:sp>
      <p:sp>
        <p:nvSpPr>
          <p:cNvPr id="25" name="Line 19"/>
          <p:cNvSpPr>
            <a:spLocks noChangeShapeType="1"/>
          </p:cNvSpPr>
          <p:nvPr/>
        </p:nvSpPr>
        <p:spPr bwMode="auto">
          <a:xfrm>
            <a:off x="2514600" y="1676400"/>
            <a:ext cx="0" cy="1066800"/>
          </a:xfrm>
          <a:prstGeom prst="line">
            <a:avLst/>
          </a:prstGeom>
          <a:noFill/>
          <a:ln w="38100">
            <a:solidFill>
              <a:srgbClr val="FF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27" name="Line 21"/>
          <p:cNvSpPr>
            <a:spLocks noChangeShapeType="1"/>
          </p:cNvSpPr>
          <p:nvPr/>
        </p:nvSpPr>
        <p:spPr bwMode="auto">
          <a:xfrm>
            <a:off x="2819400" y="990600"/>
            <a:ext cx="0" cy="1752600"/>
          </a:xfrm>
          <a:prstGeom prst="line">
            <a:avLst/>
          </a:prstGeom>
          <a:noFill/>
          <a:ln w="38100">
            <a:solidFill>
              <a:srgbClr val="FF00FF"/>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Text Box 22"/>
          <p:cNvSpPr txBox="1">
            <a:spLocks noChangeArrowheads="1"/>
          </p:cNvSpPr>
          <p:nvPr/>
        </p:nvSpPr>
        <p:spPr bwMode="auto">
          <a:xfrm>
            <a:off x="3886200" y="1219200"/>
            <a:ext cx="32975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400" i="1">
                <a:solidFill>
                  <a:srgbClr val="996633"/>
                </a:solidFill>
              </a:rPr>
              <a:t>i</a:t>
            </a:r>
          </a:p>
        </p:txBody>
      </p:sp>
      <p:sp>
        <p:nvSpPr>
          <p:cNvPr id="29" name="Text Box 23"/>
          <p:cNvSpPr txBox="1">
            <a:spLocks noChangeArrowheads="1"/>
          </p:cNvSpPr>
          <p:nvPr/>
        </p:nvSpPr>
        <p:spPr bwMode="auto">
          <a:xfrm>
            <a:off x="3810000" y="2362200"/>
            <a:ext cx="4175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400" dirty="0">
                <a:solidFill>
                  <a:srgbClr val="FF0000"/>
                </a:solidFill>
                <a:latin typeface="ＭＳ Ｐゴシック" charset="0"/>
                <a:sym typeface="Symbol" charset="0"/>
              </a:rPr>
              <a:t></a:t>
            </a:r>
            <a:endParaRPr lang="en-US" sz="2400" dirty="0"/>
          </a:p>
        </p:txBody>
      </p:sp>
      <p:sp>
        <p:nvSpPr>
          <p:cNvPr id="30" name="Line 24"/>
          <p:cNvSpPr>
            <a:spLocks noChangeShapeType="1"/>
          </p:cNvSpPr>
          <p:nvPr/>
        </p:nvSpPr>
        <p:spPr bwMode="auto">
          <a:xfrm>
            <a:off x="2819400" y="1447800"/>
            <a:ext cx="0" cy="1295400"/>
          </a:xfrm>
          <a:prstGeom prst="line">
            <a:avLst/>
          </a:prstGeom>
          <a:noFill/>
          <a:ln w="38100">
            <a:solidFill>
              <a:srgbClr val="FF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37" name="Title 6"/>
          <p:cNvSpPr txBox="1">
            <a:spLocks/>
          </p:cNvSpPr>
          <p:nvPr/>
        </p:nvSpPr>
        <p:spPr>
          <a:xfrm>
            <a:off x="1210732" y="2"/>
            <a:ext cx="8695267" cy="914398"/>
          </a:xfrm>
          <a:prstGeom prst="rect">
            <a:avLst/>
          </a:prstGeom>
        </p:spPr>
        <p:txBody>
          <a:bodyPr vert="horz" lIns="91440" tIns="45720" rIns="91440" bIns="45720" rtlCol="0" anchor="ctr">
            <a:normAutofit fontScale="55000" lnSpcReduction="20000"/>
          </a:bodyPr>
          <a:lstStyle/>
          <a:p>
            <a:pPr algn="ctr">
              <a:spcBef>
                <a:spcPct val="0"/>
              </a:spcBef>
            </a:pPr>
            <a:r>
              <a:rPr lang="en-AU" sz="8727" b="1" dirty="0" smtClean="0">
                <a:solidFill>
                  <a:srgbClr val="FF0000"/>
                </a:solidFill>
                <a:effectLst>
                  <a:outerShdw blurRad="50800" dist="38100" dir="2700000">
                    <a:srgbClr val="000000"/>
                  </a:outerShdw>
                </a:effectLst>
              </a:rPr>
              <a:t>Statistical-equilibrium calculation</a:t>
            </a:r>
            <a:endParaRPr kumimoji="0" lang="en-US" sz="4400" b="0" i="0" u="none" strike="noStrike" kern="1200" cap="none" spc="0" normalizeH="0" baseline="0" noProof="0" dirty="0">
              <a:ln>
                <a:noFill/>
              </a:ln>
              <a:solidFill>
                <a:schemeClr val="tx1"/>
              </a:solidFill>
              <a:effectLst>
                <a:outerShdw blurRad="50800" dist="38100" dir="2700000">
                  <a:srgbClr val="000000"/>
                </a:outerShdw>
              </a:effectLst>
              <a:uLnTx/>
              <a:uFillTx/>
              <a:latin typeface="+mj-lt"/>
              <a:ea typeface="+mj-ea"/>
              <a:cs typeface="+mj-cs"/>
            </a:endParaRPr>
          </a:p>
        </p:txBody>
      </p:sp>
      <p:sp>
        <p:nvSpPr>
          <p:cNvPr id="36" name="Line 15"/>
          <p:cNvSpPr>
            <a:spLocks noChangeShapeType="1"/>
          </p:cNvSpPr>
          <p:nvPr/>
        </p:nvSpPr>
        <p:spPr bwMode="auto">
          <a:xfrm flipV="1">
            <a:off x="2041411" y="1680865"/>
            <a:ext cx="0" cy="4490829"/>
          </a:xfrm>
          <a:prstGeom prst="line">
            <a:avLst/>
          </a:prstGeom>
          <a:noFill/>
          <a:ln w="38100">
            <a:solidFill>
              <a:srgbClr val="33CC33"/>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2" name="Rectangle 1"/>
          <p:cNvSpPr/>
          <p:nvPr/>
        </p:nvSpPr>
        <p:spPr>
          <a:xfrm>
            <a:off x="5276851" y="4584700"/>
            <a:ext cx="4087283" cy="15869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Line 15"/>
          <p:cNvSpPr>
            <a:spLocks noChangeShapeType="1"/>
          </p:cNvSpPr>
          <p:nvPr/>
        </p:nvSpPr>
        <p:spPr bwMode="auto">
          <a:xfrm flipV="1">
            <a:off x="2041411" y="995065"/>
            <a:ext cx="0" cy="4490829"/>
          </a:xfrm>
          <a:prstGeom prst="line">
            <a:avLst/>
          </a:prstGeom>
          <a:noFill/>
          <a:ln w="38100">
            <a:solidFill>
              <a:srgbClr val="33CC33"/>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Tree>
    <p:extLst>
      <p:ext uri="{BB962C8B-B14F-4D97-AF65-F5344CB8AC3E}">
        <p14:creationId xmlns:p14="http://schemas.microsoft.com/office/powerpoint/2010/main" val="51241940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5"/>
          <p:cNvSpPr>
            <a:spLocks noChangeArrowheads="1"/>
          </p:cNvSpPr>
          <p:nvPr/>
        </p:nvSpPr>
        <p:spPr bwMode="auto">
          <a:xfrm>
            <a:off x="5276851" y="3429000"/>
            <a:ext cx="1219200" cy="685800"/>
          </a:xfrm>
          <a:prstGeom prst="rect">
            <a:avLst/>
          </a:prstGeom>
          <a:solidFill>
            <a:srgbClr val="52CC44">
              <a:alpha val="46001"/>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2" name="Rectangle 26"/>
          <p:cNvSpPr>
            <a:spLocks noChangeArrowheads="1"/>
          </p:cNvSpPr>
          <p:nvPr/>
        </p:nvSpPr>
        <p:spPr bwMode="auto">
          <a:xfrm>
            <a:off x="7850717" y="3429000"/>
            <a:ext cx="1219200" cy="685800"/>
          </a:xfrm>
          <a:prstGeom prst="rect">
            <a:avLst/>
          </a:prstGeom>
          <a:solidFill>
            <a:srgbClr val="FF00FF">
              <a:alpha val="5000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3" name="Rectangle 27"/>
          <p:cNvSpPr>
            <a:spLocks noChangeArrowheads="1"/>
          </p:cNvSpPr>
          <p:nvPr/>
        </p:nvSpPr>
        <p:spPr bwMode="auto">
          <a:xfrm>
            <a:off x="6893984" y="5067300"/>
            <a:ext cx="685800" cy="685800"/>
          </a:xfrm>
          <a:prstGeom prst="rect">
            <a:avLst/>
          </a:prstGeom>
          <a:solidFill>
            <a:srgbClr val="FF00FF">
              <a:alpha val="5000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4" name="Rectangle 28"/>
          <p:cNvSpPr>
            <a:spLocks noChangeArrowheads="1"/>
          </p:cNvSpPr>
          <p:nvPr/>
        </p:nvSpPr>
        <p:spPr bwMode="auto">
          <a:xfrm>
            <a:off x="7918450" y="5067300"/>
            <a:ext cx="685800" cy="685800"/>
          </a:xfrm>
          <a:prstGeom prst="rect">
            <a:avLst/>
          </a:prstGeom>
          <a:solidFill>
            <a:srgbClr val="0000FF">
              <a:alpha val="4800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aphicFrame>
        <p:nvGraphicFramePr>
          <p:cNvPr id="35" name="Object 29"/>
          <p:cNvGraphicFramePr>
            <a:graphicFrameLocks noChangeAspect="1"/>
          </p:cNvGraphicFramePr>
          <p:nvPr>
            <p:extLst>
              <p:ext uri="{D42A27DB-BD31-4B8C-83A1-F6EECF244321}">
                <p14:modId xmlns:p14="http://schemas.microsoft.com/office/powerpoint/2010/main" val="24304095"/>
              </p:ext>
            </p:extLst>
          </p:nvPr>
        </p:nvGraphicFramePr>
        <p:xfrm>
          <a:off x="5208588" y="3321050"/>
          <a:ext cx="4216400" cy="2932113"/>
        </p:xfrm>
        <a:graphic>
          <a:graphicData uri="http://schemas.openxmlformats.org/presentationml/2006/ole">
            <mc:AlternateContent xmlns:mc="http://schemas.openxmlformats.org/markup-compatibility/2006">
              <mc:Choice xmlns:v="urn:schemas-microsoft-com:vml" Requires="v">
                <p:oleObj spid="_x0000_s7200" name="Equation" r:id="rId3" imgW="1333500" imgH="927100" progId="Equation.3">
                  <p:embed/>
                </p:oleObj>
              </mc:Choice>
              <mc:Fallback>
                <p:oleObj name="Equation" r:id="rId3" imgW="1333500" imgH="927100" progId="Equation.3">
                  <p:embed/>
                  <p:pic>
                    <p:nvPicPr>
                      <p:cNvPr id="0" name=""/>
                      <p:cNvPicPr>
                        <a:picLocks noChangeAspect="1" noChangeArrowheads="1"/>
                      </p:cNvPicPr>
                      <p:nvPr/>
                    </p:nvPicPr>
                    <p:blipFill>
                      <a:blip r:embed="rId4"/>
                      <a:srcRect/>
                      <a:stretch>
                        <a:fillRect/>
                      </a:stretch>
                    </p:blipFill>
                    <p:spPr bwMode="auto">
                      <a:xfrm>
                        <a:off x="5208588" y="3321050"/>
                        <a:ext cx="4216400" cy="29321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Line 2"/>
          <p:cNvSpPr>
            <a:spLocks noChangeShapeType="1"/>
          </p:cNvSpPr>
          <p:nvPr/>
        </p:nvSpPr>
        <p:spPr bwMode="auto">
          <a:xfrm flipV="1">
            <a:off x="533400" y="5410200"/>
            <a:ext cx="3657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9" name="Line 3"/>
          <p:cNvSpPr>
            <a:spLocks noChangeShapeType="1"/>
          </p:cNvSpPr>
          <p:nvPr/>
        </p:nvSpPr>
        <p:spPr bwMode="auto">
          <a:xfrm flipV="1">
            <a:off x="533400" y="4800600"/>
            <a:ext cx="3581400" cy="0"/>
          </a:xfrm>
          <a:prstGeom prst="line">
            <a:avLst/>
          </a:prstGeom>
          <a:noFill/>
          <a:ln w="28575">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10" name="Line 4"/>
          <p:cNvSpPr>
            <a:spLocks noChangeShapeType="1"/>
          </p:cNvSpPr>
          <p:nvPr/>
        </p:nvSpPr>
        <p:spPr bwMode="auto">
          <a:xfrm>
            <a:off x="2362200" y="2743200"/>
            <a:ext cx="0" cy="2057400"/>
          </a:xfrm>
          <a:prstGeom prst="line">
            <a:avLst/>
          </a:prstGeom>
          <a:noFill/>
          <a:ln w="38100">
            <a:solidFill>
              <a:srgbClr val="FF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11" name="Line 5"/>
          <p:cNvSpPr>
            <a:spLocks noChangeShapeType="1"/>
          </p:cNvSpPr>
          <p:nvPr/>
        </p:nvSpPr>
        <p:spPr bwMode="auto">
          <a:xfrm flipV="1">
            <a:off x="533400" y="914400"/>
            <a:ext cx="0" cy="5272088"/>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Line 6"/>
          <p:cNvSpPr>
            <a:spLocks noChangeShapeType="1"/>
          </p:cNvSpPr>
          <p:nvPr/>
        </p:nvSpPr>
        <p:spPr bwMode="auto">
          <a:xfrm flipV="1">
            <a:off x="533400" y="6172200"/>
            <a:ext cx="365760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13" name="Text Box 7"/>
          <p:cNvSpPr txBox="1">
            <a:spLocks noChangeArrowheads="1"/>
          </p:cNvSpPr>
          <p:nvPr/>
        </p:nvSpPr>
        <p:spPr bwMode="auto">
          <a:xfrm>
            <a:off x="228600" y="457200"/>
            <a:ext cx="1149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Energy</a:t>
            </a:r>
            <a:endParaRPr lang="en-US">
              <a:latin typeface="Times" charset="0"/>
            </a:endParaRPr>
          </a:p>
        </p:txBody>
      </p:sp>
      <p:sp>
        <p:nvSpPr>
          <p:cNvPr id="14" name="Line 8"/>
          <p:cNvSpPr>
            <a:spLocks noChangeShapeType="1"/>
          </p:cNvSpPr>
          <p:nvPr/>
        </p:nvSpPr>
        <p:spPr bwMode="auto">
          <a:xfrm>
            <a:off x="533400" y="2743200"/>
            <a:ext cx="3581400"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15" name="Text Box 9"/>
          <p:cNvSpPr txBox="1">
            <a:spLocks noChangeArrowheads="1"/>
          </p:cNvSpPr>
          <p:nvPr/>
        </p:nvSpPr>
        <p:spPr bwMode="auto">
          <a:xfrm>
            <a:off x="651790" y="2768600"/>
            <a:ext cx="14150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dirty="0">
                <a:solidFill>
                  <a:srgbClr val="00CC00"/>
                </a:solidFill>
              </a:rPr>
              <a:t>Excitation</a:t>
            </a:r>
            <a:endParaRPr lang="en-US" sz="2400" dirty="0">
              <a:latin typeface="Times" charset="0"/>
            </a:endParaRPr>
          </a:p>
        </p:txBody>
      </p:sp>
      <p:sp>
        <p:nvSpPr>
          <p:cNvPr id="16" name="Text Box 10"/>
          <p:cNvSpPr txBox="1">
            <a:spLocks noChangeArrowheads="1"/>
          </p:cNvSpPr>
          <p:nvPr/>
        </p:nvSpPr>
        <p:spPr bwMode="auto">
          <a:xfrm>
            <a:off x="2906713" y="1680865"/>
            <a:ext cx="13425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dirty="0" err="1">
                <a:solidFill>
                  <a:srgbClr val="FF00FF"/>
                </a:solidFill>
              </a:rPr>
              <a:t>Radiative</a:t>
            </a:r>
            <a:endParaRPr lang="en-US" sz="2400" dirty="0">
              <a:solidFill>
                <a:srgbClr val="FF00FF"/>
              </a:solidFill>
            </a:endParaRPr>
          </a:p>
          <a:p>
            <a:r>
              <a:rPr lang="en-US" sz="2400" dirty="0">
                <a:solidFill>
                  <a:srgbClr val="FF00FF"/>
                </a:solidFill>
              </a:rPr>
              <a:t>Decay</a:t>
            </a:r>
            <a:endParaRPr lang="en-US" sz="2400" dirty="0">
              <a:latin typeface="Times" charset="0"/>
            </a:endParaRPr>
          </a:p>
        </p:txBody>
      </p:sp>
      <p:sp>
        <p:nvSpPr>
          <p:cNvPr id="17" name="Text Box 11"/>
          <p:cNvSpPr txBox="1">
            <a:spLocks noChangeArrowheads="1"/>
          </p:cNvSpPr>
          <p:nvPr/>
        </p:nvSpPr>
        <p:spPr bwMode="auto">
          <a:xfrm>
            <a:off x="685800" y="5638800"/>
            <a:ext cx="10621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t>State X</a:t>
            </a:r>
            <a:endParaRPr lang="en-US" sz="2400">
              <a:latin typeface="Times" charset="0"/>
            </a:endParaRPr>
          </a:p>
        </p:txBody>
      </p:sp>
      <p:sp>
        <p:nvSpPr>
          <p:cNvPr id="18" name="Text Box 12"/>
          <p:cNvSpPr txBox="1">
            <a:spLocks noChangeArrowheads="1"/>
          </p:cNvSpPr>
          <p:nvPr/>
        </p:nvSpPr>
        <p:spPr bwMode="auto">
          <a:xfrm>
            <a:off x="662445" y="2281029"/>
            <a:ext cx="10965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dirty="0">
                <a:solidFill>
                  <a:srgbClr val="FF0000"/>
                </a:solidFill>
              </a:rPr>
              <a:t>State </a:t>
            </a:r>
            <a:r>
              <a:rPr lang="en-US" sz="2400" dirty="0">
                <a:solidFill>
                  <a:srgbClr val="FF0000"/>
                </a:solidFill>
                <a:latin typeface="ＭＳ Ｐゴシック" charset="0"/>
                <a:sym typeface="Symbol" charset="0"/>
              </a:rPr>
              <a:t></a:t>
            </a:r>
            <a:endParaRPr lang="en-US" sz="2400" dirty="0">
              <a:latin typeface="Times" charset="0"/>
            </a:endParaRPr>
          </a:p>
        </p:txBody>
      </p:sp>
      <p:sp>
        <p:nvSpPr>
          <p:cNvPr id="21" name="Line 15"/>
          <p:cNvSpPr>
            <a:spLocks noChangeShapeType="1"/>
          </p:cNvSpPr>
          <p:nvPr/>
        </p:nvSpPr>
        <p:spPr bwMode="auto">
          <a:xfrm flipV="1">
            <a:off x="2133600" y="2743200"/>
            <a:ext cx="0" cy="3429000"/>
          </a:xfrm>
          <a:prstGeom prst="line">
            <a:avLst/>
          </a:prstGeom>
          <a:noFill/>
          <a:ln w="38100">
            <a:solidFill>
              <a:srgbClr val="33CC33"/>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22" name="Rectangle 16"/>
          <p:cNvSpPr>
            <a:spLocks noChangeArrowheads="1"/>
          </p:cNvSpPr>
          <p:nvPr/>
        </p:nvSpPr>
        <p:spPr bwMode="auto">
          <a:xfrm>
            <a:off x="5401734" y="1143000"/>
            <a:ext cx="3962400" cy="2057400"/>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AU" sz="2400" dirty="0"/>
              <a:t>Statistical equilibrium - solve simultaneous continuity equations until:</a:t>
            </a:r>
          </a:p>
          <a:p>
            <a:pPr algn="ctr"/>
            <a:r>
              <a:rPr lang="en-AU" sz="2400" dirty="0">
                <a:solidFill>
                  <a:srgbClr val="CC0000"/>
                </a:solidFill>
              </a:rPr>
              <a:t>population(</a:t>
            </a:r>
            <a:r>
              <a:rPr lang="en-AU" sz="2400" dirty="0">
                <a:solidFill>
                  <a:srgbClr val="CC0000"/>
                </a:solidFill>
                <a:latin typeface="ＭＳ Ｐゴシック" charset="0"/>
                <a:sym typeface="Symbol" charset="0"/>
              </a:rPr>
              <a:t></a:t>
            </a:r>
            <a:r>
              <a:rPr lang="en-AU" sz="2400" baseline="-25000" dirty="0">
                <a:solidFill>
                  <a:srgbClr val="CC0000"/>
                </a:solidFill>
                <a:latin typeface="ＭＳ Ｐゴシック" charset="0"/>
                <a:sym typeface="Symbol" charset="0"/>
              </a:rPr>
              <a:t></a:t>
            </a:r>
            <a:r>
              <a:rPr lang="en-AU" sz="2400" dirty="0">
                <a:solidFill>
                  <a:srgbClr val="CC0000"/>
                </a:solidFill>
              </a:rPr>
              <a:t>) x loss rate</a:t>
            </a:r>
          </a:p>
          <a:p>
            <a:pPr algn="ctr"/>
            <a:r>
              <a:rPr lang="en-AU" sz="2400" dirty="0">
                <a:solidFill>
                  <a:srgbClr val="CC0000"/>
                </a:solidFill>
              </a:rPr>
              <a:t>= total gain of </a:t>
            </a:r>
            <a:r>
              <a:rPr lang="en-AU" sz="2400" dirty="0">
                <a:solidFill>
                  <a:srgbClr val="CC0000"/>
                </a:solidFill>
                <a:latin typeface="ＭＳ Ｐゴシック" charset="0"/>
                <a:sym typeface="Symbol" charset="0"/>
              </a:rPr>
              <a:t></a:t>
            </a:r>
            <a:r>
              <a:rPr lang="en-AU" sz="2400" baseline="-25000" dirty="0">
                <a:solidFill>
                  <a:srgbClr val="CC0000"/>
                </a:solidFill>
                <a:latin typeface="ＭＳ Ｐゴシック" charset="0"/>
                <a:sym typeface="Symbol" charset="0"/>
              </a:rPr>
              <a:t></a:t>
            </a:r>
            <a:endParaRPr lang="en-AU" sz="2400" dirty="0"/>
          </a:p>
          <a:p>
            <a:pPr algn="ctr"/>
            <a:endParaRPr lang="en-AU" baseline="30000" dirty="0">
              <a:solidFill>
                <a:srgbClr val="000000"/>
              </a:solidFill>
            </a:endParaRPr>
          </a:p>
          <a:p>
            <a:pPr algn="ctr"/>
            <a:endParaRPr lang="en-US" baseline="30000" dirty="0">
              <a:solidFill>
                <a:srgbClr val="000000"/>
              </a:solidFill>
            </a:endParaRPr>
          </a:p>
        </p:txBody>
      </p:sp>
      <p:sp>
        <p:nvSpPr>
          <p:cNvPr id="23" name="Line 17"/>
          <p:cNvSpPr>
            <a:spLocks noChangeShapeType="1"/>
          </p:cNvSpPr>
          <p:nvPr/>
        </p:nvSpPr>
        <p:spPr bwMode="auto">
          <a:xfrm>
            <a:off x="533400" y="1676400"/>
            <a:ext cx="3581400" cy="0"/>
          </a:xfrm>
          <a:prstGeom prst="line">
            <a:avLst/>
          </a:prstGeom>
          <a:noFill/>
          <a:ln w="28575">
            <a:solidFill>
              <a:srgbClr val="9966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24" name="Text Box 18"/>
          <p:cNvSpPr txBox="1">
            <a:spLocks noChangeArrowheads="1"/>
          </p:cNvSpPr>
          <p:nvPr/>
        </p:nvSpPr>
        <p:spPr bwMode="auto">
          <a:xfrm>
            <a:off x="762000" y="1143000"/>
            <a:ext cx="10713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solidFill>
                  <a:srgbClr val="996633"/>
                </a:solidFill>
              </a:rPr>
              <a:t>State </a:t>
            </a:r>
            <a:r>
              <a:rPr lang="en-US" sz="2400">
                <a:solidFill>
                  <a:srgbClr val="996633"/>
                </a:solidFill>
                <a:latin typeface="ＭＳ Ｐゴシック" charset="0"/>
                <a:sym typeface="Symbol" charset="0"/>
              </a:rPr>
              <a:t></a:t>
            </a:r>
            <a:endParaRPr lang="en-US" sz="2400">
              <a:latin typeface="Times" charset="0"/>
            </a:endParaRPr>
          </a:p>
        </p:txBody>
      </p:sp>
      <p:sp>
        <p:nvSpPr>
          <p:cNvPr id="25" name="Line 19"/>
          <p:cNvSpPr>
            <a:spLocks noChangeShapeType="1"/>
          </p:cNvSpPr>
          <p:nvPr/>
        </p:nvSpPr>
        <p:spPr bwMode="auto">
          <a:xfrm>
            <a:off x="2514600" y="1676400"/>
            <a:ext cx="0" cy="1066800"/>
          </a:xfrm>
          <a:prstGeom prst="line">
            <a:avLst/>
          </a:prstGeom>
          <a:noFill/>
          <a:ln w="38100">
            <a:solidFill>
              <a:srgbClr val="FF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27" name="Line 21"/>
          <p:cNvSpPr>
            <a:spLocks noChangeShapeType="1"/>
          </p:cNvSpPr>
          <p:nvPr/>
        </p:nvSpPr>
        <p:spPr bwMode="auto">
          <a:xfrm>
            <a:off x="2819400" y="990600"/>
            <a:ext cx="0" cy="1752600"/>
          </a:xfrm>
          <a:prstGeom prst="line">
            <a:avLst/>
          </a:prstGeom>
          <a:noFill/>
          <a:ln w="38100">
            <a:solidFill>
              <a:srgbClr val="FF00FF"/>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Text Box 22"/>
          <p:cNvSpPr txBox="1">
            <a:spLocks noChangeArrowheads="1"/>
          </p:cNvSpPr>
          <p:nvPr/>
        </p:nvSpPr>
        <p:spPr bwMode="auto">
          <a:xfrm>
            <a:off x="3886200" y="1219200"/>
            <a:ext cx="32975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400" i="1">
                <a:solidFill>
                  <a:srgbClr val="996633"/>
                </a:solidFill>
              </a:rPr>
              <a:t>i</a:t>
            </a:r>
          </a:p>
        </p:txBody>
      </p:sp>
      <p:sp>
        <p:nvSpPr>
          <p:cNvPr id="29" name="Text Box 23"/>
          <p:cNvSpPr txBox="1">
            <a:spLocks noChangeArrowheads="1"/>
          </p:cNvSpPr>
          <p:nvPr/>
        </p:nvSpPr>
        <p:spPr bwMode="auto">
          <a:xfrm>
            <a:off x="3810000" y="2362200"/>
            <a:ext cx="4175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400" dirty="0">
                <a:solidFill>
                  <a:srgbClr val="FF0000"/>
                </a:solidFill>
                <a:latin typeface="ＭＳ Ｐゴシック" charset="0"/>
                <a:sym typeface="Symbol" charset="0"/>
              </a:rPr>
              <a:t></a:t>
            </a:r>
            <a:endParaRPr lang="en-US" sz="2400" dirty="0"/>
          </a:p>
        </p:txBody>
      </p:sp>
      <p:sp>
        <p:nvSpPr>
          <p:cNvPr id="30" name="Line 24"/>
          <p:cNvSpPr>
            <a:spLocks noChangeShapeType="1"/>
          </p:cNvSpPr>
          <p:nvPr/>
        </p:nvSpPr>
        <p:spPr bwMode="auto">
          <a:xfrm>
            <a:off x="2819400" y="1447800"/>
            <a:ext cx="0" cy="1295400"/>
          </a:xfrm>
          <a:prstGeom prst="line">
            <a:avLst/>
          </a:prstGeom>
          <a:noFill/>
          <a:ln w="38100">
            <a:solidFill>
              <a:srgbClr val="FF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37" name="Title 6"/>
          <p:cNvSpPr txBox="1">
            <a:spLocks/>
          </p:cNvSpPr>
          <p:nvPr/>
        </p:nvSpPr>
        <p:spPr>
          <a:xfrm>
            <a:off x="1210732" y="2"/>
            <a:ext cx="8695267" cy="914398"/>
          </a:xfrm>
          <a:prstGeom prst="rect">
            <a:avLst/>
          </a:prstGeom>
        </p:spPr>
        <p:txBody>
          <a:bodyPr vert="horz" lIns="91440" tIns="45720" rIns="91440" bIns="45720" rtlCol="0" anchor="ctr">
            <a:normAutofit fontScale="55000" lnSpcReduction="20000"/>
          </a:bodyPr>
          <a:lstStyle/>
          <a:p>
            <a:pPr algn="ctr">
              <a:spcBef>
                <a:spcPct val="0"/>
              </a:spcBef>
            </a:pPr>
            <a:r>
              <a:rPr lang="en-AU" sz="8727" b="1" dirty="0" smtClean="0">
                <a:solidFill>
                  <a:srgbClr val="FF0000"/>
                </a:solidFill>
                <a:effectLst>
                  <a:outerShdw blurRad="50800" dist="38100" dir="2700000">
                    <a:srgbClr val="000000"/>
                  </a:outerShdw>
                </a:effectLst>
              </a:rPr>
              <a:t>Statistical-equilibrium calculation</a:t>
            </a:r>
            <a:endParaRPr kumimoji="0" lang="en-US" sz="4400" b="0" i="0" u="none" strike="noStrike" kern="1200" cap="none" spc="0" normalizeH="0" baseline="0" noProof="0" dirty="0">
              <a:ln>
                <a:noFill/>
              </a:ln>
              <a:solidFill>
                <a:schemeClr val="tx1"/>
              </a:solidFill>
              <a:effectLst>
                <a:outerShdw blurRad="50800" dist="38100" dir="2700000">
                  <a:srgbClr val="000000"/>
                </a:outerShdw>
              </a:effectLst>
              <a:uLnTx/>
              <a:uFillTx/>
              <a:latin typeface="+mj-lt"/>
              <a:ea typeface="+mj-ea"/>
              <a:cs typeface="+mj-cs"/>
            </a:endParaRPr>
          </a:p>
        </p:txBody>
      </p:sp>
      <p:sp>
        <p:nvSpPr>
          <p:cNvPr id="38" name="Text Box 12"/>
          <p:cNvSpPr txBox="1">
            <a:spLocks noChangeArrowheads="1"/>
          </p:cNvSpPr>
          <p:nvPr/>
        </p:nvSpPr>
        <p:spPr bwMode="auto">
          <a:xfrm>
            <a:off x="685800" y="4338935"/>
            <a:ext cx="12101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dirty="0">
                <a:solidFill>
                  <a:srgbClr val="2E6236"/>
                </a:solidFill>
              </a:rPr>
              <a:t>State </a:t>
            </a:r>
            <a:r>
              <a:rPr lang="en-US" sz="2400" dirty="0" err="1" smtClean="0">
                <a:solidFill>
                  <a:srgbClr val="2E6236"/>
                </a:solidFill>
                <a:latin typeface="ＭＳ Ｐゴシック" charset="0"/>
                <a:sym typeface="Symbol" charset="0"/>
              </a:rPr>
              <a:t>γ</a:t>
            </a:r>
            <a:endParaRPr lang="en-US" sz="2400" dirty="0">
              <a:solidFill>
                <a:srgbClr val="2E6236"/>
              </a:solidFill>
              <a:latin typeface="Times" charset="0"/>
            </a:endParaRPr>
          </a:p>
        </p:txBody>
      </p:sp>
      <p:sp>
        <p:nvSpPr>
          <p:cNvPr id="39" name="Text Box 23"/>
          <p:cNvSpPr txBox="1">
            <a:spLocks noChangeArrowheads="1"/>
          </p:cNvSpPr>
          <p:nvPr/>
        </p:nvSpPr>
        <p:spPr bwMode="auto">
          <a:xfrm>
            <a:off x="3856044" y="4343400"/>
            <a:ext cx="357202"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400" i="1" dirty="0" smtClean="0">
                <a:solidFill>
                  <a:srgbClr val="2E6236"/>
                </a:solidFill>
                <a:latin typeface="ＭＳ Ｐゴシック" charset="0"/>
                <a:sym typeface="Symbol" charset="0"/>
              </a:rPr>
              <a:t>j</a:t>
            </a:r>
            <a:endParaRPr lang="en-US" sz="2400" i="1" dirty="0">
              <a:solidFill>
                <a:srgbClr val="2E6236"/>
              </a:solidFill>
            </a:endParaRPr>
          </a:p>
        </p:txBody>
      </p:sp>
      <p:sp>
        <p:nvSpPr>
          <p:cNvPr id="36" name="Line 15"/>
          <p:cNvSpPr>
            <a:spLocks noChangeShapeType="1"/>
          </p:cNvSpPr>
          <p:nvPr/>
        </p:nvSpPr>
        <p:spPr bwMode="auto">
          <a:xfrm flipV="1">
            <a:off x="2041411" y="1680865"/>
            <a:ext cx="0" cy="4490829"/>
          </a:xfrm>
          <a:prstGeom prst="line">
            <a:avLst/>
          </a:prstGeom>
          <a:noFill/>
          <a:ln w="38100">
            <a:solidFill>
              <a:srgbClr val="33CC33"/>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2" name="Rectangle 1"/>
          <p:cNvSpPr/>
          <p:nvPr/>
        </p:nvSpPr>
        <p:spPr>
          <a:xfrm>
            <a:off x="7579784" y="5067300"/>
            <a:ext cx="1068916"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Line 15"/>
          <p:cNvSpPr>
            <a:spLocks noChangeShapeType="1"/>
          </p:cNvSpPr>
          <p:nvPr/>
        </p:nvSpPr>
        <p:spPr bwMode="auto">
          <a:xfrm flipV="1">
            <a:off x="2041411" y="995065"/>
            <a:ext cx="0" cy="4490829"/>
          </a:xfrm>
          <a:prstGeom prst="line">
            <a:avLst/>
          </a:prstGeom>
          <a:noFill/>
          <a:ln w="38100">
            <a:solidFill>
              <a:srgbClr val="33CC33"/>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41" name="Line 13"/>
          <p:cNvSpPr>
            <a:spLocks noChangeShapeType="1"/>
          </p:cNvSpPr>
          <p:nvPr/>
        </p:nvSpPr>
        <p:spPr bwMode="auto">
          <a:xfrm flipH="1">
            <a:off x="2906713" y="2743200"/>
            <a:ext cx="0" cy="2667000"/>
          </a:xfrm>
          <a:prstGeom prst="line">
            <a:avLst/>
          </a:prstGeom>
          <a:noFill/>
          <a:ln w="38100">
            <a:solidFill>
              <a:srgbClr val="FF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Tree>
    <p:extLst>
      <p:ext uri="{BB962C8B-B14F-4D97-AF65-F5344CB8AC3E}">
        <p14:creationId xmlns:p14="http://schemas.microsoft.com/office/powerpoint/2010/main" val="32828518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5"/>
          <p:cNvSpPr>
            <a:spLocks noChangeArrowheads="1"/>
          </p:cNvSpPr>
          <p:nvPr/>
        </p:nvSpPr>
        <p:spPr bwMode="auto">
          <a:xfrm>
            <a:off x="5276851" y="3429000"/>
            <a:ext cx="1219200" cy="685800"/>
          </a:xfrm>
          <a:prstGeom prst="rect">
            <a:avLst/>
          </a:prstGeom>
          <a:solidFill>
            <a:srgbClr val="52CC44">
              <a:alpha val="46001"/>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2" name="Rectangle 26"/>
          <p:cNvSpPr>
            <a:spLocks noChangeArrowheads="1"/>
          </p:cNvSpPr>
          <p:nvPr/>
        </p:nvSpPr>
        <p:spPr bwMode="auto">
          <a:xfrm>
            <a:off x="7850717" y="3429000"/>
            <a:ext cx="1219200" cy="685800"/>
          </a:xfrm>
          <a:prstGeom prst="rect">
            <a:avLst/>
          </a:prstGeom>
          <a:solidFill>
            <a:srgbClr val="FF00FF">
              <a:alpha val="5000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3" name="Rectangle 27"/>
          <p:cNvSpPr>
            <a:spLocks noChangeArrowheads="1"/>
          </p:cNvSpPr>
          <p:nvPr/>
        </p:nvSpPr>
        <p:spPr bwMode="auto">
          <a:xfrm>
            <a:off x="6893984" y="5067300"/>
            <a:ext cx="685800" cy="685800"/>
          </a:xfrm>
          <a:prstGeom prst="rect">
            <a:avLst/>
          </a:prstGeom>
          <a:solidFill>
            <a:srgbClr val="FF00FF">
              <a:alpha val="5000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4" name="Rectangle 28"/>
          <p:cNvSpPr>
            <a:spLocks noChangeArrowheads="1"/>
          </p:cNvSpPr>
          <p:nvPr/>
        </p:nvSpPr>
        <p:spPr bwMode="auto">
          <a:xfrm>
            <a:off x="7918450" y="5067300"/>
            <a:ext cx="685800" cy="685800"/>
          </a:xfrm>
          <a:prstGeom prst="rect">
            <a:avLst/>
          </a:prstGeom>
          <a:solidFill>
            <a:srgbClr val="0000FF">
              <a:alpha val="4800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aphicFrame>
        <p:nvGraphicFramePr>
          <p:cNvPr id="35" name="Object 29"/>
          <p:cNvGraphicFramePr>
            <a:graphicFrameLocks noChangeAspect="1"/>
          </p:cNvGraphicFramePr>
          <p:nvPr>
            <p:extLst>
              <p:ext uri="{D42A27DB-BD31-4B8C-83A1-F6EECF244321}">
                <p14:modId xmlns:p14="http://schemas.microsoft.com/office/powerpoint/2010/main" val="2241737208"/>
              </p:ext>
            </p:extLst>
          </p:nvPr>
        </p:nvGraphicFramePr>
        <p:xfrm>
          <a:off x="5208588" y="3321050"/>
          <a:ext cx="4216400" cy="2932113"/>
        </p:xfrm>
        <a:graphic>
          <a:graphicData uri="http://schemas.openxmlformats.org/presentationml/2006/ole">
            <mc:AlternateContent xmlns:mc="http://schemas.openxmlformats.org/markup-compatibility/2006">
              <mc:Choice xmlns:v="urn:schemas-microsoft-com:vml" Requires="v">
                <p:oleObj spid="_x0000_s6177" name="Equation" r:id="rId3" imgW="1333500" imgH="927100" progId="Equation.3">
                  <p:embed/>
                </p:oleObj>
              </mc:Choice>
              <mc:Fallback>
                <p:oleObj name="Equation" r:id="rId3" imgW="1333500" imgH="927100" progId="Equation.3">
                  <p:embed/>
                  <p:pic>
                    <p:nvPicPr>
                      <p:cNvPr id="0" name=""/>
                      <p:cNvPicPr>
                        <a:picLocks noChangeAspect="1" noChangeArrowheads="1"/>
                      </p:cNvPicPr>
                      <p:nvPr/>
                    </p:nvPicPr>
                    <p:blipFill>
                      <a:blip r:embed="rId4"/>
                      <a:srcRect/>
                      <a:stretch>
                        <a:fillRect/>
                      </a:stretch>
                    </p:blipFill>
                    <p:spPr bwMode="auto">
                      <a:xfrm>
                        <a:off x="5208588" y="3321050"/>
                        <a:ext cx="4216400" cy="29321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Line 2"/>
          <p:cNvSpPr>
            <a:spLocks noChangeShapeType="1"/>
          </p:cNvSpPr>
          <p:nvPr/>
        </p:nvSpPr>
        <p:spPr bwMode="auto">
          <a:xfrm flipV="1">
            <a:off x="533400" y="5410200"/>
            <a:ext cx="3657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9" name="Line 3"/>
          <p:cNvSpPr>
            <a:spLocks noChangeShapeType="1"/>
          </p:cNvSpPr>
          <p:nvPr/>
        </p:nvSpPr>
        <p:spPr bwMode="auto">
          <a:xfrm flipV="1">
            <a:off x="533400" y="4800600"/>
            <a:ext cx="3581400" cy="0"/>
          </a:xfrm>
          <a:prstGeom prst="line">
            <a:avLst/>
          </a:prstGeom>
          <a:noFill/>
          <a:ln w="28575">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10" name="Line 4"/>
          <p:cNvSpPr>
            <a:spLocks noChangeShapeType="1"/>
          </p:cNvSpPr>
          <p:nvPr/>
        </p:nvSpPr>
        <p:spPr bwMode="auto">
          <a:xfrm>
            <a:off x="2362200" y="2743200"/>
            <a:ext cx="0" cy="2057400"/>
          </a:xfrm>
          <a:prstGeom prst="line">
            <a:avLst/>
          </a:prstGeom>
          <a:noFill/>
          <a:ln w="38100">
            <a:solidFill>
              <a:srgbClr val="FF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11" name="Line 5"/>
          <p:cNvSpPr>
            <a:spLocks noChangeShapeType="1"/>
          </p:cNvSpPr>
          <p:nvPr/>
        </p:nvSpPr>
        <p:spPr bwMode="auto">
          <a:xfrm flipV="1">
            <a:off x="533400" y="914400"/>
            <a:ext cx="0" cy="5272088"/>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Line 6"/>
          <p:cNvSpPr>
            <a:spLocks noChangeShapeType="1"/>
          </p:cNvSpPr>
          <p:nvPr/>
        </p:nvSpPr>
        <p:spPr bwMode="auto">
          <a:xfrm flipV="1">
            <a:off x="533400" y="6172200"/>
            <a:ext cx="365760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13" name="Text Box 7"/>
          <p:cNvSpPr txBox="1">
            <a:spLocks noChangeArrowheads="1"/>
          </p:cNvSpPr>
          <p:nvPr/>
        </p:nvSpPr>
        <p:spPr bwMode="auto">
          <a:xfrm>
            <a:off x="228600" y="457200"/>
            <a:ext cx="1149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Energy</a:t>
            </a:r>
            <a:endParaRPr lang="en-US">
              <a:latin typeface="Times" charset="0"/>
            </a:endParaRPr>
          </a:p>
        </p:txBody>
      </p:sp>
      <p:sp>
        <p:nvSpPr>
          <p:cNvPr id="14" name="Line 8"/>
          <p:cNvSpPr>
            <a:spLocks noChangeShapeType="1"/>
          </p:cNvSpPr>
          <p:nvPr/>
        </p:nvSpPr>
        <p:spPr bwMode="auto">
          <a:xfrm>
            <a:off x="533400" y="2743200"/>
            <a:ext cx="3581400"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15" name="Text Box 9"/>
          <p:cNvSpPr txBox="1">
            <a:spLocks noChangeArrowheads="1"/>
          </p:cNvSpPr>
          <p:nvPr/>
        </p:nvSpPr>
        <p:spPr bwMode="auto">
          <a:xfrm>
            <a:off x="651790" y="2768600"/>
            <a:ext cx="14150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dirty="0">
                <a:solidFill>
                  <a:srgbClr val="00CC00"/>
                </a:solidFill>
              </a:rPr>
              <a:t>Excitation</a:t>
            </a:r>
            <a:endParaRPr lang="en-US" sz="2400" dirty="0">
              <a:latin typeface="Times" charset="0"/>
            </a:endParaRPr>
          </a:p>
        </p:txBody>
      </p:sp>
      <p:sp>
        <p:nvSpPr>
          <p:cNvPr id="16" name="Text Box 10"/>
          <p:cNvSpPr txBox="1">
            <a:spLocks noChangeArrowheads="1"/>
          </p:cNvSpPr>
          <p:nvPr/>
        </p:nvSpPr>
        <p:spPr bwMode="auto">
          <a:xfrm>
            <a:off x="2906713" y="1680865"/>
            <a:ext cx="13425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dirty="0" err="1">
                <a:solidFill>
                  <a:srgbClr val="FF00FF"/>
                </a:solidFill>
              </a:rPr>
              <a:t>Radiative</a:t>
            </a:r>
            <a:endParaRPr lang="en-US" sz="2400" dirty="0">
              <a:solidFill>
                <a:srgbClr val="FF00FF"/>
              </a:solidFill>
            </a:endParaRPr>
          </a:p>
          <a:p>
            <a:r>
              <a:rPr lang="en-US" sz="2400" dirty="0">
                <a:solidFill>
                  <a:srgbClr val="FF00FF"/>
                </a:solidFill>
              </a:rPr>
              <a:t>Decay</a:t>
            </a:r>
            <a:endParaRPr lang="en-US" sz="2400" dirty="0">
              <a:latin typeface="Times" charset="0"/>
            </a:endParaRPr>
          </a:p>
        </p:txBody>
      </p:sp>
      <p:sp>
        <p:nvSpPr>
          <p:cNvPr id="17" name="Text Box 11"/>
          <p:cNvSpPr txBox="1">
            <a:spLocks noChangeArrowheads="1"/>
          </p:cNvSpPr>
          <p:nvPr/>
        </p:nvSpPr>
        <p:spPr bwMode="auto">
          <a:xfrm>
            <a:off x="685800" y="5638800"/>
            <a:ext cx="10621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t>State X</a:t>
            </a:r>
            <a:endParaRPr lang="en-US" sz="2400">
              <a:latin typeface="Times" charset="0"/>
            </a:endParaRPr>
          </a:p>
        </p:txBody>
      </p:sp>
      <p:sp>
        <p:nvSpPr>
          <p:cNvPr id="18" name="Text Box 12"/>
          <p:cNvSpPr txBox="1">
            <a:spLocks noChangeArrowheads="1"/>
          </p:cNvSpPr>
          <p:nvPr/>
        </p:nvSpPr>
        <p:spPr bwMode="auto">
          <a:xfrm>
            <a:off x="662445" y="2281029"/>
            <a:ext cx="10965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dirty="0">
                <a:solidFill>
                  <a:srgbClr val="FF0000"/>
                </a:solidFill>
              </a:rPr>
              <a:t>State </a:t>
            </a:r>
            <a:r>
              <a:rPr lang="en-US" sz="2400" dirty="0">
                <a:solidFill>
                  <a:srgbClr val="FF0000"/>
                </a:solidFill>
                <a:latin typeface="ＭＳ Ｐゴシック" charset="0"/>
                <a:sym typeface="Symbol" charset="0"/>
              </a:rPr>
              <a:t></a:t>
            </a:r>
            <a:endParaRPr lang="en-US" sz="2400" dirty="0">
              <a:latin typeface="Times" charset="0"/>
            </a:endParaRPr>
          </a:p>
        </p:txBody>
      </p:sp>
      <p:sp>
        <p:nvSpPr>
          <p:cNvPr id="19" name="Line 13"/>
          <p:cNvSpPr>
            <a:spLocks noChangeShapeType="1"/>
          </p:cNvSpPr>
          <p:nvPr/>
        </p:nvSpPr>
        <p:spPr bwMode="auto">
          <a:xfrm flipH="1">
            <a:off x="2906713" y="2743200"/>
            <a:ext cx="0" cy="2667000"/>
          </a:xfrm>
          <a:prstGeom prst="line">
            <a:avLst/>
          </a:prstGeom>
          <a:noFill/>
          <a:ln w="38100">
            <a:solidFill>
              <a:srgbClr val="FF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21" name="Line 15"/>
          <p:cNvSpPr>
            <a:spLocks noChangeShapeType="1"/>
          </p:cNvSpPr>
          <p:nvPr/>
        </p:nvSpPr>
        <p:spPr bwMode="auto">
          <a:xfrm flipV="1">
            <a:off x="2133600" y="2743200"/>
            <a:ext cx="0" cy="3429000"/>
          </a:xfrm>
          <a:prstGeom prst="line">
            <a:avLst/>
          </a:prstGeom>
          <a:noFill/>
          <a:ln w="38100">
            <a:solidFill>
              <a:srgbClr val="33CC33"/>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22" name="Rectangle 16"/>
          <p:cNvSpPr>
            <a:spLocks noChangeArrowheads="1"/>
          </p:cNvSpPr>
          <p:nvPr/>
        </p:nvSpPr>
        <p:spPr bwMode="auto">
          <a:xfrm>
            <a:off x="5401734" y="1143000"/>
            <a:ext cx="3962400" cy="2057400"/>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AU" sz="2400" dirty="0"/>
              <a:t>Statistical equilibrium - solve simultaneous continuity equations until:</a:t>
            </a:r>
          </a:p>
          <a:p>
            <a:pPr algn="ctr"/>
            <a:r>
              <a:rPr lang="en-AU" sz="2400" dirty="0">
                <a:solidFill>
                  <a:srgbClr val="CC0000"/>
                </a:solidFill>
              </a:rPr>
              <a:t>population(</a:t>
            </a:r>
            <a:r>
              <a:rPr lang="en-AU" sz="2400" dirty="0">
                <a:solidFill>
                  <a:srgbClr val="CC0000"/>
                </a:solidFill>
                <a:latin typeface="ＭＳ Ｐゴシック" charset="0"/>
                <a:sym typeface="Symbol" charset="0"/>
              </a:rPr>
              <a:t></a:t>
            </a:r>
            <a:r>
              <a:rPr lang="en-AU" sz="2400" baseline="-25000" dirty="0">
                <a:solidFill>
                  <a:srgbClr val="CC0000"/>
                </a:solidFill>
                <a:latin typeface="ＭＳ Ｐゴシック" charset="0"/>
                <a:sym typeface="Symbol" charset="0"/>
              </a:rPr>
              <a:t></a:t>
            </a:r>
            <a:r>
              <a:rPr lang="en-AU" sz="2400" dirty="0">
                <a:solidFill>
                  <a:srgbClr val="CC0000"/>
                </a:solidFill>
              </a:rPr>
              <a:t>) x loss rate</a:t>
            </a:r>
          </a:p>
          <a:p>
            <a:pPr algn="ctr"/>
            <a:r>
              <a:rPr lang="en-AU" sz="2400" dirty="0">
                <a:solidFill>
                  <a:srgbClr val="CC0000"/>
                </a:solidFill>
              </a:rPr>
              <a:t>= total gain of </a:t>
            </a:r>
            <a:r>
              <a:rPr lang="en-AU" sz="2400" dirty="0">
                <a:solidFill>
                  <a:srgbClr val="CC0000"/>
                </a:solidFill>
                <a:latin typeface="ＭＳ Ｐゴシック" charset="0"/>
                <a:sym typeface="Symbol" charset="0"/>
              </a:rPr>
              <a:t></a:t>
            </a:r>
            <a:r>
              <a:rPr lang="en-AU" sz="2400" baseline="-25000" dirty="0">
                <a:solidFill>
                  <a:srgbClr val="CC0000"/>
                </a:solidFill>
                <a:latin typeface="ＭＳ Ｐゴシック" charset="0"/>
                <a:sym typeface="Symbol" charset="0"/>
              </a:rPr>
              <a:t></a:t>
            </a:r>
            <a:endParaRPr lang="en-AU" sz="2400" dirty="0"/>
          </a:p>
          <a:p>
            <a:pPr algn="ctr"/>
            <a:endParaRPr lang="en-AU" baseline="30000" dirty="0">
              <a:solidFill>
                <a:srgbClr val="000000"/>
              </a:solidFill>
            </a:endParaRPr>
          </a:p>
          <a:p>
            <a:pPr algn="ctr"/>
            <a:endParaRPr lang="en-US" baseline="30000" dirty="0">
              <a:solidFill>
                <a:srgbClr val="000000"/>
              </a:solidFill>
            </a:endParaRPr>
          </a:p>
        </p:txBody>
      </p:sp>
      <p:sp>
        <p:nvSpPr>
          <p:cNvPr id="23" name="Line 17"/>
          <p:cNvSpPr>
            <a:spLocks noChangeShapeType="1"/>
          </p:cNvSpPr>
          <p:nvPr/>
        </p:nvSpPr>
        <p:spPr bwMode="auto">
          <a:xfrm>
            <a:off x="533400" y="1676400"/>
            <a:ext cx="3581400" cy="0"/>
          </a:xfrm>
          <a:prstGeom prst="line">
            <a:avLst/>
          </a:prstGeom>
          <a:noFill/>
          <a:ln w="28575">
            <a:solidFill>
              <a:srgbClr val="9966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24" name="Text Box 18"/>
          <p:cNvSpPr txBox="1">
            <a:spLocks noChangeArrowheads="1"/>
          </p:cNvSpPr>
          <p:nvPr/>
        </p:nvSpPr>
        <p:spPr bwMode="auto">
          <a:xfrm>
            <a:off x="762000" y="1143000"/>
            <a:ext cx="10713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solidFill>
                  <a:srgbClr val="996633"/>
                </a:solidFill>
              </a:rPr>
              <a:t>State </a:t>
            </a:r>
            <a:r>
              <a:rPr lang="en-US" sz="2400">
                <a:solidFill>
                  <a:srgbClr val="996633"/>
                </a:solidFill>
                <a:latin typeface="ＭＳ Ｐゴシック" charset="0"/>
                <a:sym typeface="Symbol" charset="0"/>
              </a:rPr>
              <a:t></a:t>
            </a:r>
            <a:endParaRPr lang="en-US" sz="2400">
              <a:latin typeface="Times" charset="0"/>
            </a:endParaRPr>
          </a:p>
        </p:txBody>
      </p:sp>
      <p:sp>
        <p:nvSpPr>
          <p:cNvPr id="25" name="Line 19"/>
          <p:cNvSpPr>
            <a:spLocks noChangeShapeType="1"/>
          </p:cNvSpPr>
          <p:nvPr/>
        </p:nvSpPr>
        <p:spPr bwMode="auto">
          <a:xfrm>
            <a:off x="2514600" y="1676400"/>
            <a:ext cx="0" cy="1066800"/>
          </a:xfrm>
          <a:prstGeom prst="line">
            <a:avLst/>
          </a:prstGeom>
          <a:noFill/>
          <a:ln w="38100">
            <a:solidFill>
              <a:srgbClr val="FF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26" name="Line 20"/>
          <p:cNvSpPr>
            <a:spLocks noChangeShapeType="1"/>
          </p:cNvSpPr>
          <p:nvPr/>
        </p:nvSpPr>
        <p:spPr bwMode="auto">
          <a:xfrm flipH="1">
            <a:off x="3230033" y="2743200"/>
            <a:ext cx="0" cy="3429000"/>
          </a:xfrm>
          <a:prstGeom prst="line">
            <a:avLst/>
          </a:prstGeom>
          <a:noFill/>
          <a:ln w="38100">
            <a:solidFill>
              <a:srgbClr val="5C3DA7"/>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27" name="Line 21"/>
          <p:cNvSpPr>
            <a:spLocks noChangeShapeType="1"/>
          </p:cNvSpPr>
          <p:nvPr/>
        </p:nvSpPr>
        <p:spPr bwMode="auto">
          <a:xfrm>
            <a:off x="2819400" y="990600"/>
            <a:ext cx="0" cy="1752600"/>
          </a:xfrm>
          <a:prstGeom prst="line">
            <a:avLst/>
          </a:prstGeom>
          <a:noFill/>
          <a:ln w="38100">
            <a:solidFill>
              <a:srgbClr val="FF00FF"/>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Text Box 22"/>
          <p:cNvSpPr txBox="1">
            <a:spLocks noChangeArrowheads="1"/>
          </p:cNvSpPr>
          <p:nvPr/>
        </p:nvSpPr>
        <p:spPr bwMode="auto">
          <a:xfrm>
            <a:off x="3886200" y="1219200"/>
            <a:ext cx="32975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400" i="1">
                <a:solidFill>
                  <a:srgbClr val="996633"/>
                </a:solidFill>
              </a:rPr>
              <a:t>i</a:t>
            </a:r>
          </a:p>
        </p:txBody>
      </p:sp>
      <p:sp>
        <p:nvSpPr>
          <p:cNvPr id="29" name="Text Box 23"/>
          <p:cNvSpPr txBox="1">
            <a:spLocks noChangeArrowheads="1"/>
          </p:cNvSpPr>
          <p:nvPr/>
        </p:nvSpPr>
        <p:spPr bwMode="auto">
          <a:xfrm>
            <a:off x="3810000" y="2362200"/>
            <a:ext cx="4175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400" dirty="0">
                <a:solidFill>
                  <a:srgbClr val="FF0000"/>
                </a:solidFill>
                <a:latin typeface="ＭＳ Ｐゴシック" charset="0"/>
                <a:sym typeface="Symbol" charset="0"/>
              </a:rPr>
              <a:t></a:t>
            </a:r>
            <a:endParaRPr lang="en-US" sz="2400" dirty="0"/>
          </a:p>
        </p:txBody>
      </p:sp>
      <p:sp>
        <p:nvSpPr>
          <p:cNvPr id="30" name="Line 24"/>
          <p:cNvSpPr>
            <a:spLocks noChangeShapeType="1"/>
          </p:cNvSpPr>
          <p:nvPr/>
        </p:nvSpPr>
        <p:spPr bwMode="auto">
          <a:xfrm>
            <a:off x="2819400" y="1447800"/>
            <a:ext cx="0" cy="1295400"/>
          </a:xfrm>
          <a:prstGeom prst="line">
            <a:avLst/>
          </a:prstGeom>
          <a:noFill/>
          <a:ln w="38100">
            <a:solidFill>
              <a:srgbClr val="FF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3" name="TextBox 2"/>
          <p:cNvSpPr txBox="1"/>
          <p:nvPr/>
        </p:nvSpPr>
        <p:spPr>
          <a:xfrm>
            <a:off x="3170766" y="3200400"/>
            <a:ext cx="1634067" cy="1477327"/>
          </a:xfrm>
          <a:prstGeom prst="rect">
            <a:avLst/>
          </a:prstGeom>
          <a:noFill/>
        </p:spPr>
        <p:txBody>
          <a:bodyPr wrap="square" rtlCol="0">
            <a:spAutoFit/>
          </a:bodyPr>
          <a:lstStyle/>
          <a:p>
            <a:pPr algn="ctr"/>
            <a:r>
              <a:rPr lang="en-US" sz="2400" dirty="0" smtClean="0">
                <a:solidFill>
                  <a:srgbClr val="5C3DA7"/>
                </a:solidFill>
              </a:rPr>
              <a:t>Quenching</a:t>
            </a:r>
          </a:p>
          <a:p>
            <a:pPr algn="ctr"/>
            <a:r>
              <a:rPr lang="en-US" sz="2400" dirty="0" smtClean="0">
                <a:solidFill>
                  <a:srgbClr val="5C3DA7"/>
                </a:solidFill>
              </a:rPr>
              <a:t>(electron heating)</a:t>
            </a:r>
            <a:endParaRPr lang="en-US" sz="2400" dirty="0">
              <a:solidFill>
                <a:srgbClr val="5C3DA7"/>
              </a:solidFill>
            </a:endParaRPr>
          </a:p>
          <a:p>
            <a:endParaRPr lang="en-US" dirty="0"/>
          </a:p>
        </p:txBody>
      </p:sp>
      <p:sp>
        <p:nvSpPr>
          <p:cNvPr id="37" name="Title 6"/>
          <p:cNvSpPr txBox="1">
            <a:spLocks/>
          </p:cNvSpPr>
          <p:nvPr/>
        </p:nvSpPr>
        <p:spPr>
          <a:xfrm>
            <a:off x="1210732" y="2"/>
            <a:ext cx="8695267" cy="914398"/>
          </a:xfrm>
          <a:prstGeom prst="rect">
            <a:avLst/>
          </a:prstGeom>
        </p:spPr>
        <p:txBody>
          <a:bodyPr vert="horz" lIns="91440" tIns="45720" rIns="91440" bIns="45720" rtlCol="0" anchor="ctr">
            <a:normAutofit fontScale="55000" lnSpcReduction="20000"/>
          </a:bodyPr>
          <a:lstStyle/>
          <a:p>
            <a:pPr algn="ctr">
              <a:spcBef>
                <a:spcPct val="0"/>
              </a:spcBef>
            </a:pPr>
            <a:r>
              <a:rPr lang="en-AU" sz="8727" b="1" dirty="0" smtClean="0">
                <a:solidFill>
                  <a:srgbClr val="FF0000"/>
                </a:solidFill>
                <a:effectLst>
                  <a:outerShdw blurRad="50800" dist="38100" dir="2700000">
                    <a:srgbClr val="000000"/>
                  </a:outerShdw>
                </a:effectLst>
              </a:rPr>
              <a:t>Statistical-equilibrium calculation</a:t>
            </a:r>
            <a:endParaRPr kumimoji="0" lang="en-US" sz="4400" b="0" i="0" u="none" strike="noStrike" kern="1200" cap="none" spc="0" normalizeH="0" baseline="0" noProof="0" dirty="0">
              <a:ln>
                <a:noFill/>
              </a:ln>
              <a:solidFill>
                <a:schemeClr val="tx1"/>
              </a:solidFill>
              <a:effectLst>
                <a:outerShdw blurRad="50800" dist="38100" dir="2700000">
                  <a:srgbClr val="000000"/>
                </a:outerShdw>
              </a:effectLst>
              <a:uLnTx/>
              <a:uFillTx/>
              <a:latin typeface="+mj-lt"/>
              <a:ea typeface="+mj-ea"/>
              <a:cs typeface="+mj-cs"/>
            </a:endParaRPr>
          </a:p>
        </p:txBody>
      </p:sp>
      <p:sp>
        <p:nvSpPr>
          <p:cNvPr id="38" name="Text Box 12"/>
          <p:cNvSpPr txBox="1">
            <a:spLocks noChangeArrowheads="1"/>
          </p:cNvSpPr>
          <p:nvPr/>
        </p:nvSpPr>
        <p:spPr bwMode="auto">
          <a:xfrm>
            <a:off x="685800" y="4338935"/>
            <a:ext cx="12101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dirty="0">
                <a:solidFill>
                  <a:srgbClr val="2E6236"/>
                </a:solidFill>
              </a:rPr>
              <a:t>State </a:t>
            </a:r>
            <a:r>
              <a:rPr lang="en-US" sz="2400" dirty="0" err="1" smtClean="0">
                <a:solidFill>
                  <a:srgbClr val="2E6236"/>
                </a:solidFill>
                <a:latin typeface="ＭＳ Ｐゴシック" charset="0"/>
                <a:sym typeface="Symbol" charset="0"/>
              </a:rPr>
              <a:t>γ</a:t>
            </a:r>
            <a:endParaRPr lang="en-US" sz="2400" dirty="0">
              <a:solidFill>
                <a:srgbClr val="2E6236"/>
              </a:solidFill>
              <a:latin typeface="Times" charset="0"/>
            </a:endParaRPr>
          </a:p>
        </p:txBody>
      </p:sp>
      <p:sp>
        <p:nvSpPr>
          <p:cNvPr id="39" name="Text Box 23"/>
          <p:cNvSpPr txBox="1">
            <a:spLocks noChangeArrowheads="1"/>
          </p:cNvSpPr>
          <p:nvPr/>
        </p:nvSpPr>
        <p:spPr bwMode="auto">
          <a:xfrm>
            <a:off x="3856044" y="4343400"/>
            <a:ext cx="357202"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400" i="1" dirty="0" smtClean="0">
                <a:solidFill>
                  <a:srgbClr val="2E6236"/>
                </a:solidFill>
                <a:latin typeface="ＭＳ Ｐゴシック" charset="0"/>
                <a:sym typeface="Symbol" charset="0"/>
              </a:rPr>
              <a:t>j</a:t>
            </a:r>
            <a:endParaRPr lang="en-US" sz="2400" i="1" dirty="0">
              <a:solidFill>
                <a:srgbClr val="2E6236"/>
              </a:solidFill>
            </a:endParaRPr>
          </a:p>
        </p:txBody>
      </p:sp>
      <p:sp>
        <p:nvSpPr>
          <p:cNvPr id="36" name="Line 15"/>
          <p:cNvSpPr>
            <a:spLocks noChangeShapeType="1"/>
          </p:cNvSpPr>
          <p:nvPr/>
        </p:nvSpPr>
        <p:spPr bwMode="auto">
          <a:xfrm flipV="1">
            <a:off x="2041411" y="1680865"/>
            <a:ext cx="0" cy="4490829"/>
          </a:xfrm>
          <a:prstGeom prst="line">
            <a:avLst/>
          </a:prstGeom>
          <a:noFill/>
          <a:ln w="38100">
            <a:solidFill>
              <a:srgbClr val="33CC33"/>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40" name="Line 15"/>
          <p:cNvSpPr>
            <a:spLocks noChangeShapeType="1"/>
          </p:cNvSpPr>
          <p:nvPr/>
        </p:nvSpPr>
        <p:spPr bwMode="auto">
          <a:xfrm flipV="1">
            <a:off x="2041411" y="995065"/>
            <a:ext cx="0" cy="4490829"/>
          </a:xfrm>
          <a:prstGeom prst="line">
            <a:avLst/>
          </a:prstGeom>
          <a:noFill/>
          <a:ln w="38100">
            <a:solidFill>
              <a:srgbClr val="33CC33"/>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Tree>
    <p:extLst>
      <p:ext uri="{BB962C8B-B14F-4D97-AF65-F5344CB8AC3E}">
        <p14:creationId xmlns:p14="http://schemas.microsoft.com/office/powerpoint/2010/main" val="350027324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a:spLocks noChangeArrowheads="1"/>
          </p:cNvSpPr>
          <p:nvPr/>
        </p:nvSpPr>
        <p:spPr bwMode="auto">
          <a:xfrm>
            <a:off x="6" y="934981"/>
            <a:ext cx="9905994" cy="5627530"/>
          </a:xfrm>
          <a:prstGeom prst="rect">
            <a:avLst/>
          </a:prstGeom>
          <a:noFill/>
          <a:ln w="9525">
            <a:noFill/>
            <a:miter lim="800000"/>
            <a:headEnd/>
            <a:tailEnd/>
          </a:ln>
        </p:spPr>
        <p:txBody>
          <a:bodyPr/>
          <a:lstStyle/>
          <a:p>
            <a:pPr>
              <a:spcBef>
                <a:spcPct val="20000"/>
              </a:spcBef>
              <a:defRPr/>
            </a:pPr>
            <a:endParaRPr lang="en-US" sz="2800" dirty="0">
              <a:latin typeface="Calibri" pitchFamily="34" charset="0"/>
              <a:ea typeface="+mn-ea"/>
              <a:cs typeface="+mn-cs"/>
            </a:endParaRPr>
          </a:p>
        </p:txBody>
      </p:sp>
      <p:sp>
        <p:nvSpPr>
          <p:cNvPr id="4" name="Title 6"/>
          <p:cNvSpPr txBox="1">
            <a:spLocks/>
          </p:cNvSpPr>
          <p:nvPr/>
        </p:nvSpPr>
        <p:spPr>
          <a:xfrm>
            <a:off x="0" y="0"/>
            <a:ext cx="9906000" cy="995363"/>
          </a:xfrm>
          <a:prstGeom prst="rect">
            <a:avLst/>
          </a:prstGeom>
        </p:spPr>
        <p:txBody>
          <a:bodyPr anchor="ct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AU" sz="4800" b="1" dirty="0" smtClean="0">
                <a:solidFill>
                  <a:srgbClr val="FF0000"/>
                </a:solidFill>
                <a:effectLst>
                  <a:outerShdw blurRad="50800" dist="38100" dir="2700000">
                    <a:srgbClr val="000000"/>
                  </a:outerShdw>
                </a:effectLst>
                <a:latin typeface="+mn-lt"/>
                <a:ea typeface="+mn-ea"/>
                <a:cs typeface="+mn-cs"/>
              </a:rPr>
              <a:t>Previous </a:t>
            </a:r>
            <a:r>
              <a:rPr lang="en-AU" sz="4800" b="1" dirty="0">
                <a:solidFill>
                  <a:srgbClr val="FF0000"/>
                </a:solidFill>
                <a:effectLst>
                  <a:outerShdw blurRad="50800" dist="38100" dir="2700000">
                    <a:srgbClr val="000000"/>
                  </a:outerShdw>
                </a:effectLst>
                <a:latin typeface="+mn-lt"/>
                <a:ea typeface="+mn-ea"/>
                <a:cs typeface="+mn-cs"/>
              </a:rPr>
              <a:t>and current N</a:t>
            </a:r>
            <a:r>
              <a:rPr lang="en-AU" sz="4800" b="1" baseline="-25000" dirty="0">
                <a:solidFill>
                  <a:srgbClr val="FF0000"/>
                </a:solidFill>
                <a:effectLst>
                  <a:outerShdw blurRad="50800" dist="38100" dir="2700000">
                    <a:srgbClr val="000000"/>
                  </a:outerShdw>
                </a:effectLst>
                <a:latin typeface="+mn-lt"/>
                <a:ea typeface="+mn-ea"/>
                <a:cs typeface="+mn-cs"/>
              </a:rPr>
              <a:t>2</a:t>
            </a:r>
            <a:r>
              <a:rPr lang="en-AU" sz="4800" b="1" dirty="0">
                <a:solidFill>
                  <a:srgbClr val="FF0000"/>
                </a:solidFill>
                <a:effectLst>
                  <a:outerShdw blurRad="50800" dist="38100" dir="2700000">
                    <a:srgbClr val="000000"/>
                  </a:outerShdw>
                </a:effectLst>
                <a:latin typeface="+mn-lt"/>
                <a:ea typeface="+mn-ea"/>
                <a:cs typeface="+mn-cs"/>
              </a:rPr>
              <a:t> cross sections</a:t>
            </a:r>
          </a:p>
          <a:p>
            <a:pPr algn="ctr" eaLnBrk="1" hangingPunct="1">
              <a:lnSpc>
                <a:spcPct val="80000"/>
              </a:lnSpc>
            </a:pPr>
            <a:endParaRPr lang="en-US" sz="2200" dirty="0">
              <a:effectLst>
                <a:outerShdw blurRad="38100" dist="38100" dir="2700000" algn="tl">
                  <a:srgbClr val="DDDDDD"/>
                </a:outerShdw>
              </a:effectLst>
              <a:latin typeface="Calibri" charset="0"/>
            </a:endParaRPr>
          </a:p>
        </p:txBody>
      </p:sp>
      <p:pic>
        <p:nvPicPr>
          <p:cNvPr id="5" name="Picture 3" descr="2010JA015482-p0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2067" y="934981"/>
            <a:ext cx="5619750"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0" y="995363"/>
            <a:ext cx="3162300" cy="5495925"/>
          </a:xfrm>
        </p:spPr>
        <p:txBody>
          <a:bodyPr/>
          <a:lstStyle/>
          <a:p>
            <a:pPr eaLnBrk="1" hangingPunct="1">
              <a:lnSpc>
                <a:spcPct val="90000"/>
              </a:lnSpc>
            </a:pPr>
            <a:r>
              <a:rPr lang="en-US" dirty="0">
                <a:latin typeface="Calibri" charset="0"/>
                <a:ea typeface="ＭＳ Ｐゴシック" charset="0"/>
                <a:cs typeface="ＭＳ Ｐゴシック" charset="0"/>
              </a:rPr>
              <a:t>In previous calculations old N</a:t>
            </a:r>
            <a:r>
              <a:rPr lang="en-US" baseline="-25000" dirty="0">
                <a:latin typeface="Calibri" charset="0"/>
                <a:ea typeface="ＭＳ Ｐゴシック" charset="0"/>
                <a:cs typeface="ＭＳ Ｐゴシック" charset="0"/>
              </a:rPr>
              <a:t>2</a:t>
            </a:r>
            <a:r>
              <a:rPr lang="en-US" dirty="0">
                <a:latin typeface="Calibri" charset="0"/>
                <a:ea typeface="ＭＳ Ｐゴシック" charset="0"/>
                <a:cs typeface="ＭＳ Ｐゴシック" charset="0"/>
              </a:rPr>
              <a:t> cross sections (left) were used.</a:t>
            </a:r>
          </a:p>
          <a:p>
            <a:pPr eaLnBrk="1" hangingPunct="1">
              <a:lnSpc>
                <a:spcPct val="90000"/>
              </a:lnSpc>
            </a:pPr>
            <a:r>
              <a:rPr lang="en-US" dirty="0">
                <a:latin typeface="Calibri" charset="0"/>
                <a:ea typeface="ＭＳ Ｐゴシック" charset="0"/>
                <a:cs typeface="ＭＳ Ｐゴシック" charset="0"/>
              </a:rPr>
              <a:t>We have repeated the calculations using more recent (right) cross sections.</a:t>
            </a:r>
          </a:p>
        </p:txBody>
      </p:sp>
    </p:spTree>
    <p:extLst>
      <p:ext uri="{BB962C8B-B14F-4D97-AF65-F5344CB8AC3E}">
        <p14:creationId xmlns:p14="http://schemas.microsoft.com/office/powerpoint/2010/main" val="42464787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p:cNvSpPr>
            <a:spLocks noGrp="1"/>
          </p:cNvSpPr>
          <p:nvPr>
            <p:ph idx="1"/>
          </p:nvPr>
        </p:nvSpPr>
        <p:spPr>
          <a:xfrm>
            <a:off x="4" y="558800"/>
            <a:ext cx="8406219" cy="5067300"/>
          </a:xfrm>
        </p:spPr>
        <p:txBody>
          <a:bodyPr>
            <a:normAutofit lnSpcReduction="10000"/>
          </a:bodyPr>
          <a:lstStyle/>
          <a:p>
            <a:r>
              <a:rPr lang="en-US" sz="2400" dirty="0" smtClean="0"/>
              <a:t>Aims of our work</a:t>
            </a:r>
          </a:p>
          <a:p>
            <a:r>
              <a:rPr lang="en-US" sz="2400" dirty="0" smtClean="0"/>
              <a:t>Inputs required</a:t>
            </a:r>
          </a:p>
          <a:p>
            <a:pPr lvl="1"/>
            <a:r>
              <a:rPr lang="en-US" sz="2400" dirty="0" smtClean="0"/>
              <a:t>Atmospheric data</a:t>
            </a:r>
          </a:p>
          <a:p>
            <a:pPr lvl="1"/>
            <a:r>
              <a:rPr lang="en-US" sz="2400" dirty="0" smtClean="0"/>
              <a:t>Electron flux spectrum</a:t>
            </a:r>
          </a:p>
          <a:p>
            <a:pPr lvl="1"/>
            <a:r>
              <a:rPr lang="en-US" sz="2400" dirty="0" smtClean="0">
                <a:solidFill>
                  <a:srgbClr val="FF0000"/>
                </a:solidFill>
              </a:rPr>
              <a:t>Electron impact cross sections</a:t>
            </a:r>
          </a:p>
          <a:p>
            <a:pPr lvl="1"/>
            <a:r>
              <a:rPr lang="en-US" sz="2400" dirty="0" smtClean="0">
                <a:solidFill>
                  <a:srgbClr val="FF0000"/>
                </a:solidFill>
              </a:rPr>
              <a:t>Other atomic and molecular data</a:t>
            </a:r>
          </a:p>
          <a:p>
            <a:r>
              <a:rPr lang="en-US" sz="2400" dirty="0" smtClean="0"/>
              <a:t>Examples</a:t>
            </a:r>
          </a:p>
          <a:p>
            <a:pPr lvl="1"/>
            <a:r>
              <a:rPr lang="en-US" sz="2400" dirty="0" smtClean="0"/>
              <a:t>Electron cooling by CO</a:t>
            </a:r>
            <a:r>
              <a:rPr lang="en-US" sz="2400" baseline="-25000" dirty="0" smtClean="0"/>
              <a:t>2</a:t>
            </a:r>
            <a:r>
              <a:rPr lang="en-US" sz="2400" dirty="0" smtClean="0"/>
              <a:t> in the atmosphere of </a:t>
            </a:r>
            <a:r>
              <a:rPr lang="en-US" sz="2400" dirty="0"/>
              <a:t>Mars</a:t>
            </a:r>
          </a:p>
          <a:p>
            <a:pPr lvl="1"/>
            <a:r>
              <a:rPr lang="en-US" sz="2400" dirty="0" smtClean="0"/>
              <a:t>Infrared emissions from CO at Mars and Venus</a:t>
            </a:r>
          </a:p>
          <a:p>
            <a:pPr lvl="1"/>
            <a:r>
              <a:rPr lang="en-US" sz="2400" dirty="0" smtClean="0"/>
              <a:t>Predictions of </a:t>
            </a:r>
            <a:r>
              <a:rPr lang="en-US" sz="2400" i="1" dirty="0" smtClean="0"/>
              <a:t>A</a:t>
            </a:r>
            <a:r>
              <a:rPr lang="en-US" sz="800" dirty="0" smtClean="0"/>
              <a:t> </a:t>
            </a:r>
            <a:r>
              <a:rPr lang="en-US" sz="2400" baseline="30000" dirty="0" smtClean="0"/>
              <a:t>1</a:t>
            </a:r>
            <a:r>
              <a:rPr lang="en-US" sz="2400" dirty="0" smtClean="0">
                <a:latin typeface="Times"/>
                <a:cs typeface="Times"/>
              </a:rPr>
              <a:t>Π</a:t>
            </a:r>
            <a:r>
              <a:rPr lang="en-US" sz="2400" dirty="0" smtClean="0"/>
              <a:t> emissions from CO in comet Hale-Bopp</a:t>
            </a:r>
          </a:p>
          <a:p>
            <a:pPr lvl="1"/>
            <a:r>
              <a:rPr lang="en-US" sz="2400" dirty="0" smtClean="0"/>
              <a:t>Electron impact excitation of higher-energy </a:t>
            </a:r>
            <a:br>
              <a:rPr lang="en-US" sz="2400" dirty="0" smtClean="0"/>
            </a:br>
            <a:r>
              <a:rPr lang="en-US" sz="2400" dirty="0" smtClean="0"/>
              <a:t>states of O</a:t>
            </a:r>
            <a:r>
              <a:rPr lang="en-US" sz="2400" baseline="-25000" dirty="0" smtClean="0"/>
              <a:t>2</a:t>
            </a:r>
            <a:r>
              <a:rPr lang="en-US" sz="2400" dirty="0" smtClean="0"/>
              <a:t> in the atmosphere of Europa</a:t>
            </a:r>
            <a:endParaRPr lang="en-US" sz="2400" dirty="0"/>
          </a:p>
        </p:txBody>
      </p:sp>
      <p:sp>
        <p:nvSpPr>
          <p:cNvPr id="4" name="Title 3"/>
          <p:cNvSpPr>
            <a:spLocks noGrp="1"/>
          </p:cNvSpPr>
          <p:nvPr>
            <p:ph type="title"/>
          </p:nvPr>
        </p:nvSpPr>
        <p:spPr>
          <a:xfrm>
            <a:off x="495300" y="0"/>
            <a:ext cx="5295900" cy="558800"/>
          </a:xfrm>
        </p:spPr>
        <p:txBody>
          <a:bodyPr>
            <a:noAutofit/>
          </a:bodyPr>
          <a:lstStyle/>
          <a:p>
            <a:r>
              <a:rPr lang="en-AU" sz="4000" dirty="0" smtClean="0">
                <a:solidFill>
                  <a:srgbClr val="FF0000"/>
                </a:solidFill>
                <a:effectLst>
                  <a:outerShdw blurRad="50800" dist="38100" dir="2700000">
                    <a:srgbClr val="000000"/>
                  </a:outerShdw>
                </a:effectLst>
              </a:rPr>
              <a:t>Outline</a:t>
            </a:r>
            <a:endParaRPr lang="en-US" sz="4000" dirty="0">
              <a:solidFill>
                <a:srgbClr val="FF0000"/>
              </a:solidFill>
              <a:effectLst>
                <a:outerShdw blurRad="50800" dist="38100" dir="2700000">
                  <a:srgbClr val="000000"/>
                </a:outerShdw>
              </a:effectLst>
            </a:endParaRPr>
          </a:p>
        </p:txBody>
      </p:sp>
      <p:pic>
        <p:nvPicPr>
          <p:cNvPr id="5" name="Picture 4" descr="600px-Europa-mo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3512" y="2824428"/>
            <a:ext cx="1445202" cy="1445202"/>
          </a:xfrm>
          <a:prstGeom prst="rect">
            <a:avLst/>
          </a:prstGeom>
        </p:spPr>
      </p:pic>
      <p:pic>
        <p:nvPicPr>
          <p:cNvPr id="6" name="Picture 6" descr="030827_hubble_mars_2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6223" y="60274"/>
            <a:ext cx="1452490" cy="132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512" y="1389653"/>
            <a:ext cx="1445202" cy="143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halebopp_glea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7270" y="60274"/>
            <a:ext cx="1504286" cy="182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56875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0" y="2"/>
            <a:ext cx="9906000" cy="677332"/>
          </a:xfrm>
          <a:prstGeom prst="rect">
            <a:avLst/>
          </a:prstGeom>
        </p:spPr>
        <p:txBody>
          <a:bodyPr vert="horz" lIns="91440" tIns="45720" rIns="91440" bIns="45720" rtlCol="0" anchor="ctr">
            <a:normAutofit fontScale="25000" lnSpcReduction="20000"/>
          </a:bodyPr>
          <a:lstStyle/>
          <a:p>
            <a:pPr algn="ctr">
              <a:spcBef>
                <a:spcPct val="0"/>
              </a:spcBef>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
            </a:r>
            <a:br>
              <a:rPr kumimoji="0" lang="en-US" sz="4400" b="0" i="0" u="none" strike="noStrike" kern="1200" cap="none" spc="0" normalizeH="0" baseline="0" noProof="0" dirty="0" smtClean="0">
                <a:ln>
                  <a:noFill/>
                </a:ln>
                <a:solidFill>
                  <a:srgbClr val="FF0000"/>
                </a:solidFill>
                <a:effectLst/>
                <a:uLnTx/>
                <a:uFillTx/>
                <a:latin typeface="+mj-lt"/>
                <a:ea typeface="+mj-ea"/>
                <a:cs typeface="+mj-cs"/>
              </a:rPr>
            </a:br>
            <a:r>
              <a:rPr lang="en-AU" sz="19200" b="1" dirty="0">
                <a:solidFill>
                  <a:srgbClr val="FF0000"/>
                </a:solidFill>
                <a:effectLst>
                  <a:outerShdw blurRad="50800" dist="38100" dir="2700000">
                    <a:srgbClr val="000000"/>
                  </a:outerShdw>
                </a:effectLst>
              </a:rPr>
              <a:t>Titan – electron heating rates</a:t>
            </a:r>
            <a:endParaRPr lang="en-US" sz="19200" b="1" dirty="0">
              <a:solidFill>
                <a:srgbClr val="FF0000"/>
              </a:solidFill>
              <a:effectLst>
                <a:outerShdw blurRad="50800" dist="38100" dir="2700000">
                  <a:srgbClr val="000000"/>
                </a:outerShdw>
              </a:effectLst>
            </a:endParaRPr>
          </a:p>
        </p:txBody>
      </p:sp>
      <p:sp>
        <p:nvSpPr>
          <p:cNvPr id="7" name="Rectangle 13"/>
          <p:cNvSpPr>
            <a:spLocks noChangeArrowheads="1"/>
          </p:cNvSpPr>
          <p:nvPr/>
        </p:nvSpPr>
        <p:spPr bwMode="auto">
          <a:xfrm>
            <a:off x="-531" y="897467"/>
            <a:ext cx="3835931" cy="5740400"/>
          </a:xfrm>
          <a:prstGeom prst="rect">
            <a:avLst/>
          </a:prstGeom>
          <a:noFill/>
          <a:ln w="9525">
            <a:noFill/>
            <a:miter lim="800000"/>
            <a:headEnd/>
            <a:tailEnd/>
          </a:ln>
        </p:spPr>
        <p:txBody>
          <a:bodyPr/>
          <a:lstStyle/>
          <a:p>
            <a:pPr>
              <a:spcBef>
                <a:spcPct val="20000"/>
              </a:spcBef>
              <a:buClr>
                <a:srgbClr val="0000FF"/>
              </a:buClr>
              <a:defRPr/>
            </a:pPr>
            <a:r>
              <a:rPr lang="en-US" sz="2400" u="sng" dirty="0">
                <a:latin typeface="Calibri" pitchFamily="34" charset="0"/>
              </a:rPr>
              <a:t>P</a:t>
            </a:r>
            <a:r>
              <a:rPr lang="en-US" sz="2400" u="sng" dirty="0" smtClean="0">
                <a:latin typeface="Calibri" pitchFamily="34" charset="0"/>
              </a:rPr>
              <a:t>revious study:</a:t>
            </a:r>
            <a:endParaRPr lang="en-US" sz="2400" dirty="0">
              <a:solidFill>
                <a:srgbClr val="0000FF"/>
              </a:solidFill>
              <a:latin typeface="Calibri" pitchFamily="34" charset="0"/>
            </a:endParaRPr>
          </a:p>
          <a:p>
            <a:pPr marL="457200" indent="-457200">
              <a:spcBef>
                <a:spcPct val="20000"/>
              </a:spcBef>
              <a:buClr>
                <a:srgbClr val="FF0000"/>
              </a:buClr>
              <a:buFont typeface="Lucida Grande"/>
              <a:buChar char="−"/>
              <a:defRPr/>
            </a:pPr>
            <a:r>
              <a:rPr lang="en-US" sz="2400" dirty="0">
                <a:solidFill>
                  <a:srgbClr val="FF0000"/>
                </a:solidFill>
                <a:latin typeface="Calibri" pitchFamily="34" charset="0"/>
              </a:rPr>
              <a:t>Electronic </a:t>
            </a:r>
            <a:r>
              <a:rPr lang="en-US" sz="2400" dirty="0" smtClean="0">
                <a:solidFill>
                  <a:srgbClr val="FF0000"/>
                </a:solidFill>
                <a:latin typeface="Calibri" pitchFamily="34" charset="0"/>
              </a:rPr>
              <a:t>states</a:t>
            </a:r>
            <a:endParaRPr lang="en-US" sz="2400" u="sng" dirty="0" smtClean="0">
              <a:latin typeface="Calibri" pitchFamily="34" charset="0"/>
            </a:endParaRPr>
          </a:p>
          <a:p>
            <a:pPr marL="457200" indent="-457200">
              <a:spcBef>
                <a:spcPct val="20000"/>
              </a:spcBef>
              <a:buClr>
                <a:srgbClr val="0000FF"/>
              </a:buClr>
              <a:buFont typeface="Lucida Grande"/>
              <a:buChar char="−"/>
              <a:defRPr/>
            </a:pPr>
            <a:r>
              <a:rPr lang="en-US" sz="2400" dirty="0" smtClean="0">
                <a:solidFill>
                  <a:srgbClr val="0000FF"/>
                </a:solidFill>
                <a:latin typeface="Calibri" pitchFamily="34" charset="0"/>
              </a:rPr>
              <a:t>Vibrational (</a:t>
            </a:r>
            <a:r>
              <a:rPr lang="en-US" sz="2400" i="1" dirty="0" err="1">
                <a:solidFill>
                  <a:srgbClr val="0000FF"/>
                </a:solidFill>
                <a:latin typeface="Times"/>
                <a:cs typeface="Times"/>
              </a:rPr>
              <a:t>ν</a:t>
            </a:r>
            <a:r>
              <a:rPr lang="en-AU" sz="2400" dirty="0" smtClean="0">
                <a:solidFill>
                  <a:srgbClr val="0000FF"/>
                </a:solidFill>
                <a:sym typeface="Symbol"/>
              </a:rPr>
              <a:t></a:t>
            </a:r>
            <a:r>
              <a:rPr lang="en-US" sz="2400" dirty="0" smtClean="0">
                <a:solidFill>
                  <a:srgbClr val="0000FF"/>
                </a:solidFill>
                <a:latin typeface="Calibri" pitchFamily="34" charset="0"/>
              </a:rPr>
              <a:t>=1) </a:t>
            </a:r>
          </a:p>
          <a:p>
            <a:pPr>
              <a:spcBef>
                <a:spcPct val="20000"/>
              </a:spcBef>
              <a:buClr>
                <a:srgbClr val="FF0000"/>
              </a:buClr>
              <a:defRPr/>
            </a:pPr>
            <a:endParaRPr lang="en-US" sz="2400" dirty="0">
              <a:solidFill>
                <a:srgbClr val="FF0000"/>
              </a:solidFill>
              <a:latin typeface="Calibri" pitchFamily="34" charset="0"/>
            </a:endParaRPr>
          </a:p>
          <a:p>
            <a:pPr marL="457200" indent="-457200">
              <a:spcBef>
                <a:spcPct val="20000"/>
              </a:spcBef>
              <a:buClr>
                <a:schemeClr val="tx1"/>
              </a:buClr>
              <a:buFont typeface="Arial"/>
              <a:buChar char="•"/>
              <a:defRPr/>
            </a:pPr>
            <a:endParaRPr lang="en-US" sz="2800" dirty="0">
              <a:solidFill>
                <a:srgbClr val="000000"/>
              </a:solidFill>
              <a:latin typeface="Calibri" pitchFamily="34" charset="0"/>
            </a:endParaRPr>
          </a:p>
          <a:p>
            <a:pPr>
              <a:spcBef>
                <a:spcPct val="20000"/>
              </a:spcBef>
              <a:buClr>
                <a:srgbClr val="FF0000"/>
              </a:buClr>
              <a:defRPr/>
            </a:pPr>
            <a:endParaRPr lang="en-US" sz="2800" dirty="0">
              <a:latin typeface="Calibri" pitchFamily="34" charset="0"/>
              <a:ea typeface="+mn-ea"/>
              <a:cs typeface="+mn-cs"/>
            </a:endParaRPr>
          </a:p>
        </p:txBody>
      </p:sp>
      <p:pic>
        <p:nvPicPr>
          <p:cNvPr id="9" name="Picture 8" descr="icamheating1.png"/>
          <p:cNvPicPr>
            <a:picLocks noChangeAspect="1"/>
          </p:cNvPicPr>
          <p:nvPr/>
        </p:nvPicPr>
        <p:blipFill rotWithShape="1">
          <a:blip r:embed="rId2">
            <a:extLst>
              <a:ext uri="{28A0092B-C50C-407E-A947-70E740481C1C}">
                <a14:useLocalDpi xmlns:a14="http://schemas.microsoft.com/office/drawing/2010/main" val="0"/>
              </a:ext>
            </a:extLst>
          </a:blip>
          <a:srcRect l="7192" t="28799" r="6988" b="4885"/>
          <a:stretch/>
        </p:blipFill>
        <p:spPr>
          <a:xfrm>
            <a:off x="3834000" y="676800"/>
            <a:ext cx="6069600" cy="6069600"/>
          </a:xfrm>
          <a:prstGeom prst="rect">
            <a:avLst/>
          </a:prstGeom>
        </p:spPr>
      </p:pic>
    </p:spTree>
    <p:extLst>
      <p:ext uri="{BB962C8B-B14F-4D97-AF65-F5344CB8AC3E}">
        <p14:creationId xmlns:p14="http://schemas.microsoft.com/office/powerpoint/2010/main" val="77995187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0" y="2"/>
            <a:ext cx="9906000" cy="677332"/>
          </a:xfrm>
          <a:prstGeom prst="rect">
            <a:avLst/>
          </a:prstGeom>
        </p:spPr>
        <p:txBody>
          <a:bodyPr vert="horz" lIns="91440" tIns="45720" rIns="91440" bIns="45720" rtlCol="0" anchor="ctr">
            <a:normAutofit fontScale="25000" lnSpcReduction="20000"/>
          </a:bodyPr>
          <a:lstStyle/>
          <a:p>
            <a:pPr algn="ctr">
              <a:spcBef>
                <a:spcPct val="0"/>
              </a:spcBef>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
            </a:r>
            <a:br>
              <a:rPr kumimoji="0" lang="en-US" sz="4400" b="0" i="0" u="none" strike="noStrike" kern="1200" cap="none" spc="0" normalizeH="0" baseline="0" noProof="0" dirty="0" smtClean="0">
                <a:ln>
                  <a:noFill/>
                </a:ln>
                <a:solidFill>
                  <a:srgbClr val="FF0000"/>
                </a:solidFill>
                <a:effectLst/>
                <a:uLnTx/>
                <a:uFillTx/>
                <a:latin typeface="+mj-lt"/>
                <a:ea typeface="+mj-ea"/>
                <a:cs typeface="+mj-cs"/>
              </a:rPr>
            </a:br>
            <a:r>
              <a:rPr lang="en-AU" sz="19200" b="1" dirty="0">
                <a:solidFill>
                  <a:srgbClr val="FF0000"/>
                </a:solidFill>
                <a:effectLst>
                  <a:outerShdw blurRad="50800" dist="38100" dir="2700000">
                    <a:srgbClr val="000000"/>
                  </a:outerShdw>
                </a:effectLst>
              </a:rPr>
              <a:t>Titan – electron heating rates</a:t>
            </a:r>
            <a:endParaRPr lang="en-US" sz="19200" b="1" dirty="0">
              <a:solidFill>
                <a:srgbClr val="FF0000"/>
              </a:solidFill>
              <a:effectLst>
                <a:outerShdw blurRad="50800" dist="38100" dir="2700000">
                  <a:srgbClr val="000000"/>
                </a:outerShdw>
              </a:effectLst>
            </a:endParaRPr>
          </a:p>
        </p:txBody>
      </p:sp>
      <p:sp>
        <p:nvSpPr>
          <p:cNvPr id="7" name="Rectangle 13"/>
          <p:cNvSpPr>
            <a:spLocks noChangeArrowheads="1"/>
          </p:cNvSpPr>
          <p:nvPr/>
        </p:nvSpPr>
        <p:spPr bwMode="auto">
          <a:xfrm>
            <a:off x="-531" y="897467"/>
            <a:ext cx="3835931" cy="5740400"/>
          </a:xfrm>
          <a:prstGeom prst="rect">
            <a:avLst/>
          </a:prstGeom>
          <a:noFill/>
          <a:ln w="9525">
            <a:noFill/>
            <a:miter lim="800000"/>
            <a:headEnd/>
            <a:tailEnd/>
          </a:ln>
        </p:spPr>
        <p:txBody>
          <a:bodyPr/>
          <a:lstStyle/>
          <a:p>
            <a:pPr>
              <a:spcBef>
                <a:spcPct val="20000"/>
              </a:spcBef>
              <a:buClr>
                <a:srgbClr val="0000FF"/>
              </a:buClr>
              <a:defRPr/>
            </a:pPr>
            <a:r>
              <a:rPr lang="en-US" sz="2400" u="sng" dirty="0">
                <a:latin typeface="Calibri" pitchFamily="34" charset="0"/>
              </a:rPr>
              <a:t>P</a:t>
            </a:r>
            <a:r>
              <a:rPr lang="en-US" sz="2400" u="sng" dirty="0" smtClean="0">
                <a:latin typeface="Calibri" pitchFamily="34" charset="0"/>
              </a:rPr>
              <a:t>revious study:</a:t>
            </a:r>
            <a:endParaRPr lang="en-US" sz="2400" dirty="0">
              <a:solidFill>
                <a:srgbClr val="0000FF"/>
              </a:solidFill>
              <a:latin typeface="Calibri" pitchFamily="34" charset="0"/>
            </a:endParaRPr>
          </a:p>
          <a:p>
            <a:pPr marL="457200" indent="-457200">
              <a:spcBef>
                <a:spcPct val="20000"/>
              </a:spcBef>
              <a:buClr>
                <a:srgbClr val="FF0000"/>
              </a:buClr>
              <a:buFont typeface="Lucida Grande"/>
              <a:buChar char="−"/>
              <a:defRPr/>
            </a:pPr>
            <a:r>
              <a:rPr lang="en-US" sz="2400" dirty="0">
                <a:solidFill>
                  <a:srgbClr val="FF0000"/>
                </a:solidFill>
                <a:latin typeface="Calibri" pitchFamily="34" charset="0"/>
              </a:rPr>
              <a:t>Electronic </a:t>
            </a:r>
            <a:r>
              <a:rPr lang="en-US" sz="2400" dirty="0" smtClean="0">
                <a:solidFill>
                  <a:srgbClr val="FF0000"/>
                </a:solidFill>
                <a:latin typeface="Calibri" pitchFamily="34" charset="0"/>
              </a:rPr>
              <a:t>states</a:t>
            </a:r>
            <a:endParaRPr lang="en-US" sz="2400" u="sng" dirty="0" smtClean="0">
              <a:latin typeface="Calibri" pitchFamily="34" charset="0"/>
            </a:endParaRPr>
          </a:p>
          <a:p>
            <a:pPr marL="457200" indent="-457200">
              <a:spcBef>
                <a:spcPct val="20000"/>
              </a:spcBef>
              <a:buClr>
                <a:srgbClr val="0000FF"/>
              </a:buClr>
              <a:buFont typeface="Lucida Grande"/>
              <a:buChar char="−"/>
              <a:defRPr/>
            </a:pPr>
            <a:r>
              <a:rPr lang="en-US" sz="2400" dirty="0" smtClean="0">
                <a:solidFill>
                  <a:srgbClr val="0000FF"/>
                </a:solidFill>
                <a:latin typeface="Calibri" pitchFamily="34" charset="0"/>
              </a:rPr>
              <a:t>Vibrational (</a:t>
            </a:r>
            <a:r>
              <a:rPr lang="en-US" sz="2400" i="1" dirty="0" err="1">
                <a:solidFill>
                  <a:srgbClr val="0000FF"/>
                </a:solidFill>
                <a:latin typeface="Times"/>
                <a:cs typeface="Times"/>
              </a:rPr>
              <a:t>ν</a:t>
            </a:r>
            <a:r>
              <a:rPr lang="en-AU" sz="2400" dirty="0" smtClean="0">
                <a:solidFill>
                  <a:srgbClr val="0000FF"/>
                </a:solidFill>
                <a:sym typeface="Symbol"/>
              </a:rPr>
              <a:t></a:t>
            </a:r>
            <a:r>
              <a:rPr lang="en-US" sz="2400" dirty="0" smtClean="0">
                <a:solidFill>
                  <a:srgbClr val="0000FF"/>
                </a:solidFill>
                <a:latin typeface="Calibri" pitchFamily="34" charset="0"/>
              </a:rPr>
              <a:t>=1) </a:t>
            </a:r>
          </a:p>
          <a:p>
            <a:pPr>
              <a:spcBef>
                <a:spcPct val="20000"/>
              </a:spcBef>
              <a:buClr>
                <a:srgbClr val="FF0000"/>
              </a:buClr>
              <a:defRPr/>
            </a:pPr>
            <a:r>
              <a:rPr lang="en-US" sz="2400" u="sng" dirty="0" smtClean="0">
                <a:latin typeface="Calibri" pitchFamily="34" charset="0"/>
              </a:rPr>
              <a:t>Emulation of</a:t>
            </a:r>
            <a:r>
              <a:rPr lang="en-US" sz="2400" dirty="0" smtClean="0">
                <a:latin typeface="Calibri" pitchFamily="34" charset="0"/>
              </a:rPr>
              <a:t> </a:t>
            </a:r>
          </a:p>
          <a:p>
            <a:pPr>
              <a:spcBef>
                <a:spcPct val="20000"/>
              </a:spcBef>
              <a:buClr>
                <a:srgbClr val="0000FF"/>
              </a:buClr>
              <a:defRPr/>
            </a:pPr>
            <a:r>
              <a:rPr lang="en-US" sz="2400" dirty="0">
                <a:latin typeface="Calibri" pitchFamily="34" charset="0"/>
              </a:rPr>
              <a:t> </a:t>
            </a:r>
            <a:r>
              <a:rPr lang="en-US" sz="2400" dirty="0" smtClean="0">
                <a:latin typeface="Calibri" pitchFamily="34" charset="0"/>
              </a:rPr>
              <a:t>     </a:t>
            </a:r>
            <a:r>
              <a:rPr lang="en-US" sz="2400" u="sng" dirty="0" smtClean="0">
                <a:latin typeface="Calibri" pitchFamily="34" charset="0"/>
              </a:rPr>
              <a:t>previous study</a:t>
            </a:r>
            <a:r>
              <a:rPr lang="en-US" sz="2400" dirty="0" smtClean="0">
                <a:latin typeface="Calibri" pitchFamily="34" charset="0"/>
              </a:rPr>
              <a:t>:</a:t>
            </a:r>
            <a:r>
              <a:rPr lang="en-US" sz="2400" dirty="0">
                <a:solidFill>
                  <a:srgbClr val="0000FF"/>
                </a:solidFill>
                <a:latin typeface="Calibri" pitchFamily="34" charset="0"/>
              </a:rPr>
              <a:t> </a:t>
            </a:r>
          </a:p>
          <a:p>
            <a:pPr marL="457200" indent="-457200">
              <a:spcBef>
                <a:spcPct val="20000"/>
              </a:spcBef>
              <a:buClr>
                <a:srgbClr val="FF0000"/>
              </a:buClr>
              <a:buSzPct val="100000"/>
              <a:buFont typeface="Lucida Grande"/>
              <a:buChar char="▲"/>
              <a:defRPr/>
            </a:pPr>
            <a:r>
              <a:rPr lang="en-US" sz="2400" dirty="0">
                <a:solidFill>
                  <a:srgbClr val="FF0000"/>
                </a:solidFill>
                <a:latin typeface="Calibri" pitchFamily="34" charset="0"/>
              </a:rPr>
              <a:t>Electronic </a:t>
            </a:r>
            <a:r>
              <a:rPr lang="en-US" sz="2400" dirty="0" smtClean="0">
                <a:solidFill>
                  <a:srgbClr val="FF0000"/>
                </a:solidFill>
                <a:latin typeface="Calibri" pitchFamily="34" charset="0"/>
              </a:rPr>
              <a:t>states</a:t>
            </a:r>
            <a:endParaRPr lang="en-US" sz="2400" dirty="0">
              <a:latin typeface="Calibri" pitchFamily="34" charset="0"/>
            </a:endParaRPr>
          </a:p>
          <a:p>
            <a:pPr marL="457200" indent="-457200">
              <a:spcBef>
                <a:spcPct val="20000"/>
              </a:spcBef>
              <a:buClr>
                <a:srgbClr val="0000FF"/>
              </a:buClr>
              <a:buFont typeface="Lucida Grande"/>
              <a:buChar char="♦"/>
              <a:defRPr/>
            </a:pPr>
            <a:r>
              <a:rPr lang="en-US" sz="2400" dirty="0" smtClean="0">
                <a:solidFill>
                  <a:srgbClr val="0000FF"/>
                </a:solidFill>
                <a:latin typeface="Calibri" pitchFamily="34" charset="0"/>
              </a:rPr>
              <a:t> Vibrational </a:t>
            </a:r>
          </a:p>
          <a:p>
            <a:pPr>
              <a:spcBef>
                <a:spcPct val="20000"/>
              </a:spcBef>
              <a:buClr>
                <a:srgbClr val="FF0000"/>
              </a:buClr>
              <a:defRPr/>
            </a:pPr>
            <a:endParaRPr lang="en-US" sz="2400" dirty="0">
              <a:solidFill>
                <a:srgbClr val="FF0000"/>
              </a:solidFill>
              <a:latin typeface="Calibri" pitchFamily="34" charset="0"/>
            </a:endParaRPr>
          </a:p>
          <a:p>
            <a:pPr marL="457200" indent="-457200">
              <a:spcBef>
                <a:spcPct val="20000"/>
              </a:spcBef>
              <a:buClr>
                <a:schemeClr val="tx1"/>
              </a:buClr>
              <a:buFont typeface="Arial"/>
              <a:buChar char="•"/>
              <a:defRPr/>
            </a:pPr>
            <a:endParaRPr lang="en-US" sz="2800" dirty="0">
              <a:solidFill>
                <a:srgbClr val="000000"/>
              </a:solidFill>
              <a:latin typeface="Calibri" pitchFamily="34" charset="0"/>
            </a:endParaRPr>
          </a:p>
          <a:p>
            <a:pPr>
              <a:spcBef>
                <a:spcPct val="20000"/>
              </a:spcBef>
              <a:buClr>
                <a:srgbClr val="FF0000"/>
              </a:buClr>
              <a:defRPr/>
            </a:pPr>
            <a:endParaRPr lang="en-US" sz="2800" dirty="0">
              <a:latin typeface="Calibri" pitchFamily="34" charset="0"/>
              <a:ea typeface="+mn-ea"/>
              <a:cs typeface="+mn-cs"/>
            </a:endParaRPr>
          </a:p>
        </p:txBody>
      </p:sp>
      <p:pic>
        <p:nvPicPr>
          <p:cNvPr id="8" name="Picture 7" descr="icamheating2.png"/>
          <p:cNvPicPr>
            <a:picLocks noChangeAspect="1"/>
          </p:cNvPicPr>
          <p:nvPr/>
        </p:nvPicPr>
        <p:blipFill rotWithShape="1">
          <a:blip r:embed="rId2">
            <a:extLst>
              <a:ext uri="{28A0092B-C50C-407E-A947-70E740481C1C}">
                <a14:useLocalDpi xmlns:a14="http://schemas.microsoft.com/office/drawing/2010/main" val="0"/>
              </a:ext>
            </a:extLst>
          </a:blip>
          <a:srcRect l="7192" t="28797" r="6988" b="4877"/>
          <a:stretch/>
        </p:blipFill>
        <p:spPr>
          <a:xfrm>
            <a:off x="3834000" y="676800"/>
            <a:ext cx="6069600" cy="6069600"/>
          </a:xfrm>
          <a:prstGeom prst="rect">
            <a:avLst/>
          </a:prstGeom>
        </p:spPr>
      </p:pic>
    </p:spTree>
    <p:extLst>
      <p:ext uri="{BB962C8B-B14F-4D97-AF65-F5344CB8AC3E}">
        <p14:creationId xmlns:p14="http://schemas.microsoft.com/office/powerpoint/2010/main" val="308333749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0" y="2"/>
            <a:ext cx="9906000" cy="677332"/>
          </a:xfrm>
          <a:prstGeom prst="rect">
            <a:avLst/>
          </a:prstGeom>
        </p:spPr>
        <p:txBody>
          <a:bodyPr vert="horz" lIns="91440" tIns="45720" rIns="91440" bIns="45720" rtlCol="0" anchor="ctr">
            <a:normAutofit fontScale="25000" lnSpcReduction="20000"/>
          </a:bodyPr>
          <a:lstStyle/>
          <a:p>
            <a:pPr algn="ctr">
              <a:spcBef>
                <a:spcPct val="0"/>
              </a:spcBef>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
            </a:r>
            <a:br>
              <a:rPr kumimoji="0" lang="en-US" sz="4400" b="0" i="0" u="none" strike="noStrike" kern="1200" cap="none" spc="0" normalizeH="0" baseline="0" noProof="0" dirty="0" smtClean="0">
                <a:ln>
                  <a:noFill/>
                </a:ln>
                <a:solidFill>
                  <a:srgbClr val="FF0000"/>
                </a:solidFill>
                <a:effectLst/>
                <a:uLnTx/>
                <a:uFillTx/>
                <a:latin typeface="+mj-lt"/>
                <a:ea typeface="+mj-ea"/>
                <a:cs typeface="+mj-cs"/>
              </a:rPr>
            </a:br>
            <a:r>
              <a:rPr lang="en-AU" sz="19200" b="1" dirty="0">
                <a:solidFill>
                  <a:srgbClr val="FF0000"/>
                </a:solidFill>
                <a:effectLst>
                  <a:outerShdw blurRad="50800" dist="38100" dir="2700000">
                    <a:srgbClr val="000000"/>
                  </a:outerShdw>
                </a:effectLst>
              </a:rPr>
              <a:t>Titan – electron heating rates</a:t>
            </a:r>
            <a:endParaRPr lang="en-US" sz="19200" b="1" dirty="0">
              <a:solidFill>
                <a:srgbClr val="FF0000"/>
              </a:solidFill>
              <a:effectLst>
                <a:outerShdw blurRad="50800" dist="38100" dir="2700000">
                  <a:srgbClr val="000000"/>
                </a:outerShdw>
              </a:effectLst>
            </a:endParaRPr>
          </a:p>
        </p:txBody>
      </p:sp>
      <p:pic>
        <p:nvPicPr>
          <p:cNvPr id="3" name="Picture 2" descr="icamheating3.png"/>
          <p:cNvPicPr>
            <a:picLocks noChangeAspect="1"/>
          </p:cNvPicPr>
          <p:nvPr/>
        </p:nvPicPr>
        <p:blipFill rotWithShape="1">
          <a:blip r:embed="rId2">
            <a:extLst>
              <a:ext uri="{28A0092B-C50C-407E-A947-70E740481C1C}">
                <a14:useLocalDpi xmlns:a14="http://schemas.microsoft.com/office/drawing/2010/main" val="0"/>
              </a:ext>
            </a:extLst>
          </a:blip>
          <a:srcRect l="7202" t="28796" r="6997" b="4878"/>
          <a:stretch/>
        </p:blipFill>
        <p:spPr>
          <a:xfrm>
            <a:off x="3834000" y="676800"/>
            <a:ext cx="6069600" cy="6069600"/>
          </a:xfrm>
          <a:prstGeom prst="rect">
            <a:avLst/>
          </a:prstGeom>
        </p:spPr>
      </p:pic>
      <p:sp>
        <p:nvSpPr>
          <p:cNvPr id="7" name="Rectangle 13"/>
          <p:cNvSpPr>
            <a:spLocks noChangeArrowheads="1"/>
          </p:cNvSpPr>
          <p:nvPr/>
        </p:nvSpPr>
        <p:spPr bwMode="auto">
          <a:xfrm>
            <a:off x="-531" y="897467"/>
            <a:ext cx="3835931" cy="5740400"/>
          </a:xfrm>
          <a:prstGeom prst="rect">
            <a:avLst/>
          </a:prstGeom>
          <a:noFill/>
          <a:ln w="9525">
            <a:noFill/>
            <a:miter lim="800000"/>
            <a:headEnd/>
            <a:tailEnd/>
          </a:ln>
        </p:spPr>
        <p:txBody>
          <a:bodyPr/>
          <a:lstStyle/>
          <a:p>
            <a:pPr>
              <a:spcBef>
                <a:spcPct val="20000"/>
              </a:spcBef>
              <a:buClr>
                <a:srgbClr val="0000FF"/>
              </a:buClr>
              <a:defRPr/>
            </a:pPr>
            <a:r>
              <a:rPr lang="en-US" sz="2400" u="sng" dirty="0">
                <a:latin typeface="Calibri" pitchFamily="34" charset="0"/>
              </a:rPr>
              <a:t>P</a:t>
            </a:r>
            <a:r>
              <a:rPr lang="en-US" sz="2400" u="sng" dirty="0" smtClean="0">
                <a:latin typeface="Calibri" pitchFamily="34" charset="0"/>
              </a:rPr>
              <a:t>revious study:</a:t>
            </a:r>
            <a:endParaRPr lang="en-US" sz="2400" dirty="0">
              <a:solidFill>
                <a:srgbClr val="0000FF"/>
              </a:solidFill>
              <a:latin typeface="Calibri" pitchFamily="34" charset="0"/>
            </a:endParaRPr>
          </a:p>
          <a:p>
            <a:pPr marL="457200" indent="-457200">
              <a:spcBef>
                <a:spcPct val="20000"/>
              </a:spcBef>
              <a:buClr>
                <a:srgbClr val="FF0000"/>
              </a:buClr>
              <a:buFont typeface="Lucida Grande"/>
              <a:buChar char="−"/>
              <a:defRPr/>
            </a:pPr>
            <a:r>
              <a:rPr lang="en-US" sz="2400" dirty="0">
                <a:solidFill>
                  <a:srgbClr val="FF0000"/>
                </a:solidFill>
                <a:latin typeface="Calibri" pitchFamily="34" charset="0"/>
              </a:rPr>
              <a:t>Electronic </a:t>
            </a:r>
            <a:r>
              <a:rPr lang="en-US" sz="2400" dirty="0" smtClean="0">
                <a:solidFill>
                  <a:srgbClr val="FF0000"/>
                </a:solidFill>
                <a:latin typeface="Calibri" pitchFamily="34" charset="0"/>
              </a:rPr>
              <a:t>states</a:t>
            </a:r>
            <a:endParaRPr lang="en-US" sz="2400" u="sng" dirty="0" smtClean="0">
              <a:latin typeface="Calibri" pitchFamily="34" charset="0"/>
            </a:endParaRPr>
          </a:p>
          <a:p>
            <a:pPr marL="457200" indent="-457200">
              <a:spcBef>
                <a:spcPct val="20000"/>
              </a:spcBef>
              <a:buClr>
                <a:srgbClr val="0000FF"/>
              </a:buClr>
              <a:buFont typeface="Lucida Grande"/>
              <a:buChar char="−"/>
              <a:defRPr/>
            </a:pPr>
            <a:r>
              <a:rPr lang="en-US" sz="2400" dirty="0" smtClean="0">
                <a:solidFill>
                  <a:srgbClr val="0000FF"/>
                </a:solidFill>
                <a:latin typeface="Calibri" pitchFamily="34" charset="0"/>
              </a:rPr>
              <a:t>Vibrational (</a:t>
            </a:r>
            <a:r>
              <a:rPr lang="en-US" sz="2400" i="1" dirty="0" err="1">
                <a:solidFill>
                  <a:srgbClr val="0000FF"/>
                </a:solidFill>
                <a:latin typeface="Times"/>
                <a:cs typeface="Times"/>
              </a:rPr>
              <a:t>ν</a:t>
            </a:r>
            <a:r>
              <a:rPr lang="en-AU" sz="2400" dirty="0" smtClean="0">
                <a:solidFill>
                  <a:srgbClr val="0000FF"/>
                </a:solidFill>
                <a:sym typeface="Symbol"/>
              </a:rPr>
              <a:t></a:t>
            </a:r>
            <a:r>
              <a:rPr lang="en-US" sz="2400" dirty="0" smtClean="0">
                <a:solidFill>
                  <a:srgbClr val="0000FF"/>
                </a:solidFill>
                <a:latin typeface="Calibri" pitchFamily="34" charset="0"/>
              </a:rPr>
              <a:t>=1) </a:t>
            </a:r>
          </a:p>
          <a:p>
            <a:pPr>
              <a:spcBef>
                <a:spcPct val="20000"/>
              </a:spcBef>
              <a:buClr>
                <a:srgbClr val="FF0000"/>
              </a:buClr>
              <a:defRPr/>
            </a:pPr>
            <a:r>
              <a:rPr lang="en-US" sz="2400" u="sng" dirty="0" smtClean="0">
                <a:latin typeface="Calibri" pitchFamily="34" charset="0"/>
              </a:rPr>
              <a:t>Emulation of</a:t>
            </a:r>
            <a:r>
              <a:rPr lang="en-US" sz="2400" dirty="0" smtClean="0">
                <a:latin typeface="Calibri" pitchFamily="34" charset="0"/>
              </a:rPr>
              <a:t> </a:t>
            </a:r>
          </a:p>
          <a:p>
            <a:pPr>
              <a:spcBef>
                <a:spcPct val="20000"/>
              </a:spcBef>
              <a:buClr>
                <a:srgbClr val="0000FF"/>
              </a:buClr>
              <a:defRPr/>
            </a:pPr>
            <a:r>
              <a:rPr lang="en-US" sz="2400" dirty="0">
                <a:latin typeface="Calibri" pitchFamily="34" charset="0"/>
              </a:rPr>
              <a:t> </a:t>
            </a:r>
            <a:r>
              <a:rPr lang="en-US" sz="2400" dirty="0" smtClean="0">
                <a:latin typeface="Calibri" pitchFamily="34" charset="0"/>
              </a:rPr>
              <a:t>     </a:t>
            </a:r>
            <a:r>
              <a:rPr lang="en-US" sz="2400" u="sng" dirty="0" smtClean="0">
                <a:latin typeface="Calibri" pitchFamily="34" charset="0"/>
              </a:rPr>
              <a:t>previous study</a:t>
            </a:r>
            <a:r>
              <a:rPr lang="en-US" sz="2400" dirty="0" smtClean="0">
                <a:latin typeface="Calibri" pitchFamily="34" charset="0"/>
              </a:rPr>
              <a:t>:</a:t>
            </a:r>
            <a:r>
              <a:rPr lang="en-US" sz="2400" dirty="0">
                <a:solidFill>
                  <a:srgbClr val="0000FF"/>
                </a:solidFill>
                <a:latin typeface="Calibri" pitchFamily="34" charset="0"/>
              </a:rPr>
              <a:t> </a:t>
            </a:r>
          </a:p>
          <a:p>
            <a:pPr marL="457200" indent="-457200">
              <a:spcBef>
                <a:spcPct val="20000"/>
              </a:spcBef>
              <a:buClr>
                <a:srgbClr val="FF0000"/>
              </a:buClr>
              <a:buSzPct val="100000"/>
              <a:buFont typeface="Lucida Grande"/>
              <a:buChar char="▲"/>
              <a:defRPr/>
            </a:pPr>
            <a:r>
              <a:rPr lang="en-US" sz="2400" dirty="0">
                <a:solidFill>
                  <a:srgbClr val="FF0000"/>
                </a:solidFill>
                <a:latin typeface="Calibri" pitchFamily="34" charset="0"/>
              </a:rPr>
              <a:t>Electronic </a:t>
            </a:r>
            <a:r>
              <a:rPr lang="en-US" sz="2400" dirty="0" smtClean="0">
                <a:solidFill>
                  <a:srgbClr val="FF0000"/>
                </a:solidFill>
                <a:latin typeface="Calibri" pitchFamily="34" charset="0"/>
              </a:rPr>
              <a:t>states</a:t>
            </a:r>
            <a:endParaRPr lang="en-US" sz="2400" dirty="0">
              <a:latin typeface="Calibri" pitchFamily="34" charset="0"/>
            </a:endParaRPr>
          </a:p>
          <a:p>
            <a:pPr marL="457200" indent="-457200">
              <a:spcBef>
                <a:spcPct val="20000"/>
              </a:spcBef>
              <a:buClr>
                <a:srgbClr val="0000FF"/>
              </a:buClr>
              <a:buFont typeface="Lucida Grande"/>
              <a:buChar char="♦"/>
              <a:defRPr/>
            </a:pPr>
            <a:r>
              <a:rPr lang="en-US" sz="2400" dirty="0" smtClean="0">
                <a:solidFill>
                  <a:srgbClr val="0000FF"/>
                </a:solidFill>
                <a:latin typeface="Calibri" pitchFamily="34" charset="0"/>
              </a:rPr>
              <a:t> Vibrational </a:t>
            </a:r>
          </a:p>
          <a:p>
            <a:pPr>
              <a:spcBef>
                <a:spcPct val="20000"/>
              </a:spcBef>
              <a:buClr>
                <a:srgbClr val="FF0000"/>
              </a:buClr>
              <a:defRPr/>
            </a:pPr>
            <a:r>
              <a:rPr lang="en-US" sz="2400" u="sng" dirty="0" smtClean="0">
                <a:latin typeface="Calibri" pitchFamily="34" charset="0"/>
              </a:rPr>
              <a:t>New study</a:t>
            </a:r>
            <a:r>
              <a:rPr lang="en-US" sz="2400" dirty="0" smtClean="0">
                <a:latin typeface="Calibri" pitchFamily="34" charset="0"/>
              </a:rPr>
              <a:t>:</a:t>
            </a:r>
          </a:p>
          <a:p>
            <a:pPr marL="457200" indent="-457200">
              <a:spcBef>
                <a:spcPct val="20000"/>
              </a:spcBef>
              <a:buClr>
                <a:schemeClr val="tx1"/>
              </a:buClr>
              <a:buFont typeface="Arial"/>
              <a:buChar char="•"/>
              <a:defRPr/>
            </a:pPr>
            <a:r>
              <a:rPr lang="en-US" sz="2400" dirty="0" smtClean="0">
                <a:solidFill>
                  <a:srgbClr val="000000"/>
                </a:solidFill>
                <a:latin typeface="Calibri" pitchFamily="34" charset="0"/>
              </a:rPr>
              <a:t>Vibrational (</a:t>
            </a:r>
            <a:r>
              <a:rPr lang="en-US" sz="2400" i="1" dirty="0" err="1" smtClean="0">
                <a:latin typeface="Times"/>
                <a:cs typeface="Times"/>
              </a:rPr>
              <a:t>ν</a:t>
            </a:r>
            <a:r>
              <a:rPr lang="en-AU" sz="2400" dirty="0" smtClean="0">
                <a:sym typeface="Symbol"/>
              </a:rPr>
              <a:t></a:t>
            </a:r>
            <a:r>
              <a:rPr lang="en-US" sz="2400" dirty="0" smtClean="0">
                <a:solidFill>
                  <a:srgbClr val="000000"/>
                </a:solidFill>
                <a:latin typeface="Calibri" pitchFamily="34" charset="0"/>
              </a:rPr>
              <a:t>=1) </a:t>
            </a:r>
          </a:p>
          <a:p>
            <a:pPr>
              <a:spcBef>
                <a:spcPct val="20000"/>
              </a:spcBef>
              <a:buClr>
                <a:srgbClr val="FF0000"/>
              </a:buClr>
              <a:defRPr/>
            </a:pPr>
            <a:endParaRPr lang="en-US" sz="2400" dirty="0">
              <a:solidFill>
                <a:srgbClr val="FF0000"/>
              </a:solidFill>
              <a:latin typeface="Calibri" pitchFamily="34" charset="0"/>
            </a:endParaRPr>
          </a:p>
          <a:p>
            <a:pPr marL="457200" indent="-457200">
              <a:spcBef>
                <a:spcPct val="20000"/>
              </a:spcBef>
              <a:buClr>
                <a:schemeClr val="tx1"/>
              </a:buClr>
              <a:buFont typeface="Arial"/>
              <a:buChar char="•"/>
              <a:defRPr/>
            </a:pPr>
            <a:endParaRPr lang="en-US" sz="2800" dirty="0">
              <a:solidFill>
                <a:srgbClr val="000000"/>
              </a:solidFill>
              <a:latin typeface="Calibri" pitchFamily="34" charset="0"/>
            </a:endParaRPr>
          </a:p>
          <a:p>
            <a:pPr>
              <a:spcBef>
                <a:spcPct val="20000"/>
              </a:spcBef>
              <a:buClr>
                <a:srgbClr val="FF0000"/>
              </a:buClr>
              <a:defRPr/>
            </a:pPr>
            <a:endParaRPr lang="en-US" sz="2800" dirty="0">
              <a:latin typeface="Calibri" pitchFamily="34" charset="0"/>
              <a:ea typeface="+mn-ea"/>
              <a:cs typeface="+mn-cs"/>
            </a:endParaRPr>
          </a:p>
        </p:txBody>
      </p:sp>
    </p:spTree>
    <p:extLst>
      <p:ext uri="{BB962C8B-B14F-4D97-AF65-F5344CB8AC3E}">
        <p14:creationId xmlns:p14="http://schemas.microsoft.com/office/powerpoint/2010/main" val="386538886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0" y="2"/>
            <a:ext cx="9906000" cy="677332"/>
          </a:xfrm>
          <a:prstGeom prst="rect">
            <a:avLst/>
          </a:prstGeom>
        </p:spPr>
        <p:txBody>
          <a:bodyPr vert="horz" lIns="91440" tIns="45720" rIns="91440" bIns="45720" rtlCol="0" anchor="ctr">
            <a:normAutofit fontScale="25000" lnSpcReduction="20000"/>
          </a:bodyPr>
          <a:lstStyle/>
          <a:p>
            <a:pPr algn="ctr">
              <a:spcBef>
                <a:spcPct val="0"/>
              </a:spcBef>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
            </a:r>
            <a:br>
              <a:rPr kumimoji="0" lang="en-US" sz="4400" b="0" i="0" u="none" strike="noStrike" kern="1200" cap="none" spc="0" normalizeH="0" baseline="0" noProof="0" dirty="0" smtClean="0">
                <a:ln>
                  <a:noFill/>
                </a:ln>
                <a:solidFill>
                  <a:srgbClr val="FF0000"/>
                </a:solidFill>
                <a:effectLst/>
                <a:uLnTx/>
                <a:uFillTx/>
                <a:latin typeface="+mj-lt"/>
                <a:ea typeface="+mj-ea"/>
                <a:cs typeface="+mj-cs"/>
              </a:rPr>
            </a:br>
            <a:r>
              <a:rPr lang="en-AU" sz="19200" b="1" dirty="0">
                <a:solidFill>
                  <a:srgbClr val="FF0000"/>
                </a:solidFill>
                <a:effectLst>
                  <a:outerShdw blurRad="50800" dist="38100" dir="2700000">
                    <a:srgbClr val="000000"/>
                  </a:outerShdw>
                </a:effectLst>
              </a:rPr>
              <a:t>Titan – electron heating rates</a:t>
            </a:r>
            <a:endParaRPr lang="en-US" sz="19200" b="1" dirty="0">
              <a:solidFill>
                <a:srgbClr val="FF0000"/>
              </a:solidFill>
              <a:effectLst>
                <a:outerShdw blurRad="50800" dist="38100" dir="2700000">
                  <a:srgbClr val="000000"/>
                </a:outerShdw>
              </a:effectLst>
            </a:endParaRPr>
          </a:p>
        </p:txBody>
      </p:sp>
      <p:pic>
        <p:nvPicPr>
          <p:cNvPr id="2" name="Picture 1" descr="novib.png"/>
          <p:cNvPicPr>
            <a:picLocks noChangeAspect="1"/>
          </p:cNvPicPr>
          <p:nvPr/>
        </p:nvPicPr>
        <p:blipFill rotWithShape="1">
          <a:blip r:embed="rId2">
            <a:extLst>
              <a:ext uri="{28A0092B-C50C-407E-A947-70E740481C1C}">
                <a14:useLocalDpi xmlns:a14="http://schemas.microsoft.com/office/drawing/2010/main" val="0"/>
              </a:ext>
            </a:extLst>
          </a:blip>
          <a:srcRect l="7201" t="28799" r="6997" b="4885"/>
          <a:stretch/>
        </p:blipFill>
        <p:spPr>
          <a:xfrm>
            <a:off x="3834000" y="676800"/>
            <a:ext cx="6069600" cy="6069600"/>
          </a:xfrm>
          <a:prstGeom prst="rect">
            <a:avLst/>
          </a:prstGeom>
        </p:spPr>
      </p:pic>
      <p:sp>
        <p:nvSpPr>
          <p:cNvPr id="7" name="Rectangle 13"/>
          <p:cNvSpPr>
            <a:spLocks noChangeArrowheads="1"/>
          </p:cNvSpPr>
          <p:nvPr/>
        </p:nvSpPr>
        <p:spPr bwMode="auto">
          <a:xfrm>
            <a:off x="-531" y="897467"/>
            <a:ext cx="3835931" cy="5740400"/>
          </a:xfrm>
          <a:prstGeom prst="rect">
            <a:avLst/>
          </a:prstGeom>
          <a:noFill/>
          <a:ln w="9525">
            <a:noFill/>
            <a:miter lim="800000"/>
            <a:headEnd/>
            <a:tailEnd/>
          </a:ln>
        </p:spPr>
        <p:txBody>
          <a:bodyPr/>
          <a:lstStyle/>
          <a:p>
            <a:pPr>
              <a:spcBef>
                <a:spcPct val="20000"/>
              </a:spcBef>
              <a:buClr>
                <a:srgbClr val="0000FF"/>
              </a:buClr>
              <a:defRPr/>
            </a:pPr>
            <a:r>
              <a:rPr lang="en-US" sz="2400" u="sng" dirty="0">
                <a:latin typeface="Calibri" pitchFamily="34" charset="0"/>
              </a:rPr>
              <a:t>P</a:t>
            </a:r>
            <a:r>
              <a:rPr lang="en-US" sz="2400" u="sng" dirty="0" smtClean="0">
                <a:latin typeface="Calibri" pitchFamily="34" charset="0"/>
              </a:rPr>
              <a:t>revious study:</a:t>
            </a:r>
            <a:endParaRPr lang="en-US" sz="2400" dirty="0">
              <a:solidFill>
                <a:srgbClr val="0000FF"/>
              </a:solidFill>
              <a:latin typeface="Calibri" pitchFamily="34" charset="0"/>
            </a:endParaRPr>
          </a:p>
          <a:p>
            <a:pPr marL="457200" indent="-457200">
              <a:spcBef>
                <a:spcPct val="20000"/>
              </a:spcBef>
              <a:buClr>
                <a:srgbClr val="FF0000"/>
              </a:buClr>
              <a:buFont typeface="Lucida Grande"/>
              <a:buChar char="−"/>
              <a:defRPr/>
            </a:pPr>
            <a:r>
              <a:rPr lang="en-US" sz="2400" dirty="0">
                <a:solidFill>
                  <a:srgbClr val="FF0000"/>
                </a:solidFill>
                <a:latin typeface="Calibri" pitchFamily="34" charset="0"/>
              </a:rPr>
              <a:t>Electronic </a:t>
            </a:r>
            <a:r>
              <a:rPr lang="en-US" sz="2400" dirty="0" smtClean="0">
                <a:solidFill>
                  <a:srgbClr val="FF0000"/>
                </a:solidFill>
                <a:latin typeface="Calibri" pitchFamily="34" charset="0"/>
              </a:rPr>
              <a:t>states</a:t>
            </a:r>
            <a:endParaRPr lang="en-US" sz="2400" u="sng" dirty="0" smtClean="0">
              <a:latin typeface="Calibri" pitchFamily="34" charset="0"/>
            </a:endParaRPr>
          </a:p>
          <a:p>
            <a:pPr marL="457200" indent="-457200">
              <a:spcBef>
                <a:spcPct val="20000"/>
              </a:spcBef>
              <a:buClr>
                <a:srgbClr val="0000FF"/>
              </a:buClr>
              <a:buFont typeface="Lucida Grande"/>
              <a:buChar char="−"/>
              <a:defRPr/>
            </a:pPr>
            <a:r>
              <a:rPr lang="en-US" sz="2400" dirty="0" smtClean="0">
                <a:solidFill>
                  <a:srgbClr val="0000FF"/>
                </a:solidFill>
                <a:latin typeface="Calibri" pitchFamily="34" charset="0"/>
              </a:rPr>
              <a:t>Vibrational (</a:t>
            </a:r>
            <a:r>
              <a:rPr lang="en-US" sz="2400" i="1" dirty="0" err="1">
                <a:solidFill>
                  <a:srgbClr val="0000FF"/>
                </a:solidFill>
                <a:latin typeface="Times"/>
                <a:cs typeface="Times"/>
              </a:rPr>
              <a:t>ν</a:t>
            </a:r>
            <a:r>
              <a:rPr lang="en-AU" sz="2400" dirty="0" smtClean="0">
                <a:solidFill>
                  <a:srgbClr val="0000FF"/>
                </a:solidFill>
                <a:sym typeface="Symbol"/>
              </a:rPr>
              <a:t></a:t>
            </a:r>
            <a:r>
              <a:rPr lang="en-US" sz="2400" dirty="0" smtClean="0">
                <a:solidFill>
                  <a:srgbClr val="0000FF"/>
                </a:solidFill>
                <a:latin typeface="Calibri" pitchFamily="34" charset="0"/>
              </a:rPr>
              <a:t>=1) </a:t>
            </a:r>
          </a:p>
          <a:p>
            <a:pPr>
              <a:spcBef>
                <a:spcPct val="20000"/>
              </a:spcBef>
              <a:buClr>
                <a:srgbClr val="FF0000"/>
              </a:buClr>
              <a:defRPr/>
            </a:pPr>
            <a:r>
              <a:rPr lang="en-US" sz="2400" u="sng" dirty="0" smtClean="0">
                <a:latin typeface="Calibri" pitchFamily="34" charset="0"/>
              </a:rPr>
              <a:t>Emulation of</a:t>
            </a:r>
            <a:r>
              <a:rPr lang="en-US" sz="2400" dirty="0" smtClean="0">
                <a:latin typeface="Calibri" pitchFamily="34" charset="0"/>
              </a:rPr>
              <a:t> </a:t>
            </a:r>
          </a:p>
          <a:p>
            <a:pPr>
              <a:spcBef>
                <a:spcPct val="20000"/>
              </a:spcBef>
              <a:buClr>
                <a:srgbClr val="0000FF"/>
              </a:buClr>
              <a:defRPr/>
            </a:pPr>
            <a:r>
              <a:rPr lang="en-US" sz="2400" dirty="0">
                <a:latin typeface="Calibri" pitchFamily="34" charset="0"/>
              </a:rPr>
              <a:t> </a:t>
            </a:r>
            <a:r>
              <a:rPr lang="en-US" sz="2400" dirty="0" smtClean="0">
                <a:latin typeface="Calibri" pitchFamily="34" charset="0"/>
              </a:rPr>
              <a:t>     </a:t>
            </a:r>
            <a:r>
              <a:rPr lang="en-US" sz="2400" u="sng" dirty="0" smtClean="0">
                <a:latin typeface="Calibri" pitchFamily="34" charset="0"/>
              </a:rPr>
              <a:t>previous study</a:t>
            </a:r>
            <a:r>
              <a:rPr lang="en-US" sz="2400" dirty="0" smtClean="0">
                <a:latin typeface="Calibri" pitchFamily="34" charset="0"/>
              </a:rPr>
              <a:t>:</a:t>
            </a:r>
            <a:r>
              <a:rPr lang="en-US" sz="2400" dirty="0">
                <a:solidFill>
                  <a:srgbClr val="0000FF"/>
                </a:solidFill>
                <a:latin typeface="Calibri" pitchFamily="34" charset="0"/>
              </a:rPr>
              <a:t> </a:t>
            </a:r>
          </a:p>
          <a:p>
            <a:pPr marL="457200" indent="-457200">
              <a:spcBef>
                <a:spcPct val="20000"/>
              </a:spcBef>
              <a:buClr>
                <a:srgbClr val="FF0000"/>
              </a:buClr>
              <a:buSzPct val="100000"/>
              <a:buFont typeface="Lucida Grande"/>
              <a:buChar char="▲"/>
              <a:defRPr/>
            </a:pPr>
            <a:r>
              <a:rPr lang="en-US" sz="2400" dirty="0">
                <a:solidFill>
                  <a:srgbClr val="FF0000"/>
                </a:solidFill>
                <a:latin typeface="Calibri" pitchFamily="34" charset="0"/>
              </a:rPr>
              <a:t>Electronic </a:t>
            </a:r>
            <a:r>
              <a:rPr lang="en-US" sz="2400" dirty="0" smtClean="0">
                <a:solidFill>
                  <a:srgbClr val="FF0000"/>
                </a:solidFill>
                <a:latin typeface="Calibri" pitchFamily="34" charset="0"/>
              </a:rPr>
              <a:t>states</a:t>
            </a:r>
            <a:endParaRPr lang="en-US" sz="2400" dirty="0">
              <a:latin typeface="Calibri" pitchFamily="34" charset="0"/>
            </a:endParaRPr>
          </a:p>
          <a:p>
            <a:pPr marL="457200" indent="-457200">
              <a:spcBef>
                <a:spcPct val="20000"/>
              </a:spcBef>
              <a:buClr>
                <a:srgbClr val="0000FF"/>
              </a:buClr>
              <a:buFont typeface="Lucida Grande"/>
              <a:buChar char="♦"/>
              <a:defRPr/>
            </a:pPr>
            <a:r>
              <a:rPr lang="en-US" sz="2400" dirty="0" smtClean="0">
                <a:solidFill>
                  <a:srgbClr val="0000FF"/>
                </a:solidFill>
                <a:latin typeface="Calibri" pitchFamily="34" charset="0"/>
              </a:rPr>
              <a:t> Vibrational </a:t>
            </a:r>
          </a:p>
          <a:p>
            <a:pPr>
              <a:spcBef>
                <a:spcPct val="20000"/>
              </a:spcBef>
              <a:buClr>
                <a:srgbClr val="FF0000"/>
              </a:buClr>
              <a:defRPr/>
            </a:pPr>
            <a:r>
              <a:rPr lang="en-US" sz="2400" u="sng" dirty="0" smtClean="0">
                <a:latin typeface="Calibri" pitchFamily="34" charset="0"/>
              </a:rPr>
              <a:t>New study</a:t>
            </a:r>
            <a:r>
              <a:rPr lang="en-US" sz="2400" dirty="0" smtClean="0">
                <a:latin typeface="Calibri" pitchFamily="34" charset="0"/>
              </a:rPr>
              <a:t>:</a:t>
            </a:r>
          </a:p>
          <a:p>
            <a:pPr marL="457200" indent="-457200">
              <a:spcBef>
                <a:spcPct val="20000"/>
              </a:spcBef>
              <a:buClr>
                <a:schemeClr val="tx1"/>
              </a:buClr>
              <a:buFont typeface="Arial"/>
              <a:buChar char="•"/>
              <a:defRPr/>
            </a:pPr>
            <a:r>
              <a:rPr lang="en-US" sz="2400" dirty="0" smtClean="0">
                <a:solidFill>
                  <a:srgbClr val="000000"/>
                </a:solidFill>
                <a:latin typeface="Calibri" pitchFamily="34" charset="0"/>
              </a:rPr>
              <a:t>Vibrational (</a:t>
            </a:r>
            <a:r>
              <a:rPr lang="en-US" sz="2400" i="1" dirty="0" err="1" smtClean="0">
                <a:latin typeface="Times"/>
                <a:cs typeface="Times"/>
              </a:rPr>
              <a:t>ν</a:t>
            </a:r>
            <a:r>
              <a:rPr lang="en-AU" sz="2400" dirty="0" smtClean="0">
                <a:sym typeface="Symbol"/>
              </a:rPr>
              <a:t></a:t>
            </a:r>
            <a:r>
              <a:rPr lang="en-US" sz="2400" dirty="0" smtClean="0">
                <a:solidFill>
                  <a:srgbClr val="000000"/>
                </a:solidFill>
                <a:latin typeface="Calibri" pitchFamily="34" charset="0"/>
              </a:rPr>
              <a:t>=1) </a:t>
            </a:r>
          </a:p>
          <a:p>
            <a:pPr marL="342900" indent="-342900">
              <a:spcBef>
                <a:spcPct val="20000"/>
              </a:spcBef>
              <a:buClr>
                <a:srgbClr val="FF0000"/>
              </a:buClr>
              <a:buFont typeface="Lucida Grande"/>
              <a:buChar char="△"/>
              <a:defRPr/>
            </a:pPr>
            <a:r>
              <a:rPr lang="en-US" sz="2400" dirty="0" smtClean="0">
                <a:solidFill>
                  <a:srgbClr val="FF0000"/>
                </a:solidFill>
                <a:latin typeface="Calibri" pitchFamily="34" charset="0"/>
              </a:rPr>
              <a:t>  Electronic states</a:t>
            </a:r>
            <a:r>
              <a:rPr lang="en-US" sz="2400" dirty="0" smtClean="0">
                <a:solidFill>
                  <a:srgbClr val="000000"/>
                </a:solidFill>
                <a:latin typeface="Calibri" pitchFamily="34" charset="0"/>
              </a:rPr>
              <a:t> </a:t>
            </a:r>
          </a:p>
          <a:p>
            <a:pPr marL="457200" indent="-457200">
              <a:spcBef>
                <a:spcPct val="20000"/>
              </a:spcBef>
              <a:buClr>
                <a:srgbClr val="0000FF"/>
              </a:buClr>
              <a:buFont typeface="Lucida Grande"/>
              <a:buChar char="♢"/>
              <a:defRPr/>
            </a:pPr>
            <a:r>
              <a:rPr lang="en-US" sz="2400" dirty="0" smtClean="0">
                <a:solidFill>
                  <a:srgbClr val="0000FF"/>
                </a:solidFill>
                <a:latin typeface="Calibri" pitchFamily="34" charset="0"/>
              </a:rPr>
              <a:t>  </a:t>
            </a:r>
            <a:r>
              <a:rPr lang="en-US" sz="2400" dirty="0">
                <a:solidFill>
                  <a:srgbClr val="0000FF"/>
                </a:solidFill>
                <a:latin typeface="Calibri" pitchFamily="34" charset="0"/>
              </a:rPr>
              <a:t>Vibrational (</a:t>
            </a:r>
            <a:r>
              <a:rPr lang="en-US" sz="2400" i="1" dirty="0" err="1">
                <a:solidFill>
                  <a:srgbClr val="0000FF"/>
                </a:solidFill>
                <a:latin typeface="Times"/>
                <a:cs typeface="Times"/>
              </a:rPr>
              <a:t>ν</a:t>
            </a:r>
            <a:r>
              <a:rPr lang="en-AU" sz="2400" dirty="0">
                <a:solidFill>
                  <a:srgbClr val="0000FF"/>
                </a:solidFill>
                <a:sym typeface="Symbol"/>
              </a:rPr>
              <a:t></a:t>
            </a:r>
            <a:r>
              <a:rPr lang="en-US" sz="2400" dirty="0">
                <a:solidFill>
                  <a:srgbClr val="0000FF"/>
                </a:solidFill>
                <a:latin typeface="Calibri" pitchFamily="34" charset="0"/>
              </a:rPr>
              <a:t>=1-10) </a:t>
            </a:r>
          </a:p>
          <a:p>
            <a:pPr marL="457200" indent="-457200">
              <a:spcBef>
                <a:spcPct val="20000"/>
              </a:spcBef>
              <a:buClr>
                <a:srgbClr val="FF0000"/>
              </a:buClr>
              <a:buFont typeface="Lucida Grande"/>
              <a:buChar char="△"/>
              <a:defRPr/>
            </a:pPr>
            <a:endParaRPr lang="en-US" sz="2400" dirty="0">
              <a:solidFill>
                <a:srgbClr val="FF0000"/>
              </a:solidFill>
              <a:latin typeface="Calibri" pitchFamily="34" charset="0"/>
            </a:endParaRPr>
          </a:p>
          <a:p>
            <a:pPr marL="457200" indent="-457200">
              <a:spcBef>
                <a:spcPct val="20000"/>
              </a:spcBef>
              <a:buClr>
                <a:schemeClr val="tx1"/>
              </a:buClr>
              <a:buFont typeface="Arial"/>
              <a:buChar char="•"/>
              <a:defRPr/>
            </a:pPr>
            <a:endParaRPr lang="en-US" sz="2800" dirty="0">
              <a:solidFill>
                <a:srgbClr val="000000"/>
              </a:solidFill>
              <a:latin typeface="Calibri" pitchFamily="34" charset="0"/>
            </a:endParaRPr>
          </a:p>
          <a:p>
            <a:pPr>
              <a:spcBef>
                <a:spcPct val="20000"/>
              </a:spcBef>
              <a:buClr>
                <a:srgbClr val="FF0000"/>
              </a:buClr>
              <a:defRPr/>
            </a:pPr>
            <a:endParaRPr lang="en-US" sz="2800" dirty="0">
              <a:latin typeface="Calibri" pitchFamily="34" charset="0"/>
              <a:ea typeface="+mn-ea"/>
              <a:cs typeface="+mn-cs"/>
            </a:endParaRPr>
          </a:p>
        </p:txBody>
      </p:sp>
    </p:spTree>
    <p:extLst>
      <p:ext uri="{BB962C8B-B14F-4D97-AF65-F5344CB8AC3E}">
        <p14:creationId xmlns:p14="http://schemas.microsoft.com/office/powerpoint/2010/main" val="257987265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6" y="0"/>
            <a:ext cx="9905994" cy="934981"/>
          </a:xfrm>
          <a:prstGeom prst="rect">
            <a:avLst/>
          </a:prstGeom>
        </p:spPr>
        <p:txBody>
          <a:bodyPr anchor="ctr">
            <a:normAutofit fontScale="85000" lnSpcReduction="10000"/>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2800" dirty="0">
                <a:solidFill>
                  <a:srgbClr val="FF0000"/>
                </a:solidFill>
                <a:latin typeface="Calibri" charset="0"/>
              </a:rPr>
              <a:t/>
            </a:r>
            <a:br>
              <a:rPr lang="en-US" sz="2800" dirty="0">
                <a:solidFill>
                  <a:srgbClr val="FF0000"/>
                </a:solidFill>
                <a:latin typeface="Calibri" charset="0"/>
              </a:rPr>
            </a:br>
            <a:r>
              <a:rPr lang="en-AU" sz="4800" b="1" dirty="0">
                <a:solidFill>
                  <a:srgbClr val="FF0000"/>
                </a:solidFill>
                <a:effectLst>
                  <a:outerShdw blurRad="50800" dist="38100" dir="2700000">
                    <a:srgbClr val="000000"/>
                  </a:outerShdw>
                </a:effectLst>
                <a:latin typeface="+mn-lt"/>
                <a:ea typeface="+mn-ea"/>
                <a:cs typeface="+mn-cs"/>
              </a:rPr>
              <a:t>T</a:t>
            </a:r>
            <a:r>
              <a:rPr lang="en-AU" sz="4800" b="1" dirty="0" smtClean="0">
                <a:solidFill>
                  <a:srgbClr val="FF0000"/>
                </a:solidFill>
                <a:effectLst>
                  <a:outerShdw blurRad="50800" dist="38100" dir="2700000">
                    <a:srgbClr val="000000"/>
                  </a:outerShdw>
                </a:effectLst>
                <a:latin typeface="+mn-lt"/>
                <a:ea typeface="+mn-ea"/>
                <a:cs typeface="+mn-cs"/>
              </a:rPr>
              <a:t>itan- data </a:t>
            </a:r>
            <a:r>
              <a:rPr lang="en-AU" sz="4800" b="1" dirty="0">
                <a:solidFill>
                  <a:srgbClr val="FF0000"/>
                </a:solidFill>
                <a:effectLst>
                  <a:outerShdw blurRad="50800" dist="38100" dir="2700000">
                    <a:srgbClr val="000000"/>
                  </a:outerShdw>
                </a:effectLst>
                <a:latin typeface="+mn-lt"/>
                <a:ea typeface="+mn-ea"/>
                <a:cs typeface="+mn-cs"/>
              </a:rPr>
              <a:t>needs for improved calculation</a:t>
            </a:r>
          </a:p>
          <a:p>
            <a:pPr algn="ctr" eaLnBrk="1" hangingPunct="1">
              <a:lnSpc>
                <a:spcPct val="80000"/>
              </a:lnSpc>
            </a:pPr>
            <a:endParaRPr lang="en-US" sz="2800" dirty="0">
              <a:effectLst>
                <a:outerShdw blurRad="38100" dist="38100" dir="2700000" algn="tl">
                  <a:srgbClr val="DDDDDD"/>
                </a:outerShdw>
              </a:effectLst>
              <a:latin typeface="Calibri" charset="0"/>
            </a:endParaRPr>
          </a:p>
        </p:txBody>
      </p:sp>
      <p:sp>
        <p:nvSpPr>
          <p:cNvPr id="9" name="Rectangle 13"/>
          <p:cNvSpPr>
            <a:spLocks noChangeArrowheads="1"/>
          </p:cNvSpPr>
          <p:nvPr/>
        </p:nvSpPr>
        <p:spPr bwMode="auto">
          <a:xfrm>
            <a:off x="6" y="934981"/>
            <a:ext cx="9905994" cy="5627530"/>
          </a:xfrm>
          <a:prstGeom prst="rect">
            <a:avLst/>
          </a:prstGeom>
          <a:noFill/>
          <a:ln w="9525">
            <a:noFill/>
            <a:miter lim="800000"/>
            <a:headEnd/>
            <a:tailEnd/>
          </a:ln>
        </p:spPr>
        <p:txBody>
          <a:bodyPr/>
          <a:lstStyle/>
          <a:p>
            <a:pPr marL="342900" indent="-342900">
              <a:spcBef>
                <a:spcPct val="20000"/>
              </a:spcBef>
              <a:buFontTx/>
              <a:buChar char="•"/>
              <a:defRPr/>
            </a:pPr>
            <a:r>
              <a:rPr lang="en-US" sz="2800" dirty="0">
                <a:latin typeface="Calibri" pitchFamily="34" charset="0"/>
              </a:rPr>
              <a:t> Measurements of collision-induced electronic </a:t>
            </a:r>
            <a:r>
              <a:rPr lang="en-US" sz="2800" dirty="0" smtClean="0">
                <a:latin typeface="Calibri" pitchFamily="34" charset="0"/>
              </a:rPr>
              <a:t>transitions (CIETs)</a:t>
            </a:r>
            <a:endParaRPr lang="en-US" sz="2800" dirty="0">
              <a:latin typeface="Calibri" pitchFamily="34" charset="0"/>
            </a:endParaRPr>
          </a:p>
          <a:p>
            <a:pPr marL="914400" lvl="1" indent="-457200">
              <a:spcBef>
                <a:spcPct val="20000"/>
              </a:spcBef>
              <a:buFont typeface="Wingdings" charset="2"/>
              <a:buChar char="Ø"/>
              <a:defRPr/>
            </a:pPr>
            <a:r>
              <a:rPr lang="en-US" sz="2400" dirty="0">
                <a:latin typeface="Calibri" pitchFamily="34" charset="0"/>
              </a:rPr>
              <a:t>f</a:t>
            </a:r>
            <a:r>
              <a:rPr lang="en-US" sz="2400" dirty="0" smtClean="0">
                <a:latin typeface="Calibri" pitchFamily="34" charset="0"/>
              </a:rPr>
              <a:t>or </a:t>
            </a:r>
            <a:r>
              <a:rPr lang="en-US" sz="2400" dirty="0">
                <a:latin typeface="Calibri" pitchFamily="34" charset="0"/>
              </a:rPr>
              <a:t>verification of recent theoretical values by </a:t>
            </a:r>
            <a:r>
              <a:rPr lang="en-US" sz="2400" i="1" dirty="0" err="1">
                <a:latin typeface="Calibri" pitchFamily="34" charset="0"/>
              </a:rPr>
              <a:t>Kirillov</a:t>
            </a:r>
            <a:r>
              <a:rPr lang="en-US" sz="2400" i="1" dirty="0">
                <a:latin typeface="Calibri" pitchFamily="34" charset="0"/>
              </a:rPr>
              <a:t>, 2012</a:t>
            </a:r>
            <a:r>
              <a:rPr lang="en-US" sz="2400" dirty="0" smtClean="0">
                <a:latin typeface="Calibri" pitchFamily="34" charset="0"/>
              </a:rPr>
              <a:t>.</a:t>
            </a:r>
            <a:endParaRPr lang="en-US" sz="2400" dirty="0">
              <a:latin typeface="Calibri" pitchFamily="34" charset="0"/>
            </a:endParaRPr>
          </a:p>
        </p:txBody>
      </p:sp>
    </p:spTree>
    <p:extLst>
      <p:ext uri="{BB962C8B-B14F-4D97-AF65-F5344CB8AC3E}">
        <p14:creationId xmlns:p14="http://schemas.microsoft.com/office/powerpoint/2010/main" val="140653667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6" y="0"/>
            <a:ext cx="9905994" cy="934981"/>
          </a:xfrm>
          <a:prstGeom prst="rect">
            <a:avLst/>
          </a:prstGeom>
        </p:spPr>
        <p:txBody>
          <a:bodyPr anchor="ctr">
            <a:normAutofit fontScale="85000" lnSpcReduction="10000"/>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2800" dirty="0">
                <a:solidFill>
                  <a:srgbClr val="FF0000"/>
                </a:solidFill>
                <a:latin typeface="Calibri" charset="0"/>
              </a:rPr>
              <a:t/>
            </a:r>
            <a:br>
              <a:rPr lang="en-US" sz="2800" dirty="0">
                <a:solidFill>
                  <a:srgbClr val="FF0000"/>
                </a:solidFill>
                <a:latin typeface="Calibri" charset="0"/>
              </a:rPr>
            </a:br>
            <a:r>
              <a:rPr lang="en-AU" sz="4800" b="1" dirty="0">
                <a:solidFill>
                  <a:srgbClr val="FF0000"/>
                </a:solidFill>
                <a:effectLst>
                  <a:outerShdw blurRad="50800" dist="38100" dir="2700000">
                    <a:srgbClr val="000000"/>
                  </a:outerShdw>
                </a:effectLst>
                <a:latin typeface="+mn-lt"/>
                <a:ea typeface="+mn-ea"/>
                <a:cs typeface="+mn-cs"/>
              </a:rPr>
              <a:t>T</a:t>
            </a:r>
            <a:r>
              <a:rPr lang="en-AU" sz="4800" b="1" dirty="0" smtClean="0">
                <a:solidFill>
                  <a:srgbClr val="FF0000"/>
                </a:solidFill>
                <a:effectLst>
                  <a:outerShdw blurRad="50800" dist="38100" dir="2700000">
                    <a:srgbClr val="000000"/>
                  </a:outerShdw>
                </a:effectLst>
                <a:latin typeface="+mn-lt"/>
                <a:ea typeface="+mn-ea"/>
                <a:cs typeface="+mn-cs"/>
              </a:rPr>
              <a:t>itan- data </a:t>
            </a:r>
            <a:r>
              <a:rPr lang="en-AU" sz="4800" b="1" dirty="0">
                <a:solidFill>
                  <a:srgbClr val="FF0000"/>
                </a:solidFill>
                <a:effectLst>
                  <a:outerShdw blurRad="50800" dist="38100" dir="2700000">
                    <a:srgbClr val="000000"/>
                  </a:outerShdw>
                </a:effectLst>
                <a:latin typeface="+mn-lt"/>
                <a:ea typeface="+mn-ea"/>
                <a:cs typeface="+mn-cs"/>
              </a:rPr>
              <a:t>needs for improved calculation</a:t>
            </a:r>
          </a:p>
          <a:p>
            <a:pPr algn="ctr" eaLnBrk="1" hangingPunct="1">
              <a:lnSpc>
                <a:spcPct val="80000"/>
              </a:lnSpc>
            </a:pPr>
            <a:endParaRPr lang="en-US" sz="2800" dirty="0">
              <a:effectLst>
                <a:outerShdw blurRad="38100" dist="38100" dir="2700000" algn="tl">
                  <a:srgbClr val="DDDDDD"/>
                </a:outerShdw>
              </a:effectLst>
              <a:latin typeface="Calibri" charset="0"/>
            </a:endParaRPr>
          </a:p>
        </p:txBody>
      </p:sp>
      <p:sp>
        <p:nvSpPr>
          <p:cNvPr id="9" name="Rectangle 13"/>
          <p:cNvSpPr>
            <a:spLocks noChangeArrowheads="1"/>
          </p:cNvSpPr>
          <p:nvPr/>
        </p:nvSpPr>
        <p:spPr bwMode="auto">
          <a:xfrm>
            <a:off x="6" y="934981"/>
            <a:ext cx="9905994" cy="5627530"/>
          </a:xfrm>
          <a:prstGeom prst="rect">
            <a:avLst/>
          </a:prstGeom>
          <a:noFill/>
          <a:ln w="9525">
            <a:noFill/>
            <a:miter lim="800000"/>
            <a:headEnd/>
            <a:tailEnd/>
          </a:ln>
        </p:spPr>
        <p:txBody>
          <a:bodyPr/>
          <a:lstStyle/>
          <a:p>
            <a:pPr marL="342900" indent="-342900">
              <a:spcBef>
                <a:spcPct val="20000"/>
              </a:spcBef>
              <a:buFontTx/>
              <a:buChar char="•"/>
              <a:defRPr/>
            </a:pPr>
            <a:r>
              <a:rPr lang="en-US" sz="2800" dirty="0">
                <a:latin typeface="Calibri" pitchFamily="34" charset="0"/>
              </a:rPr>
              <a:t> Measurements of collision-induced electronic </a:t>
            </a:r>
            <a:r>
              <a:rPr lang="en-US" sz="2800" dirty="0" smtClean="0">
                <a:latin typeface="Calibri" pitchFamily="34" charset="0"/>
              </a:rPr>
              <a:t>transitions (CIETs)</a:t>
            </a:r>
            <a:endParaRPr lang="en-US" sz="2800" dirty="0">
              <a:latin typeface="Calibri" pitchFamily="34" charset="0"/>
            </a:endParaRPr>
          </a:p>
          <a:p>
            <a:pPr marL="914400" lvl="1" indent="-457200">
              <a:spcBef>
                <a:spcPct val="20000"/>
              </a:spcBef>
              <a:buFont typeface="Wingdings" charset="2"/>
              <a:buChar char="Ø"/>
              <a:defRPr/>
            </a:pPr>
            <a:r>
              <a:rPr lang="en-US" sz="2400" dirty="0">
                <a:latin typeface="Calibri" pitchFamily="34" charset="0"/>
              </a:rPr>
              <a:t>f</a:t>
            </a:r>
            <a:r>
              <a:rPr lang="en-US" sz="2400" dirty="0" smtClean="0">
                <a:latin typeface="Calibri" pitchFamily="34" charset="0"/>
              </a:rPr>
              <a:t>or </a:t>
            </a:r>
            <a:r>
              <a:rPr lang="en-US" sz="2400" dirty="0">
                <a:latin typeface="Calibri" pitchFamily="34" charset="0"/>
              </a:rPr>
              <a:t>verification of recent theoretical values by </a:t>
            </a:r>
            <a:r>
              <a:rPr lang="en-US" sz="2400" i="1" dirty="0" err="1">
                <a:latin typeface="Calibri" pitchFamily="34" charset="0"/>
              </a:rPr>
              <a:t>Kirillov</a:t>
            </a:r>
            <a:r>
              <a:rPr lang="en-US" sz="2400" i="1" dirty="0">
                <a:latin typeface="Calibri" pitchFamily="34" charset="0"/>
              </a:rPr>
              <a:t>, 2012</a:t>
            </a:r>
            <a:r>
              <a:rPr lang="en-US" sz="2400" dirty="0">
                <a:latin typeface="Calibri" pitchFamily="34" charset="0"/>
              </a:rPr>
              <a:t>.</a:t>
            </a:r>
          </a:p>
          <a:p>
            <a:pPr marL="342900" indent="-342900">
              <a:spcBef>
                <a:spcPct val="20000"/>
              </a:spcBef>
              <a:buFontTx/>
              <a:buChar char="•"/>
              <a:defRPr/>
            </a:pPr>
            <a:r>
              <a:rPr lang="en-US" sz="2800" dirty="0" smtClean="0">
                <a:latin typeface="Calibri" pitchFamily="34" charset="0"/>
                <a:ea typeface="+mn-ea"/>
                <a:cs typeface="+mn-cs"/>
              </a:rPr>
              <a:t>Electron-impact excitation cross sections for higher-energy excited states of N</a:t>
            </a:r>
            <a:r>
              <a:rPr lang="en-US" sz="2800" baseline="-25000" dirty="0" smtClean="0">
                <a:latin typeface="Calibri" pitchFamily="34" charset="0"/>
                <a:ea typeface="+mn-ea"/>
                <a:cs typeface="+mn-cs"/>
              </a:rPr>
              <a:t>2</a:t>
            </a:r>
            <a:r>
              <a:rPr lang="en-US" sz="2800" dirty="0" smtClean="0">
                <a:latin typeface="Calibri" pitchFamily="34" charset="0"/>
                <a:ea typeface="+mn-ea"/>
                <a:cs typeface="+mn-cs"/>
              </a:rPr>
              <a:t>. (New measurements by </a:t>
            </a:r>
            <a:r>
              <a:rPr lang="en-US" sz="2800" i="1" dirty="0" smtClean="0">
                <a:latin typeface="Calibri" pitchFamily="34" charset="0"/>
                <a:ea typeface="+mn-ea"/>
                <a:cs typeface="+mn-cs"/>
              </a:rPr>
              <a:t>Kato et al., 2010 </a:t>
            </a:r>
            <a:r>
              <a:rPr lang="en-US" sz="2800" dirty="0" smtClean="0">
                <a:latin typeface="Calibri" pitchFamily="34" charset="0"/>
                <a:ea typeface="+mn-ea"/>
                <a:cs typeface="+mn-cs"/>
              </a:rPr>
              <a:t>and </a:t>
            </a:r>
            <a:r>
              <a:rPr lang="en-US" sz="2800" i="1" dirty="0" err="1" smtClean="0">
                <a:latin typeface="Calibri" pitchFamily="34" charset="0"/>
                <a:ea typeface="+mn-ea"/>
                <a:cs typeface="+mn-cs"/>
              </a:rPr>
              <a:t>Khakoo</a:t>
            </a:r>
            <a:r>
              <a:rPr lang="en-US" sz="2800" i="1" dirty="0" smtClean="0">
                <a:latin typeface="Calibri" pitchFamily="34" charset="0"/>
                <a:ea typeface="+mn-ea"/>
                <a:cs typeface="+mn-cs"/>
              </a:rPr>
              <a:t> et al., 2008</a:t>
            </a:r>
            <a:r>
              <a:rPr lang="en-US" sz="2800" dirty="0" smtClean="0">
                <a:latin typeface="Calibri" pitchFamily="34" charset="0"/>
                <a:ea typeface="+mn-ea"/>
                <a:cs typeface="+mn-cs"/>
              </a:rPr>
              <a:t>).</a:t>
            </a:r>
          </a:p>
          <a:p>
            <a:pPr lvl="2" indent="-457200">
              <a:spcBef>
                <a:spcPct val="20000"/>
              </a:spcBef>
              <a:buFont typeface="Wingdings" charset="2"/>
              <a:buChar char="Ø"/>
              <a:defRPr/>
            </a:pPr>
            <a:r>
              <a:rPr lang="en-US" sz="2400" dirty="0" err="1">
                <a:latin typeface="Calibri" pitchFamily="34" charset="0"/>
              </a:rPr>
              <a:t>Predissociation</a:t>
            </a:r>
            <a:r>
              <a:rPr lang="en-US" sz="2400" dirty="0">
                <a:latin typeface="Calibri" pitchFamily="34" charset="0"/>
              </a:rPr>
              <a:t>, </a:t>
            </a:r>
            <a:r>
              <a:rPr lang="en-US" sz="2400" dirty="0" err="1">
                <a:latin typeface="Calibri" pitchFamily="34" charset="0"/>
              </a:rPr>
              <a:t>radiative</a:t>
            </a:r>
            <a:r>
              <a:rPr lang="en-US" sz="2400" dirty="0">
                <a:latin typeface="Calibri" pitchFamily="34" charset="0"/>
              </a:rPr>
              <a:t>-transition and quenching probabilities of these </a:t>
            </a:r>
            <a:r>
              <a:rPr lang="en-US" sz="2400" smtClean="0">
                <a:latin typeface="Calibri" pitchFamily="34" charset="0"/>
              </a:rPr>
              <a:t>states.</a:t>
            </a:r>
            <a:endParaRPr lang="en-US" sz="2400" dirty="0" smtClean="0">
              <a:latin typeface="Calibri" pitchFamily="34" charset="0"/>
            </a:endParaRPr>
          </a:p>
        </p:txBody>
      </p:sp>
    </p:spTree>
    <p:extLst>
      <p:ext uri="{BB962C8B-B14F-4D97-AF65-F5344CB8AC3E}">
        <p14:creationId xmlns:p14="http://schemas.microsoft.com/office/powerpoint/2010/main" val="401841748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6" y="0"/>
            <a:ext cx="9905994" cy="934981"/>
          </a:xfrm>
          <a:prstGeom prst="rect">
            <a:avLst/>
          </a:prstGeom>
        </p:spPr>
        <p:txBody>
          <a:bodyPr anchor="ctr">
            <a:normAutofit fontScale="85000" lnSpcReduction="10000"/>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2800" dirty="0">
                <a:solidFill>
                  <a:srgbClr val="FF0000"/>
                </a:solidFill>
                <a:latin typeface="Calibri" charset="0"/>
              </a:rPr>
              <a:t/>
            </a:r>
            <a:br>
              <a:rPr lang="en-US" sz="2800" dirty="0">
                <a:solidFill>
                  <a:srgbClr val="FF0000"/>
                </a:solidFill>
                <a:latin typeface="Calibri" charset="0"/>
              </a:rPr>
            </a:br>
            <a:r>
              <a:rPr lang="en-AU" sz="4800" b="1" dirty="0">
                <a:solidFill>
                  <a:srgbClr val="FF0000"/>
                </a:solidFill>
                <a:effectLst>
                  <a:outerShdw blurRad="50800" dist="38100" dir="2700000">
                    <a:srgbClr val="000000"/>
                  </a:outerShdw>
                </a:effectLst>
                <a:latin typeface="+mn-lt"/>
                <a:ea typeface="+mn-ea"/>
                <a:cs typeface="+mn-cs"/>
              </a:rPr>
              <a:t>T</a:t>
            </a:r>
            <a:r>
              <a:rPr lang="en-AU" sz="4800" b="1" dirty="0" smtClean="0">
                <a:solidFill>
                  <a:srgbClr val="FF0000"/>
                </a:solidFill>
                <a:effectLst>
                  <a:outerShdw blurRad="50800" dist="38100" dir="2700000">
                    <a:srgbClr val="000000"/>
                  </a:outerShdw>
                </a:effectLst>
                <a:latin typeface="+mn-lt"/>
                <a:ea typeface="+mn-ea"/>
                <a:cs typeface="+mn-cs"/>
              </a:rPr>
              <a:t>itan- data </a:t>
            </a:r>
            <a:r>
              <a:rPr lang="en-AU" sz="4800" b="1" dirty="0">
                <a:solidFill>
                  <a:srgbClr val="FF0000"/>
                </a:solidFill>
                <a:effectLst>
                  <a:outerShdw blurRad="50800" dist="38100" dir="2700000">
                    <a:srgbClr val="000000"/>
                  </a:outerShdw>
                </a:effectLst>
                <a:latin typeface="+mn-lt"/>
                <a:ea typeface="+mn-ea"/>
                <a:cs typeface="+mn-cs"/>
              </a:rPr>
              <a:t>needs for improved calculation</a:t>
            </a:r>
          </a:p>
          <a:p>
            <a:pPr algn="ctr" eaLnBrk="1" hangingPunct="1">
              <a:lnSpc>
                <a:spcPct val="80000"/>
              </a:lnSpc>
            </a:pPr>
            <a:endParaRPr lang="en-US" sz="2800" dirty="0">
              <a:effectLst>
                <a:outerShdw blurRad="38100" dist="38100" dir="2700000" algn="tl">
                  <a:srgbClr val="DDDDDD"/>
                </a:outerShdw>
              </a:effectLst>
              <a:latin typeface="Calibri" charset="0"/>
            </a:endParaRPr>
          </a:p>
        </p:txBody>
      </p:sp>
      <p:sp>
        <p:nvSpPr>
          <p:cNvPr id="9" name="Rectangle 13"/>
          <p:cNvSpPr>
            <a:spLocks noChangeArrowheads="1"/>
          </p:cNvSpPr>
          <p:nvPr/>
        </p:nvSpPr>
        <p:spPr bwMode="auto">
          <a:xfrm>
            <a:off x="6" y="934981"/>
            <a:ext cx="9905994" cy="5627530"/>
          </a:xfrm>
          <a:prstGeom prst="rect">
            <a:avLst/>
          </a:prstGeom>
          <a:noFill/>
          <a:ln w="9525">
            <a:noFill/>
            <a:miter lim="800000"/>
            <a:headEnd/>
            <a:tailEnd/>
          </a:ln>
        </p:spPr>
        <p:txBody>
          <a:bodyPr/>
          <a:lstStyle/>
          <a:p>
            <a:pPr marL="342900" indent="-342900">
              <a:spcBef>
                <a:spcPct val="20000"/>
              </a:spcBef>
              <a:buFontTx/>
              <a:buChar char="•"/>
              <a:defRPr/>
            </a:pPr>
            <a:r>
              <a:rPr lang="en-US" sz="2800" dirty="0">
                <a:latin typeface="Calibri" pitchFamily="34" charset="0"/>
              </a:rPr>
              <a:t> Measurements of collision-induced electronic </a:t>
            </a:r>
            <a:r>
              <a:rPr lang="en-US" sz="2800" dirty="0" smtClean="0">
                <a:latin typeface="Calibri" pitchFamily="34" charset="0"/>
              </a:rPr>
              <a:t>transitions (CIETs)</a:t>
            </a:r>
            <a:endParaRPr lang="en-US" sz="2800" dirty="0">
              <a:latin typeface="Calibri" pitchFamily="34" charset="0"/>
            </a:endParaRPr>
          </a:p>
          <a:p>
            <a:pPr marL="914400" lvl="1" indent="-457200">
              <a:spcBef>
                <a:spcPct val="20000"/>
              </a:spcBef>
              <a:buFont typeface="Wingdings" charset="2"/>
              <a:buChar char="Ø"/>
              <a:defRPr/>
            </a:pPr>
            <a:r>
              <a:rPr lang="en-US" sz="2400" dirty="0">
                <a:latin typeface="Calibri" pitchFamily="34" charset="0"/>
              </a:rPr>
              <a:t>f</a:t>
            </a:r>
            <a:r>
              <a:rPr lang="en-US" sz="2400" dirty="0" smtClean="0">
                <a:latin typeface="Calibri" pitchFamily="34" charset="0"/>
              </a:rPr>
              <a:t>or </a:t>
            </a:r>
            <a:r>
              <a:rPr lang="en-US" sz="2400" dirty="0">
                <a:latin typeface="Calibri" pitchFamily="34" charset="0"/>
              </a:rPr>
              <a:t>verification of recent theoretical values by </a:t>
            </a:r>
            <a:r>
              <a:rPr lang="en-US" sz="2400" i="1" dirty="0" err="1">
                <a:latin typeface="Calibri" pitchFamily="34" charset="0"/>
              </a:rPr>
              <a:t>Kirillov</a:t>
            </a:r>
            <a:r>
              <a:rPr lang="en-US" sz="2400" i="1" dirty="0">
                <a:latin typeface="Calibri" pitchFamily="34" charset="0"/>
              </a:rPr>
              <a:t>, 2012</a:t>
            </a:r>
            <a:r>
              <a:rPr lang="en-US" sz="2400" dirty="0">
                <a:latin typeface="Calibri" pitchFamily="34" charset="0"/>
              </a:rPr>
              <a:t>.</a:t>
            </a:r>
          </a:p>
          <a:p>
            <a:pPr marL="342900" indent="-342900">
              <a:spcBef>
                <a:spcPct val="20000"/>
              </a:spcBef>
              <a:buFontTx/>
              <a:buChar char="•"/>
              <a:defRPr/>
            </a:pPr>
            <a:r>
              <a:rPr lang="en-US" sz="2800" dirty="0" smtClean="0">
                <a:latin typeface="Calibri" pitchFamily="34" charset="0"/>
                <a:ea typeface="+mn-ea"/>
                <a:cs typeface="+mn-cs"/>
              </a:rPr>
              <a:t>Electron-impact excitation cross sections for higher-energy excited states of N</a:t>
            </a:r>
            <a:r>
              <a:rPr lang="en-US" sz="2800" baseline="-25000" dirty="0" smtClean="0">
                <a:latin typeface="Calibri" pitchFamily="34" charset="0"/>
                <a:ea typeface="+mn-ea"/>
                <a:cs typeface="+mn-cs"/>
              </a:rPr>
              <a:t>2</a:t>
            </a:r>
            <a:r>
              <a:rPr lang="en-US" sz="2800" dirty="0" smtClean="0">
                <a:latin typeface="Calibri" pitchFamily="34" charset="0"/>
                <a:ea typeface="+mn-ea"/>
                <a:cs typeface="+mn-cs"/>
              </a:rPr>
              <a:t>. (New measurements by </a:t>
            </a:r>
            <a:r>
              <a:rPr lang="en-US" sz="2800" i="1" dirty="0" smtClean="0">
                <a:latin typeface="Calibri" pitchFamily="34" charset="0"/>
                <a:ea typeface="+mn-ea"/>
                <a:cs typeface="+mn-cs"/>
              </a:rPr>
              <a:t>Kato et al., 2010 </a:t>
            </a:r>
            <a:r>
              <a:rPr lang="en-US" sz="2800" dirty="0" smtClean="0">
                <a:latin typeface="Calibri" pitchFamily="34" charset="0"/>
                <a:ea typeface="+mn-ea"/>
                <a:cs typeface="+mn-cs"/>
              </a:rPr>
              <a:t>and </a:t>
            </a:r>
            <a:r>
              <a:rPr lang="en-US" sz="2800" i="1" dirty="0" err="1" smtClean="0">
                <a:latin typeface="Calibri" pitchFamily="34" charset="0"/>
                <a:ea typeface="+mn-ea"/>
                <a:cs typeface="+mn-cs"/>
              </a:rPr>
              <a:t>Khakoo</a:t>
            </a:r>
            <a:r>
              <a:rPr lang="en-US" sz="2800" i="1" dirty="0" smtClean="0">
                <a:latin typeface="Calibri" pitchFamily="34" charset="0"/>
                <a:ea typeface="+mn-ea"/>
                <a:cs typeface="+mn-cs"/>
              </a:rPr>
              <a:t> et al., 2008</a:t>
            </a:r>
            <a:r>
              <a:rPr lang="en-US" sz="2800" dirty="0" smtClean="0">
                <a:latin typeface="Calibri" pitchFamily="34" charset="0"/>
                <a:ea typeface="+mn-ea"/>
                <a:cs typeface="+mn-cs"/>
              </a:rPr>
              <a:t>).</a:t>
            </a:r>
          </a:p>
          <a:p>
            <a:pPr lvl="2" indent="-457200">
              <a:spcBef>
                <a:spcPct val="20000"/>
              </a:spcBef>
              <a:buFont typeface="Wingdings" charset="2"/>
              <a:buChar char="Ø"/>
              <a:defRPr/>
            </a:pPr>
            <a:r>
              <a:rPr lang="en-US" sz="2400" dirty="0" err="1">
                <a:latin typeface="Calibri" pitchFamily="34" charset="0"/>
              </a:rPr>
              <a:t>Predissociation</a:t>
            </a:r>
            <a:r>
              <a:rPr lang="en-US" sz="2400" dirty="0">
                <a:latin typeface="Calibri" pitchFamily="34" charset="0"/>
              </a:rPr>
              <a:t>, </a:t>
            </a:r>
            <a:r>
              <a:rPr lang="en-US" sz="2400" dirty="0" err="1">
                <a:latin typeface="Calibri" pitchFamily="34" charset="0"/>
              </a:rPr>
              <a:t>radiative</a:t>
            </a:r>
            <a:r>
              <a:rPr lang="en-US" sz="2400" dirty="0">
                <a:latin typeface="Calibri" pitchFamily="34" charset="0"/>
              </a:rPr>
              <a:t>-transition and quenching probabilities of these </a:t>
            </a:r>
            <a:r>
              <a:rPr lang="en-US" sz="2400" dirty="0" smtClean="0">
                <a:latin typeface="Calibri" pitchFamily="34" charset="0"/>
              </a:rPr>
              <a:t>states.</a:t>
            </a:r>
            <a:endParaRPr lang="en-US" sz="2400" dirty="0" smtClean="0">
              <a:latin typeface="Calibri" pitchFamily="34" charset="0"/>
            </a:endParaRPr>
          </a:p>
          <a:p>
            <a:pPr marL="342900" indent="-342900">
              <a:spcBef>
                <a:spcPct val="20000"/>
              </a:spcBef>
              <a:buFontTx/>
              <a:buChar char="•"/>
              <a:defRPr/>
            </a:pPr>
            <a:r>
              <a:rPr lang="en-US" sz="2800" dirty="0" smtClean="0">
                <a:latin typeface="Calibri" pitchFamily="34" charset="0"/>
              </a:rPr>
              <a:t>Reaction </a:t>
            </a:r>
            <a:r>
              <a:rPr lang="en-US" sz="2800" dirty="0" smtClean="0">
                <a:latin typeface="Calibri" pitchFamily="34" charset="0"/>
              </a:rPr>
              <a:t>rates for excited N</a:t>
            </a:r>
            <a:r>
              <a:rPr lang="en-US" sz="2800" baseline="-25000" dirty="0" smtClean="0">
                <a:latin typeface="Calibri" pitchFamily="34" charset="0"/>
              </a:rPr>
              <a:t>2</a:t>
            </a:r>
            <a:r>
              <a:rPr lang="en-US" sz="2800" dirty="0" smtClean="0">
                <a:latin typeface="Calibri" pitchFamily="34" charset="0"/>
              </a:rPr>
              <a:t> e.g. N</a:t>
            </a:r>
            <a:r>
              <a:rPr lang="en-US" sz="2800" baseline="-25000" dirty="0" smtClean="0">
                <a:latin typeface="Calibri" pitchFamily="34" charset="0"/>
              </a:rPr>
              <a:t>2</a:t>
            </a:r>
            <a:r>
              <a:rPr lang="en-US" sz="2800" dirty="0" smtClean="0">
                <a:latin typeface="Calibri" pitchFamily="34" charset="0"/>
              </a:rPr>
              <a:t>[</a:t>
            </a:r>
            <a:r>
              <a:rPr lang="en-US" sz="2800" i="1" dirty="0" smtClean="0">
                <a:latin typeface="Calibri" pitchFamily="34" charset="0"/>
              </a:rPr>
              <a:t>A</a:t>
            </a:r>
            <a:r>
              <a:rPr lang="en-US" sz="800" i="1" dirty="0" smtClean="0">
                <a:latin typeface="Calibri" pitchFamily="34" charset="0"/>
              </a:rPr>
              <a:t> </a:t>
            </a:r>
            <a:r>
              <a:rPr lang="en-US" sz="2800" baseline="30000" dirty="0" smtClean="0">
                <a:latin typeface="Calibri" pitchFamily="34" charset="0"/>
              </a:rPr>
              <a:t>3</a:t>
            </a:r>
            <a:r>
              <a:rPr lang="en-US" sz="2800" dirty="0" smtClean="0">
                <a:latin typeface="Calibri" pitchFamily="34" charset="0"/>
              </a:rPr>
              <a:t>Σ</a:t>
            </a:r>
            <a:r>
              <a:rPr lang="en-US" sz="2800" spc="-1000" baseline="-25000" dirty="0" smtClean="0">
                <a:latin typeface="Calibri" pitchFamily="34" charset="0"/>
              </a:rPr>
              <a:t>u</a:t>
            </a:r>
            <a:r>
              <a:rPr lang="en-US" sz="2800" spc="-1000" baseline="30000" dirty="0" smtClean="0">
                <a:latin typeface="Calibri" pitchFamily="34" charset="0"/>
              </a:rPr>
              <a:t>+</a:t>
            </a:r>
            <a:r>
              <a:rPr lang="en-US" sz="2800" dirty="0" smtClean="0">
                <a:latin typeface="Calibri" pitchFamily="34" charset="0"/>
              </a:rPr>
              <a:t> </a:t>
            </a:r>
            <a:r>
              <a:rPr lang="en-US" sz="1600" dirty="0" smtClean="0">
                <a:latin typeface="Calibri" pitchFamily="34" charset="0"/>
              </a:rPr>
              <a:t> </a:t>
            </a:r>
            <a:r>
              <a:rPr lang="en-US" sz="2800" dirty="0" smtClean="0">
                <a:latin typeface="Calibri" pitchFamily="34" charset="0"/>
              </a:rPr>
              <a:t>] + O </a:t>
            </a:r>
            <a:r>
              <a:rPr lang="en-AU" sz="2800" dirty="0" smtClean="0">
                <a:sym typeface="Symbol"/>
              </a:rPr>
              <a:t> </a:t>
            </a:r>
            <a:r>
              <a:rPr lang="en-US" sz="2800" dirty="0" smtClean="0">
                <a:latin typeface="Calibri" pitchFamily="34" charset="0"/>
              </a:rPr>
              <a:t>NO + N(</a:t>
            </a:r>
            <a:r>
              <a:rPr lang="en-US" sz="2800" baseline="30000" dirty="0" smtClean="0">
                <a:latin typeface="Calibri" pitchFamily="34" charset="0"/>
              </a:rPr>
              <a:t>2</a:t>
            </a:r>
            <a:r>
              <a:rPr lang="en-US" sz="2800" dirty="0" smtClean="0">
                <a:latin typeface="Calibri" pitchFamily="34" charset="0"/>
              </a:rPr>
              <a:t>D</a:t>
            </a:r>
            <a:r>
              <a:rPr lang="en-US" sz="2800" dirty="0" smtClean="0">
                <a:latin typeface="Calibri" pitchFamily="34" charset="0"/>
              </a:rPr>
              <a:t>).</a:t>
            </a:r>
          </a:p>
          <a:p>
            <a:pPr marL="914400" lvl="1" indent="-457200">
              <a:spcBef>
                <a:spcPct val="20000"/>
              </a:spcBef>
              <a:buFont typeface="Wingdings" charset="2"/>
              <a:buChar char="Ø"/>
              <a:defRPr/>
            </a:pPr>
            <a:r>
              <a:rPr lang="en-US" sz="2400" dirty="0" smtClean="0">
                <a:latin typeface="Calibri" pitchFamily="34" charset="0"/>
              </a:rPr>
              <a:t>Update </a:t>
            </a:r>
            <a:r>
              <a:rPr lang="en-US" sz="2400" dirty="0" smtClean="0">
                <a:latin typeface="Calibri" pitchFamily="34" charset="0"/>
              </a:rPr>
              <a:t>of values by </a:t>
            </a:r>
            <a:r>
              <a:rPr lang="en-US" sz="2400" i="1" dirty="0" smtClean="0">
                <a:latin typeface="Calibri" pitchFamily="34" charset="0"/>
              </a:rPr>
              <a:t>Herron, 1999 </a:t>
            </a:r>
            <a:r>
              <a:rPr lang="en-US" sz="2400" dirty="0" smtClean="0">
                <a:latin typeface="Calibri" pitchFamily="34" charset="0"/>
              </a:rPr>
              <a:t>and </a:t>
            </a:r>
            <a:r>
              <a:rPr lang="en-US" sz="2400" i="1" dirty="0" err="1" smtClean="0">
                <a:latin typeface="Calibri" pitchFamily="34" charset="0"/>
              </a:rPr>
              <a:t>Kochetov</a:t>
            </a:r>
            <a:r>
              <a:rPr lang="en-US" sz="2400" i="1" dirty="0" smtClean="0">
                <a:latin typeface="Calibri" pitchFamily="34" charset="0"/>
              </a:rPr>
              <a:t> et al., </a:t>
            </a:r>
            <a:r>
              <a:rPr lang="en-US" sz="2400" i="1" dirty="0" smtClean="0">
                <a:latin typeface="Calibri" pitchFamily="34" charset="0"/>
              </a:rPr>
              <a:t>1987.</a:t>
            </a:r>
          </a:p>
        </p:txBody>
      </p:sp>
    </p:spTree>
    <p:extLst>
      <p:ext uri="{BB962C8B-B14F-4D97-AF65-F5344CB8AC3E}">
        <p14:creationId xmlns:p14="http://schemas.microsoft.com/office/powerpoint/2010/main" val="158511397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6" y="0"/>
            <a:ext cx="9905994" cy="934981"/>
          </a:xfrm>
          <a:prstGeom prst="rect">
            <a:avLst/>
          </a:prstGeom>
        </p:spPr>
        <p:txBody>
          <a:bodyPr anchor="ctr">
            <a:normAutofit fontScale="85000" lnSpcReduction="10000"/>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2800" dirty="0">
                <a:solidFill>
                  <a:srgbClr val="FF0000"/>
                </a:solidFill>
                <a:latin typeface="Calibri" charset="0"/>
              </a:rPr>
              <a:t/>
            </a:r>
            <a:br>
              <a:rPr lang="en-US" sz="2800" dirty="0">
                <a:solidFill>
                  <a:srgbClr val="FF0000"/>
                </a:solidFill>
                <a:latin typeface="Calibri" charset="0"/>
              </a:rPr>
            </a:br>
            <a:r>
              <a:rPr lang="en-AU" sz="4800" b="1" dirty="0">
                <a:solidFill>
                  <a:srgbClr val="FF0000"/>
                </a:solidFill>
                <a:effectLst>
                  <a:outerShdw blurRad="50800" dist="38100" dir="2700000">
                    <a:srgbClr val="000000"/>
                  </a:outerShdw>
                </a:effectLst>
                <a:latin typeface="+mn-lt"/>
                <a:ea typeface="+mn-ea"/>
                <a:cs typeface="+mn-cs"/>
              </a:rPr>
              <a:t>T</a:t>
            </a:r>
            <a:r>
              <a:rPr lang="en-AU" sz="4800" b="1" dirty="0" smtClean="0">
                <a:solidFill>
                  <a:srgbClr val="FF0000"/>
                </a:solidFill>
                <a:effectLst>
                  <a:outerShdw blurRad="50800" dist="38100" dir="2700000">
                    <a:srgbClr val="000000"/>
                  </a:outerShdw>
                </a:effectLst>
                <a:latin typeface="+mn-lt"/>
                <a:ea typeface="+mn-ea"/>
                <a:cs typeface="+mn-cs"/>
              </a:rPr>
              <a:t>itan- data </a:t>
            </a:r>
            <a:r>
              <a:rPr lang="en-AU" sz="4800" b="1" dirty="0">
                <a:solidFill>
                  <a:srgbClr val="FF0000"/>
                </a:solidFill>
                <a:effectLst>
                  <a:outerShdw blurRad="50800" dist="38100" dir="2700000">
                    <a:srgbClr val="000000"/>
                  </a:outerShdw>
                </a:effectLst>
                <a:latin typeface="+mn-lt"/>
                <a:ea typeface="+mn-ea"/>
                <a:cs typeface="+mn-cs"/>
              </a:rPr>
              <a:t>needs for improved calculation</a:t>
            </a:r>
          </a:p>
          <a:p>
            <a:pPr algn="ctr" eaLnBrk="1" hangingPunct="1">
              <a:lnSpc>
                <a:spcPct val="80000"/>
              </a:lnSpc>
            </a:pPr>
            <a:endParaRPr lang="en-US" sz="2800" dirty="0">
              <a:effectLst>
                <a:outerShdw blurRad="38100" dist="38100" dir="2700000" algn="tl">
                  <a:srgbClr val="DDDDDD"/>
                </a:outerShdw>
              </a:effectLst>
              <a:latin typeface="Calibri" charset="0"/>
            </a:endParaRPr>
          </a:p>
        </p:txBody>
      </p:sp>
      <p:sp>
        <p:nvSpPr>
          <p:cNvPr id="9" name="Rectangle 13"/>
          <p:cNvSpPr>
            <a:spLocks noChangeArrowheads="1"/>
          </p:cNvSpPr>
          <p:nvPr/>
        </p:nvSpPr>
        <p:spPr bwMode="auto">
          <a:xfrm>
            <a:off x="6" y="934981"/>
            <a:ext cx="9905994" cy="5627530"/>
          </a:xfrm>
          <a:prstGeom prst="rect">
            <a:avLst/>
          </a:prstGeom>
          <a:noFill/>
          <a:ln w="9525">
            <a:noFill/>
            <a:miter lim="800000"/>
            <a:headEnd/>
            <a:tailEnd/>
          </a:ln>
        </p:spPr>
        <p:txBody>
          <a:bodyPr/>
          <a:lstStyle/>
          <a:p>
            <a:pPr marL="342900" indent="-342900">
              <a:spcBef>
                <a:spcPct val="20000"/>
              </a:spcBef>
              <a:buFontTx/>
              <a:buChar char="•"/>
              <a:defRPr/>
            </a:pPr>
            <a:r>
              <a:rPr lang="en-US" sz="2800" dirty="0">
                <a:latin typeface="Calibri" pitchFamily="34" charset="0"/>
              </a:rPr>
              <a:t> Measurements of collision-induced electronic </a:t>
            </a:r>
            <a:r>
              <a:rPr lang="en-US" sz="2800" dirty="0" smtClean="0">
                <a:latin typeface="Calibri" pitchFamily="34" charset="0"/>
              </a:rPr>
              <a:t>transitions (CIETs)</a:t>
            </a:r>
            <a:endParaRPr lang="en-US" sz="2800" dirty="0">
              <a:latin typeface="Calibri" pitchFamily="34" charset="0"/>
            </a:endParaRPr>
          </a:p>
          <a:p>
            <a:pPr marL="914400" lvl="1" indent="-457200">
              <a:spcBef>
                <a:spcPct val="20000"/>
              </a:spcBef>
              <a:buFont typeface="Wingdings" charset="2"/>
              <a:buChar char="Ø"/>
              <a:defRPr/>
            </a:pPr>
            <a:r>
              <a:rPr lang="en-US" sz="2400" dirty="0">
                <a:latin typeface="Calibri" pitchFamily="34" charset="0"/>
              </a:rPr>
              <a:t>f</a:t>
            </a:r>
            <a:r>
              <a:rPr lang="en-US" sz="2400" dirty="0" smtClean="0">
                <a:latin typeface="Calibri" pitchFamily="34" charset="0"/>
              </a:rPr>
              <a:t>or </a:t>
            </a:r>
            <a:r>
              <a:rPr lang="en-US" sz="2400" dirty="0">
                <a:latin typeface="Calibri" pitchFamily="34" charset="0"/>
              </a:rPr>
              <a:t>verification of recent theoretical values by </a:t>
            </a:r>
            <a:r>
              <a:rPr lang="en-US" sz="2400" i="1" dirty="0" err="1">
                <a:latin typeface="Calibri" pitchFamily="34" charset="0"/>
              </a:rPr>
              <a:t>Kirillov</a:t>
            </a:r>
            <a:r>
              <a:rPr lang="en-US" sz="2400" i="1" dirty="0">
                <a:latin typeface="Calibri" pitchFamily="34" charset="0"/>
              </a:rPr>
              <a:t>, 2012</a:t>
            </a:r>
            <a:r>
              <a:rPr lang="en-US" sz="2400" dirty="0">
                <a:latin typeface="Calibri" pitchFamily="34" charset="0"/>
              </a:rPr>
              <a:t>.</a:t>
            </a:r>
          </a:p>
          <a:p>
            <a:pPr marL="342900" indent="-342900">
              <a:spcBef>
                <a:spcPct val="20000"/>
              </a:spcBef>
              <a:buFontTx/>
              <a:buChar char="•"/>
              <a:defRPr/>
            </a:pPr>
            <a:r>
              <a:rPr lang="en-US" sz="2800" dirty="0" smtClean="0">
                <a:latin typeface="Calibri" pitchFamily="34" charset="0"/>
                <a:ea typeface="+mn-ea"/>
                <a:cs typeface="+mn-cs"/>
              </a:rPr>
              <a:t>Electron-impact excitation cross sections for higher-energy excited states of N</a:t>
            </a:r>
            <a:r>
              <a:rPr lang="en-US" sz="2800" baseline="-25000" dirty="0" smtClean="0">
                <a:latin typeface="Calibri" pitchFamily="34" charset="0"/>
                <a:ea typeface="+mn-ea"/>
                <a:cs typeface="+mn-cs"/>
              </a:rPr>
              <a:t>2</a:t>
            </a:r>
            <a:r>
              <a:rPr lang="en-US" sz="2800" dirty="0" smtClean="0">
                <a:latin typeface="Calibri" pitchFamily="34" charset="0"/>
                <a:ea typeface="+mn-ea"/>
                <a:cs typeface="+mn-cs"/>
              </a:rPr>
              <a:t>. (New measurements by </a:t>
            </a:r>
            <a:r>
              <a:rPr lang="en-US" sz="2800" i="1" dirty="0" smtClean="0">
                <a:latin typeface="Calibri" pitchFamily="34" charset="0"/>
                <a:ea typeface="+mn-ea"/>
                <a:cs typeface="+mn-cs"/>
              </a:rPr>
              <a:t>Kato et al., 2010 </a:t>
            </a:r>
            <a:r>
              <a:rPr lang="en-US" sz="2800" dirty="0" smtClean="0">
                <a:latin typeface="Calibri" pitchFamily="34" charset="0"/>
                <a:ea typeface="+mn-ea"/>
                <a:cs typeface="+mn-cs"/>
              </a:rPr>
              <a:t>and </a:t>
            </a:r>
            <a:r>
              <a:rPr lang="en-US" sz="2800" i="1" dirty="0" err="1" smtClean="0">
                <a:latin typeface="Calibri" pitchFamily="34" charset="0"/>
                <a:ea typeface="+mn-ea"/>
                <a:cs typeface="+mn-cs"/>
              </a:rPr>
              <a:t>Khakoo</a:t>
            </a:r>
            <a:r>
              <a:rPr lang="en-US" sz="2800" i="1" dirty="0" smtClean="0">
                <a:latin typeface="Calibri" pitchFamily="34" charset="0"/>
                <a:ea typeface="+mn-ea"/>
                <a:cs typeface="+mn-cs"/>
              </a:rPr>
              <a:t> et al., 2008</a:t>
            </a:r>
            <a:r>
              <a:rPr lang="en-US" sz="2800" dirty="0" smtClean="0">
                <a:latin typeface="Calibri" pitchFamily="34" charset="0"/>
                <a:ea typeface="+mn-ea"/>
                <a:cs typeface="+mn-cs"/>
              </a:rPr>
              <a:t>).</a:t>
            </a:r>
          </a:p>
          <a:p>
            <a:pPr lvl="2" indent="-457200">
              <a:spcBef>
                <a:spcPct val="20000"/>
              </a:spcBef>
              <a:buFont typeface="Wingdings" charset="2"/>
              <a:buChar char="Ø"/>
              <a:defRPr/>
            </a:pPr>
            <a:r>
              <a:rPr lang="en-US" sz="2400" dirty="0" err="1">
                <a:latin typeface="Calibri" pitchFamily="34" charset="0"/>
              </a:rPr>
              <a:t>Predissociation</a:t>
            </a:r>
            <a:r>
              <a:rPr lang="en-US" sz="2400" dirty="0">
                <a:latin typeface="Calibri" pitchFamily="34" charset="0"/>
              </a:rPr>
              <a:t>, </a:t>
            </a:r>
            <a:r>
              <a:rPr lang="en-US" sz="2400" dirty="0" err="1">
                <a:latin typeface="Calibri" pitchFamily="34" charset="0"/>
              </a:rPr>
              <a:t>radiative</a:t>
            </a:r>
            <a:r>
              <a:rPr lang="en-US" sz="2400" dirty="0">
                <a:latin typeface="Calibri" pitchFamily="34" charset="0"/>
              </a:rPr>
              <a:t>-transition and quenching probabilities of these </a:t>
            </a:r>
            <a:r>
              <a:rPr lang="en-US" sz="2400" dirty="0" smtClean="0">
                <a:latin typeface="Calibri" pitchFamily="34" charset="0"/>
              </a:rPr>
              <a:t>states.</a:t>
            </a:r>
            <a:endParaRPr lang="en-US" sz="2400" dirty="0" smtClean="0">
              <a:latin typeface="Calibri" pitchFamily="34" charset="0"/>
            </a:endParaRPr>
          </a:p>
          <a:p>
            <a:pPr marL="342900" indent="-342900">
              <a:spcBef>
                <a:spcPct val="20000"/>
              </a:spcBef>
              <a:buFontTx/>
              <a:buChar char="•"/>
              <a:defRPr/>
            </a:pPr>
            <a:r>
              <a:rPr lang="en-US" sz="2800" dirty="0" smtClean="0">
                <a:latin typeface="Calibri" pitchFamily="34" charset="0"/>
              </a:rPr>
              <a:t>Reaction </a:t>
            </a:r>
            <a:r>
              <a:rPr lang="en-US" sz="2800" dirty="0" smtClean="0">
                <a:latin typeface="Calibri" pitchFamily="34" charset="0"/>
              </a:rPr>
              <a:t>rates for excited N</a:t>
            </a:r>
            <a:r>
              <a:rPr lang="en-US" sz="2800" baseline="-25000" dirty="0" smtClean="0">
                <a:latin typeface="Calibri" pitchFamily="34" charset="0"/>
              </a:rPr>
              <a:t>2</a:t>
            </a:r>
            <a:r>
              <a:rPr lang="en-US" sz="2800" dirty="0" smtClean="0">
                <a:latin typeface="Calibri" pitchFamily="34" charset="0"/>
              </a:rPr>
              <a:t> e.g. N</a:t>
            </a:r>
            <a:r>
              <a:rPr lang="en-US" sz="2800" baseline="-25000" dirty="0" smtClean="0">
                <a:latin typeface="Calibri" pitchFamily="34" charset="0"/>
              </a:rPr>
              <a:t>2</a:t>
            </a:r>
            <a:r>
              <a:rPr lang="en-US" sz="2800" dirty="0" smtClean="0">
                <a:latin typeface="Calibri" pitchFamily="34" charset="0"/>
              </a:rPr>
              <a:t>[</a:t>
            </a:r>
            <a:r>
              <a:rPr lang="en-US" sz="2800" i="1" dirty="0" smtClean="0">
                <a:latin typeface="Calibri" pitchFamily="34" charset="0"/>
              </a:rPr>
              <a:t>A</a:t>
            </a:r>
            <a:r>
              <a:rPr lang="en-US" sz="800" i="1" dirty="0" smtClean="0">
                <a:latin typeface="Calibri" pitchFamily="34" charset="0"/>
              </a:rPr>
              <a:t> </a:t>
            </a:r>
            <a:r>
              <a:rPr lang="en-US" sz="2800" baseline="30000" dirty="0" smtClean="0">
                <a:latin typeface="Calibri" pitchFamily="34" charset="0"/>
              </a:rPr>
              <a:t>3</a:t>
            </a:r>
            <a:r>
              <a:rPr lang="en-US" sz="2800" dirty="0" smtClean="0">
                <a:latin typeface="Calibri" pitchFamily="34" charset="0"/>
              </a:rPr>
              <a:t>Σ</a:t>
            </a:r>
            <a:r>
              <a:rPr lang="en-US" sz="2800" spc="-1000" baseline="-25000" dirty="0" smtClean="0">
                <a:latin typeface="Calibri" pitchFamily="34" charset="0"/>
              </a:rPr>
              <a:t>u</a:t>
            </a:r>
            <a:r>
              <a:rPr lang="en-US" sz="2800" spc="-1000" baseline="30000" dirty="0" smtClean="0">
                <a:latin typeface="Calibri" pitchFamily="34" charset="0"/>
              </a:rPr>
              <a:t>+</a:t>
            </a:r>
            <a:r>
              <a:rPr lang="en-US" sz="2800" dirty="0" smtClean="0">
                <a:latin typeface="Calibri" pitchFamily="34" charset="0"/>
              </a:rPr>
              <a:t> </a:t>
            </a:r>
            <a:r>
              <a:rPr lang="en-US" sz="1600" dirty="0" smtClean="0">
                <a:latin typeface="Calibri" pitchFamily="34" charset="0"/>
              </a:rPr>
              <a:t> </a:t>
            </a:r>
            <a:r>
              <a:rPr lang="en-US" sz="2800" dirty="0" smtClean="0">
                <a:latin typeface="Calibri" pitchFamily="34" charset="0"/>
              </a:rPr>
              <a:t>] + O </a:t>
            </a:r>
            <a:r>
              <a:rPr lang="en-AU" sz="2800" dirty="0" smtClean="0">
                <a:sym typeface="Symbol"/>
              </a:rPr>
              <a:t> </a:t>
            </a:r>
            <a:r>
              <a:rPr lang="en-US" sz="2800" dirty="0" smtClean="0">
                <a:latin typeface="Calibri" pitchFamily="34" charset="0"/>
              </a:rPr>
              <a:t>NO + N(</a:t>
            </a:r>
            <a:r>
              <a:rPr lang="en-US" sz="2800" baseline="30000" dirty="0" smtClean="0">
                <a:latin typeface="Calibri" pitchFamily="34" charset="0"/>
              </a:rPr>
              <a:t>2</a:t>
            </a:r>
            <a:r>
              <a:rPr lang="en-US" sz="2800" dirty="0" smtClean="0">
                <a:latin typeface="Calibri" pitchFamily="34" charset="0"/>
              </a:rPr>
              <a:t>D</a:t>
            </a:r>
            <a:r>
              <a:rPr lang="en-US" sz="2800" dirty="0" smtClean="0">
                <a:latin typeface="Calibri" pitchFamily="34" charset="0"/>
              </a:rPr>
              <a:t>).</a:t>
            </a:r>
          </a:p>
          <a:p>
            <a:pPr marL="914400" lvl="1" indent="-457200">
              <a:spcBef>
                <a:spcPct val="20000"/>
              </a:spcBef>
              <a:buFont typeface="Wingdings" charset="2"/>
              <a:buChar char="Ø"/>
              <a:defRPr/>
            </a:pPr>
            <a:r>
              <a:rPr lang="en-US" sz="2400" dirty="0" smtClean="0">
                <a:latin typeface="Calibri" pitchFamily="34" charset="0"/>
              </a:rPr>
              <a:t>Update </a:t>
            </a:r>
            <a:r>
              <a:rPr lang="en-US" sz="2400" dirty="0" smtClean="0">
                <a:latin typeface="Calibri" pitchFamily="34" charset="0"/>
              </a:rPr>
              <a:t>of values by </a:t>
            </a:r>
            <a:r>
              <a:rPr lang="en-US" sz="2400" i="1" dirty="0" smtClean="0">
                <a:latin typeface="Calibri" pitchFamily="34" charset="0"/>
              </a:rPr>
              <a:t>Herron, 1999 </a:t>
            </a:r>
            <a:r>
              <a:rPr lang="en-US" sz="2400" dirty="0" smtClean="0">
                <a:latin typeface="Calibri" pitchFamily="34" charset="0"/>
              </a:rPr>
              <a:t>and </a:t>
            </a:r>
            <a:r>
              <a:rPr lang="en-US" sz="2400" i="1" dirty="0" err="1" smtClean="0">
                <a:latin typeface="Calibri" pitchFamily="34" charset="0"/>
              </a:rPr>
              <a:t>Kochetov</a:t>
            </a:r>
            <a:r>
              <a:rPr lang="en-US" sz="2400" i="1" dirty="0" smtClean="0">
                <a:latin typeface="Calibri" pitchFamily="34" charset="0"/>
              </a:rPr>
              <a:t> et al., </a:t>
            </a:r>
            <a:r>
              <a:rPr lang="en-US" sz="2400" i="1" dirty="0" smtClean="0">
                <a:latin typeface="Calibri" pitchFamily="34" charset="0"/>
              </a:rPr>
              <a:t>1987.</a:t>
            </a:r>
          </a:p>
          <a:p>
            <a:pPr marL="342900" indent="-342900">
              <a:spcBef>
                <a:spcPct val="20000"/>
              </a:spcBef>
              <a:buFontTx/>
              <a:buChar char="•"/>
              <a:defRPr/>
            </a:pPr>
            <a:r>
              <a:rPr lang="en-US" sz="2800" dirty="0" smtClean="0">
                <a:latin typeface="Calibri" pitchFamily="34" charset="0"/>
              </a:rPr>
              <a:t>Electron</a:t>
            </a:r>
            <a:r>
              <a:rPr lang="en-US" sz="2800" dirty="0">
                <a:latin typeface="Calibri" pitchFamily="34" charset="0"/>
              </a:rPr>
              <a:t>-impact excitation cross sections for CH</a:t>
            </a:r>
            <a:r>
              <a:rPr lang="en-US" sz="2800" baseline="-25000" dirty="0">
                <a:latin typeface="Calibri" pitchFamily="34" charset="0"/>
              </a:rPr>
              <a:t>4</a:t>
            </a:r>
            <a:r>
              <a:rPr lang="en-US" sz="2800" dirty="0" smtClean="0">
                <a:latin typeface="Calibri" pitchFamily="34" charset="0"/>
              </a:rPr>
              <a:t>.</a:t>
            </a:r>
          </a:p>
          <a:p>
            <a:pPr marL="342900" indent="-342900">
              <a:spcBef>
                <a:spcPct val="20000"/>
              </a:spcBef>
              <a:buFontTx/>
              <a:buChar char="•"/>
              <a:defRPr/>
            </a:pPr>
            <a:r>
              <a:rPr lang="en-US" sz="2800" dirty="0" smtClean="0">
                <a:latin typeface="Calibri" pitchFamily="34" charset="0"/>
              </a:rPr>
              <a:t>Rates </a:t>
            </a:r>
            <a:r>
              <a:rPr lang="en-US" sz="2800" dirty="0" smtClean="0">
                <a:latin typeface="Calibri" pitchFamily="34" charset="0"/>
              </a:rPr>
              <a:t>for vibrational-vibrational (VV) and vibrational-translational (VT) interactions between CH</a:t>
            </a:r>
            <a:r>
              <a:rPr lang="en-US" sz="2800" baseline="-25000" dirty="0" smtClean="0">
                <a:latin typeface="Calibri" pitchFamily="34" charset="0"/>
              </a:rPr>
              <a:t>4</a:t>
            </a:r>
            <a:r>
              <a:rPr lang="en-US" sz="2800" dirty="0">
                <a:latin typeface="Calibri" pitchFamily="34" charset="0"/>
              </a:rPr>
              <a:t> </a:t>
            </a:r>
            <a:r>
              <a:rPr lang="en-US" sz="2800" dirty="0" smtClean="0">
                <a:latin typeface="Calibri" pitchFamily="34" charset="0"/>
              </a:rPr>
              <a:t>and N</a:t>
            </a:r>
            <a:r>
              <a:rPr lang="en-US" sz="2800" baseline="-25000" dirty="0" smtClean="0">
                <a:latin typeface="Calibri" pitchFamily="34" charset="0"/>
              </a:rPr>
              <a:t>2</a:t>
            </a:r>
            <a:r>
              <a:rPr lang="en-US" sz="2800" dirty="0" smtClean="0">
                <a:latin typeface="Calibri" pitchFamily="34" charset="0"/>
              </a:rPr>
              <a:t>.</a:t>
            </a:r>
          </a:p>
        </p:txBody>
      </p:sp>
    </p:spTree>
    <p:extLst>
      <p:ext uri="{BB962C8B-B14F-4D97-AF65-F5344CB8AC3E}">
        <p14:creationId xmlns:p14="http://schemas.microsoft.com/office/powerpoint/2010/main" val="366796722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6" y="0"/>
            <a:ext cx="9905994" cy="719667"/>
          </a:xfrm>
          <a:prstGeom prst="rect">
            <a:avLst/>
          </a:prstGeom>
        </p:spPr>
        <p:txBody>
          <a:bodyPr anchor="ct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AU" sz="4600" b="1" dirty="0" smtClean="0">
                <a:solidFill>
                  <a:srgbClr val="833555"/>
                </a:solidFill>
                <a:effectLst>
                  <a:outerShdw blurRad="38100" dist="38100" dir="2700000" algn="tl">
                    <a:srgbClr val="DDDDDD"/>
                  </a:outerShdw>
                </a:effectLst>
                <a:latin typeface="Calibri" charset="0"/>
              </a:rPr>
              <a:t>Jupiter – Lyman-α emissions</a:t>
            </a:r>
            <a:endParaRPr lang="en-AU" sz="4600" b="1" dirty="0">
              <a:solidFill>
                <a:srgbClr val="833555"/>
              </a:solidFill>
              <a:effectLst>
                <a:outerShdw blurRad="38100" dist="38100" dir="2700000" algn="tl">
                  <a:srgbClr val="DDDDDD"/>
                </a:outerShdw>
              </a:effectLst>
              <a:latin typeface="Calibri" charset="0"/>
            </a:endParaRPr>
          </a:p>
        </p:txBody>
      </p:sp>
      <p:sp>
        <p:nvSpPr>
          <p:cNvPr id="5" name="Rectangle 13"/>
          <p:cNvSpPr>
            <a:spLocks noChangeArrowheads="1"/>
          </p:cNvSpPr>
          <p:nvPr/>
        </p:nvSpPr>
        <p:spPr bwMode="auto">
          <a:xfrm>
            <a:off x="6" y="934981"/>
            <a:ext cx="9905994" cy="5627530"/>
          </a:xfrm>
          <a:prstGeom prst="rect">
            <a:avLst/>
          </a:prstGeom>
          <a:noFill/>
          <a:ln w="9525">
            <a:noFill/>
            <a:miter lim="800000"/>
            <a:headEnd/>
            <a:tailEnd/>
          </a:ln>
        </p:spPr>
        <p:txBody>
          <a:bodyPr/>
          <a:lstStyle/>
          <a:p>
            <a:pPr marL="342900" indent="-342900">
              <a:spcBef>
                <a:spcPct val="20000"/>
              </a:spcBef>
              <a:buFontTx/>
              <a:buChar char="•"/>
              <a:defRPr/>
            </a:pPr>
            <a:endParaRPr lang="en-US" sz="2800" dirty="0">
              <a:latin typeface="Calibri" pitchFamily="34" charset="0"/>
              <a:ea typeface="+mn-ea"/>
              <a:cs typeface="+mn-cs"/>
            </a:endParaRPr>
          </a:p>
        </p:txBody>
      </p:sp>
      <p:pic>
        <p:nvPicPr>
          <p:cNvPr id="6" name="Picture 5" descr="E:\to print\fin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201" y="897467"/>
            <a:ext cx="4983702" cy="3092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3"/>
          <p:cNvSpPr>
            <a:spLocks noChangeArrowheads="1"/>
          </p:cNvSpPr>
          <p:nvPr/>
        </p:nvSpPr>
        <p:spPr bwMode="auto">
          <a:xfrm>
            <a:off x="-531" y="897467"/>
            <a:ext cx="4775732" cy="5740400"/>
          </a:xfrm>
          <a:prstGeom prst="rect">
            <a:avLst/>
          </a:prstGeom>
          <a:noFill/>
          <a:ln w="9525">
            <a:noFill/>
            <a:miter lim="800000"/>
            <a:headEnd/>
            <a:tailEnd/>
          </a:ln>
        </p:spPr>
        <p:txBody>
          <a:bodyPr/>
          <a:lstStyle/>
          <a:p>
            <a:pPr>
              <a:spcBef>
                <a:spcPct val="20000"/>
              </a:spcBef>
              <a:buClr>
                <a:srgbClr val="FF0000"/>
              </a:buClr>
              <a:defRPr/>
            </a:pPr>
            <a:r>
              <a:rPr lang="en-US" sz="2400" dirty="0" smtClean="0">
                <a:latin typeface="Calibri" pitchFamily="34" charset="0"/>
              </a:rPr>
              <a:t>Two electron impact processes:</a:t>
            </a:r>
          </a:p>
          <a:p>
            <a:pPr>
              <a:spcBef>
                <a:spcPct val="20000"/>
              </a:spcBef>
              <a:buClr>
                <a:srgbClr val="FF0000"/>
              </a:buClr>
              <a:defRPr/>
            </a:pPr>
            <a:r>
              <a:rPr lang="en-US" sz="2400" dirty="0">
                <a:latin typeface="Calibri" pitchFamily="34" charset="0"/>
              </a:rPr>
              <a:t>	</a:t>
            </a:r>
            <a:r>
              <a:rPr lang="en-US" sz="2400" dirty="0" smtClean="0">
                <a:latin typeface="Calibri" pitchFamily="34" charset="0"/>
              </a:rPr>
              <a:t>Direct excitation: </a:t>
            </a:r>
            <a:br>
              <a:rPr lang="en-US" sz="2400" dirty="0" smtClean="0">
                <a:latin typeface="Calibri" pitchFamily="34" charset="0"/>
              </a:rPr>
            </a:br>
            <a:r>
              <a:rPr lang="en-US" sz="2400" dirty="0" smtClean="0">
                <a:latin typeface="Calibri" pitchFamily="34" charset="0"/>
              </a:rPr>
              <a:t>	e + H(1s) </a:t>
            </a:r>
            <a:r>
              <a:rPr lang="en-US" sz="2400" dirty="0" smtClean="0">
                <a:latin typeface="Wingdings"/>
                <a:ea typeface="Wingdings"/>
                <a:cs typeface="Wingdings"/>
                <a:sym typeface="Wingdings"/>
              </a:rPr>
              <a:t></a:t>
            </a:r>
            <a:r>
              <a:rPr lang="en-US" sz="2400" dirty="0">
                <a:latin typeface="Calibri" pitchFamily="34" charset="0"/>
                <a:sym typeface="Wingdings"/>
              </a:rPr>
              <a:t> </a:t>
            </a:r>
            <a:r>
              <a:rPr lang="en-US" sz="2400" dirty="0" smtClean="0">
                <a:latin typeface="Calibri" pitchFamily="34" charset="0"/>
                <a:sym typeface="Wingdings"/>
              </a:rPr>
              <a:t>e + H(2p) 					</a:t>
            </a:r>
            <a:r>
              <a:rPr lang="en-US" sz="2400" dirty="0">
                <a:latin typeface="Calibri" pitchFamily="34" charset="0"/>
                <a:sym typeface="Wingdings"/>
              </a:rPr>
              <a:t>	</a:t>
            </a:r>
            <a:r>
              <a:rPr lang="en-US" sz="2400" dirty="0" smtClean="0">
                <a:latin typeface="Wingdings"/>
                <a:ea typeface="Wingdings"/>
                <a:cs typeface="Wingdings"/>
                <a:sym typeface="Wingdings"/>
              </a:rPr>
              <a:t></a:t>
            </a:r>
            <a:r>
              <a:rPr lang="en-US" sz="2400" dirty="0">
                <a:latin typeface="Calibri" pitchFamily="34" charset="0"/>
                <a:sym typeface="Wingdings"/>
              </a:rPr>
              <a:t/>
            </a:r>
            <a:br>
              <a:rPr lang="en-US" sz="2400" dirty="0">
                <a:latin typeface="Calibri" pitchFamily="34" charset="0"/>
                <a:sym typeface="Wingdings"/>
              </a:rPr>
            </a:br>
            <a:r>
              <a:rPr lang="en-US" sz="2400" dirty="0" smtClean="0">
                <a:latin typeface="Calibri" pitchFamily="34" charset="0"/>
                <a:sym typeface="Wingdings"/>
              </a:rPr>
              <a:t>					   H(1s) + Lyman-α</a:t>
            </a:r>
          </a:p>
          <a:p>
            <a:pPr>
              <a:spcBef>
                <a:spcPct val="20000"/>
              </a:spcBef>
              <a:buClr>
                <a:srgbClr val="FF0000"/>
              </a:buClr>
              <a:defRPr/>
            </a:pPr>
            <a:r>
              <a:rPr lang="en-US" sz="2400" dirty="0" smtClean="0">
                <a:latin typeface="Calibri" pitchFamily="34" charset="0"/>
                <a:sym typeface="Wingdings"/>
              </a:rPr>
              <a:t>	(using CCC calculation, </a:t>
            </a:r>
            <a:br>
              <a:rPr lang="en-US" sz="2400" dirty="0" smtClean="0">
                <a:latin typeface="Calibri" pitchFamily="34" charset="0"/>
                <a:sym typeface="Wingdings"/>
              </a:rPr>
            </a:br>
            <a:r>
              <a:rPr lang="en-US" sz="2400" dirty="0" smtClean="0">
                <a:latin typeface="Calibri" pitchFamily="34" charset="0"/>
                <a:sym typeface="Wingdings"/>
              </a:rPr>
              <a:t>			</a:t>
            </a:r>
            <a:r>
              <a:rPr lang="en-US" sz="2400" i="1" dirty="0" err="1" smtClean="0">
                <a:latin typeface="Calibri" pitchFamily="34" charset="0"/>
                <a:sym typeface="Wingdings"/>
              </a:rPr>
              <a:t>Zammit</a:t>
            </a:r>
            <a:r>
              <a:rPr lang="en-US" sz="2400" i="1" dirty="0" smtClean="0">
                <a:latin typeface="Calibri" pitchFamily="34" charset="0"/>
                <a:sym typeface="Wingdings"/>
              </a:rPr>
              <a:t>, 2010</a:t>
            </a:r>
            <a:r>
              <a:rPr lang="en-US" sz="2400" dirty="0" smtClean="0">
                <a:latin typeface="Calibri" pitchFamily="34" charset="0"/>
                <a:sym typeface="Wingdings"/>
              </a:rPr>
              <a:t>)	</a:t>
            </a:r>
          </a:p>
          <a:p>
            <a:pPr>
              <a:spcBef>
                <a:spcPct val="20000"/>
              </a:spcBef>
              <a:buClr>
                <a:srgbClr val="FF0000"/>
              </a:buClr>
              <a:defRPr/>
            </a:pPr>
            <a:endParaRPr lang="en-US" sz="2400" dirty="0" smtClean="0">
              <a:latin typeface="Calibri" pitchFamily="34" charset="0"/>
              <a:sym typeface="Wingdings"/>
            </a:endParaRPr>
          </a:p>
          <a:p>
            <a:pPr>
              <a:spcBef>
                <a:spcPct val="20000"/>
              </a:spcBef>
              <a:buClr>
                <a:srgbClr val="FF0000"/>
              </a:buClr>
              <a:defRPr/>
            </a:pPr>
            <a:r>
              <a:rPr lang="en-US" sz="2400" dirty="0" smtClean="0">
                <a:latin typeface="Calibri" pitchFamily="34" charset="0"/>
              </a:rPr>
              <a:t>	</a:t>
            </a:r>
            <a:endParaRPr lang="en-US" sz="2800" dirty="0">
              <a:latin typeface="Calibri" pitchFamily="34" charset="0"/>
              <a:ea typeface="+mn-ea"/>
              <a:cs typeface="+mn-cs"/>
            </a:endParaRPr>
          </a:p>
        </p:txBody>
      </p:sp>
      <p:sp>
        <p:nvSpPr>
          <p:cNvPr id="8" name="Rectangle 7"/>
          <p:cNvSpPr/>
          <p:nvPr/>
        </p:nvSpPr>
        <p:spPr>
          <a:xfrm>
            <a:off x="143933" y="1456267"/>
            <a:ext cx="287867" cy="287867"/>
          </a:xfrm>
          <a:prstGeom prst="rect">
            <a:avLst/>
          </a:prstGeom>
          <a:solidFill>
            <a:srgbClr val="8AFF96"/>
          </a:solidFill>
          <a:ln w="762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AFF96"/>
              </a:solidFill>
            </a:endParaRPr>
          </a:p>
        </p:txBody>
      </p:sp>
    </p:spTree>
    <p:extLst>
      <p:ext uri="{BB962C8B-B14F-4D97-AF65-F5344CB8AC3E}">
        <p14:creationId xmlns:p14="http://schemas.microsoft.com/office/powerpoint/2010/main" val="3891234476"/>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6" y="0"/>
            <a:ext cx="9905994" cy="719667"/>
          </a:xfrm>
          <a:prstGeom prst="rect">
            <a:avLst/>
          </a:prstGeom>
        </p:spPr>
        <p:txBody>
          <a:bodyPr anchor="ct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AU" sz="4600" b="1" dirty="0" smtClean="0">
                <a:solidFill>
                  <a:srgbClr val="833555"/>
                </a:solidFill>
                <a:effectLst>
                  <a:outerShdw blurRad="38100" dist="38100" dir="2700000" algn="tl">
                    <a:srgbClr val="DDDDDD"/>
                  </a:outerShdw>
                </a:effectLst>
                <a:latin typeface="Calibri" charset="0"/>
              </a:rPr>
              <a:t>Jupiter – Lyman-α emissions</a:t>
            </a:r>
            <a:endParaRPr lang="en-AU" sz="4600" b="1" dirty="0">
              <a:solidFill>
                <a:srgbClr val="833555"/>
              </a:solidFill>
              <a:effectLst>
                <a:outerShdw blurRad="38100" dist="38100" dir="2700000" algn="tl">
                  <a:srgbClr val="DDDDDD"/>
                </a:outerShdw>
              </a:effectLst>
              <a:latin typeface="Calibri" charset="0"/>
            </a:endParaRPr>
          </a:p>
        </p:txBody>
      </p:sp>
      <p:sp>
        <p:nvSpPr>
          <p:cNvPr id="5" name="Rectangle 13"/>
          <p:cNvSpPr>
            <a:spLocks noChangeArrowheads="1"/>
          </p:cNvSpPr>
          <p:nvPr/>
        </p:nvSpPr>
        <p:spPr bwMode="auto">
          <a:xfrm>
            <a:off x="6" y="934981"/>
            <a:ext cx="9905994" cy="5627530"/>
          </a:xfrm>
          <a:prstGeom prst="rect">
            <a:avLst/>
          </a:prstGeom>
          <a:noFill/>
          <a:ln w="9525">
            <a:noFill/>
            <a:miter lim="800000"/>
            <a:headEnd/>
            <a:tailEnd/>
          </a:ln>
        </p:spPr>
        <p:txBody>
          <a:bodyPr/>
          <a:lstStyle/>
          <a:p>
            <a:pPr marL="342900" indent="-342900">
              <a:spcBef>
                <a:spcPct val="20000"/>
              </a:spcBef>
              <a:buFontTx/>
              <a:buChar char="•"/>
              <a:defRPr/>
            </a:pPr>
            <a:endParaRPr lang="en-US" sz="2800" dirty="0">
              <a:latin typeface="Calibri" pitchFamily="34" charset="0"/>
              <a:ea typeface="+mn-ea"/>
              <a:cs typeface="+mn-cs"/>
            </a:endParaRPr>
          </a:p>
        </p:txBody>
      </p:sp>
      <p:pic>
        <p:nvPicPr>
          <p:cNvPr id="6" name="Picture 5" descr="E:\to print\fin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201" y="897467"/>
            <a:ext cx="4983702" cy="3092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3"/>
          <p:cNvSpPr>
            <a:spLocks noChangeArrowheads="1"/>
          </p:cNvSpPr>
          <p:nvPr/>
        </p:nvSpPr>
        <p:spPr bwMode="auto">
          <a:xfrm>
            <a:off x="-531" y="897467"/>
            <a:ext cx="4775732" cy="5740400"/>
          </a:xfrm>
          <a:prstGeom prst="rect">
            <a:avLst/>
          </a:prstGeom>
          <a:noFill/>
          <a:ln w="9525">
            <a:noFill/>
            <a:miter lim="800000"/>
            <a:headEnd/>
            <a:tailEnd/>
          </a:ln>
        </p:spPr>
        <p:txBody>
          <a:bodyPr/>
          <a:lstStyle/>
          <a:p>
            <a:pPr>
              <a:spcBef>
                <a:spcPct val="20000"/>
              </a:spcBef>
              <a:buClr>
                <a:srgbClr val="FF0000"/>
              </a:buClr>
              <a:defRPr/>
            </a:pPr>
            <a:r>
              <a:rPr lang="en-US" sz="2400" dirty="0" smtClean="0">
                <a:latin typeface="Calibri" pitchFamily="34" charset="0"/>
              </a:rPr>
              <a:t>Two electron impact processes:</a:t>
            </a:r>
          </a:p>
          <a:p>
            <a:pPr>
              <a:spcBef>
                <a:spcPct val="20000"/>
              </a:spcBef>
              <a:buClr>
                <a:srgbClr val="FF0000"/>
              </a:buClr>
              <a:defRPr/>
            </a:pPr>
            <a:r>
              <a:rPr lang="en-US" sz="2400" dirty="0">
                <a:latin typeface="Calibri" pitchFamily="34" charset="0"/>
              </a:rPr>
              <a:t>	</a:t>
            </a:r>
            <a:r>
              <a:rPr lang="en-US" sz="2400" dirty="0" smtClean="0">
                <a:latin typeface="Calibri" pitchFamily="34" charset="0"/>
              </a:rPr>
              <a:t>Direct excitation: </a:t>
            </a:r>
            <a:br>
              <a:rPr lang="en-US" sz="2400" dirty="0" smtClean="0">
                <a:latin typeface="Calibri" pitchFamily="34" charset="0"/>
              </a:rPr>
            </a:br>
            <a:r>
              <a:rPr lang="en-US" sz="2400" dirty="0" smtClean="0">
                <a:latin typeface="Calibri" pitchFamily="34" charset="0"/>
              </a:rPr>
              <a:t>	e + H(1s) </a:t>
            </a:r>
            <a:r>
              <a:rPr lang="en-US" sz="2400" dirty="0" smtClean="0">
                <a:latin typeface="Wingdings"/>
                <a:ea typeface="Wingdings"/>
                <a:cs typeface="Wingdings"/>
                <a:sym typeface="Wingdings"/>
              </a:rPr>
              <a:t></a:t>
            </a:r>
            <a:r>
              <a:rPr lang="en-US" sz="2400" dirty="0">
                <a:latin typeface="Calibri" pitchFamily="34" charset="0"/>
                <a:sym typeface="Wingdings"/>
              </a:rPr>
              <a:t> </a:t>
            </a:r>
            <a:r>
              <a:rPr lang="en-US" sz="2400" dirty="0" smtClean="0">
                <a:latin typeface="Calibri" pitchFamily="34" charset="0"/>
                <a:sym typeface="Wingdings"/>
              </a:rPr>
              <a:t>e + H(2p) 					</a:t>
            </a:r>
            <a:r>
              <a:rPr lang="en-US" sz="2400" dirty="0">
                <a:latin typeface="Calibri" pitchFamily="34" charset="0"/>
                <a:sym typeface="Wingdings"/>
              </a:rPr>
              <a:t>	</a:t>
            </a:r>
            <a:r>
              <a:rPr lang="en-US" sz="2400" dirty="0" smtClean="0">
                <a:latin typeface="Wingdings"/>
                <a:ea typeface="Wingdings"/>
                <a:cs typeface="Wingdings"/>
                <a:sym typeface="Wingdings"/>
              </a:rPr>
              <a:t></a:t>
            </a:r>
            <a:r>
              <a:rPr lang="en-US" sz="2400" dirty="0">
                <a:latin typeface="Calibri" pitchFamily="34" charset="0"/>
                <a:sym typeface="Wingdings"/>
              </a:rPr>
              <a:t/>
            </a:r>
            <a:br>
              <a:rPr lang="en-US" sz="2400" dirty="0">
                <a:latin typeface="Calibri" pitchFamily="34" charset="0"/>
                <a:sym typeface="Wingdings"/>
              </a:rPr>
            </a:br>
            <a:r>
              <a:rPr lang="en-US" sz="2400" dirty="0" smtClean="0">
                <a:latin typeface="Calibri" pitchFamily="34" charset="0"/>
                <a:sym typeface="Wingdings"/>
              </a:rPr>
              <a:t>					   H(1s) + Lyman-α</a:t>
            </a:r>
          </a:p>
          <a:p>
            <a:pPr>
              <a:spcBef>
                <a:spcPct val="20000"/>
              </a:spcBef>
              <a:buClr>
                <a:srgbClr val="FF0000"/>
              </a:buClr>
              <a:defRPr/>
            </a:pPr>
            <a:r>
              <a:rPr lang="en-US" sz="2400" dirty="0" smtClean="0">
                <a:latin typeface="Calibri" pitchFamily="34" charset="0"/>
                <a:sym typeface="Wingdings"/>
              </a:rPr>
              <a:t>	(using CCC calculation, </a:t>
            </a:r>
            <a:br>
              <a:rPr lang="en-US" sz="2400" dirty="0" smtClean="0">
                <a:latin typeface="Calibri" pitchFamily="34" charset="0"/>
                <a:sym typeface="Wingdings"/>
              </a:rPr>
            </a:br>
            <a:r>
              <a:rPr lang="en-US" sz="2400" dirty="0" smtClean="0">
                <a:latin typeface="Calibri" pitchFamily="34" charset="0"/>
                <a:sym typeface="Wingdings"/>
              </a:rPr>
              <a:t>			</a:t>
            </a:r>
            <a:r>
              <a:rPr lang="en-US" sz="2400" i="1" dirty="0" err="1" smtClean="0">
                <a:latin typeface="Calibri" pitchFamily="34" charset="0"/>
                <a:sym typeface="Wingdings"/>
              </a:rPr>
              <a:t>Zammit</a:t>
            </a:r>
            <a:r>
              <a:rPr lang="en-US" sz="2400" i="1" dirty="0" smtClean="0">
                <a:latin typeface="Calibri" pitchFamily="34" charset="0"/>
                <a:sym typeface="Wingdings"/>
              </a:rPr>
              <a:t>, 2010</a:t>
            </a:r>
            <a:r>
              <a:rPr lang="en-US" sz="2400" dirty="0" smtClean="0">
                <a:latin typeface="Calibri" pitchFamily="34" charset="0"/>
                <a:sym typeface="Wingdings"/>
              </a:rPr>
              <a:t>)	</a:t>
            </a:r>
          </a:p>
          <a:p>
            <a:pPr>
              <a:spcBef>
                <a:spcPct val="20000"/>
              </a:spcBef>
              <a:buClr>
                <a:srgbClr val="FF0000"/>
              </a:buClr>
              <a:defRPr/>
            </a:pPr>
            <a:endParaRPr lang="en-US" sz="2400" dirty="0" smtClean="0">
              <a:latin typeface="Calibri" pitchFamily="34" charset="0"/>
              <a:sym typeface="Wingdings"/>
            </a:endParaRPr>
          </a:p>
          <a:p>
            <a:pPr>
              <a:spcBef>
                <a:spcPct val="20000"/>
              </a:spcBef>
              <a:buClr>
                <a:srgbClr val="FF0000"/>
              </a:buClr>
              <a:defRPr/>
            </a:pPr>
            <a:r>
              <a:rPr lang="en-US" sz="2400" dirty="0" smtClean="0">
                <a:latin typeface="Calibri" pitchFamily="34" charset="0"/>
              </a:rPr>
              <a:t>	 Impact dissociation of H</a:t>
            </a:r>
            <a:r>
              <a:rPr lang="en-US" sz="2400" baseline="-25000" dirty="0" smtClean="0">
                <a:latin typeface="Calibri" pitchFamily="34" charset="0"/>
              </a:rPr>
              <a:t>2</a:t>
            </a:r>
            <a:r>
              <a:rPr lang="en-US" sz="2400" dirty="0" smtClean="0">
                <a:latin typeface="Calibri" pitchFamily="34" charset="0"/>
              </a:rPr>
              <a:t>:</a:t>
            </a:r>
          </a:p>
          <a:p>
            <a:pPr>
              <a:spcBef>
                <a:spcPct val="20000"/>
              </a:spcBef>
              <a:buClr>
                <a:srgbClr val="FF0000"/>
              </a:buClr>
              <a:defRPr/>
            </a:pPr>
            <a:r>
              <a:rPr lang="en-US" sz="2400" dirty="0" smtClean="0">
                <a:latin typeface="Calibri" pitchFamily="34" charset="0"/>
              </a:rPr>
              <a:t>	 e + H</a:t>
            </a:r>
            <a:r>
              <a:rPr lang="en-US" sz="2400" baseline="-25000" dirty="0" smtClean="0">
                <a:latin typeface="Calibri" pitchFamily="34" charset="0"/>
              </a:rPr>
              <a:t>2</a:t>
            </a:r>
            <a:r>
              <a:rPr lang="en-US" sz="2400" dirty="0" smtClean="0">
                <a:latin typeface="Wingdings"/>
                <a:ea typeface="Wingdings"/>
                <a:cs typeface="Wingdings"/>
                <a:sym typeface="Wingdings"/>
              </a:rPr>
              <a:t></a:t>
            </a:r>
            <a:r>
              <a:rPr lang="en-US" sz="2400" dirty="0" smtClean="0">
                <a:latin typeface="Calibri" pitchFamily="34" charset="0"/>
              </a:rPr>
              <a:t> e + H(2p) + H(</a:t>
            </a:r>
            <a:r>
              <a:rPr lang="en-US" sz="2400" dirty="0" err="1" smtClean="0">
                <a:latin typeface="Calibri" pitchFamily="34" charset="0"/>
              </a:rPr>
              <a:t>nl</a:t>
            </a:r>
            <a:r>
              <a:rPr lang="en-US" sz="2400" dirty="0" smtClean="0">
                <a:latin typeface="Calibri" pitchFamily="34" charset="0"/>
              </a:rPr>
              <a:t>)</a:t>
            </a:r>
            <a:br>
              <a:rPr lang="en-US" sz="2400" dirty="0" smtClean="0">
                <a:latin typeface="Calibri" pitchFamily="34" charset="0"/>
              </a:rPr>
            </a:br>
            <a:r>
              <a:rPr lang="en-US" sz="2400" dirty="0" smtClean="0">
                <a:latin typeface="Calibri" pitchFamily="34" charset="0"/>
              </a:rPr>
              <a:t>					 </a:t>
            </a:r>
            <a:r>
              <a:rPr lang="en-US" sz="2400" dirty="0" smtClean="0">
                <a:latin typeface="Wingdings"/>
                <a:ea typeface="Wingdings"/>
                <a:cs typeface="Wingdings"/>
                <a:sym typeface="Wingdings"/>
              </a:rPr>
              <a:t></a:t>
            </a:r>
            <a:r>
              <a:rPr lang="en-US" sz="2400" dirty="0">
                <a:latin typeface="Calibri" pitchFamily="34" charset="0"/>
                <a:sym typeface="Wingdings"/>
              </a:rPr>
              <a:t/>
            </a:r>
            <a:br>
              <a:rPr lang="en-US" sz="2400" dirty="0">
                <a:latin typeface="Calibri" pitchFamily="34" charset="0"/>
                <a:sym typeface="Wingdings"/>
              </a:rPr>
            </a:br>
            <a:r>
              <a:rPr lang="en-US" sz="2400" dirty="0" smtClean="0">
                <a:latin typeface="Calibri" pitchFamily="34" charset="0"/>
                <a:sym typeface="Wingdings"/>
              </a:rPr>
              <a:t>			     	      H(1s) + Lyman-α</a:t>
            </a:r>
          </a:p>
          <a:p>
            <a:pPr>
              <a:spcBef>
                <a:spcPct val="20000"/>
              </a:spcBef>
              <a:buClr>
                <a:srgbClr val="FF0000"/>
              </a:buClr>
              <a:defRPr/>
            </a:pPr>
            <a:r>
              <a:rPr lang="en-US" sz="2400" dirty="0">
                <a:latin typeface="Calibri" pitchFamily="34" charset="0"/>
                <a:sym typeface="Wingdings"/>
              </a:rPr>
              <a:t>	</a:t>
            </a:r>
            <a:r>
              <a:rPr lang="en-US" sz="2400" dirty="0" smtClean="0">
                <a:latin typeface="Calibri" pitchFamily="34" charset="0"/>
                <a:sym typeface="Wingdings"/>
              </a:rPr>
              <a:t>(using emission cross sections </a:t>
            </a:r>
            <a:br>
              <a:rPr lang="en-US" sz="2400" dirty="0" smtClean="0">
                <a:latin typeface="Calibri" pitchFamily="34" charset="0"/>
                <a:sym typeface="Wingdings"/>
              </a:rPr>
            </a:br>
            <a:r>
              <a:rPr lang="en-US" sz="2400" dirty="0" smtClean="0">
                <a:latin typeface="Calibri" pitchFamily="34" charset="0"/>
                <a:sym typeface="Wingdings"/>
              </a:rPr>
              <a:t>	from </a:t>
            </a:r>
            <a:r>
              <a:rPr lang="en-US" sz="2400" i="1" dirty="0" err="1" smtClean="0">
                <a:latin typeface="Calibri" pitchFamily="34" charset="0"/>
                <a:sym typeface="Wingdings"/>
              </a:rPr>
              <a:t>Tawara</a:t>
            </a:r>
            <a:r>
              <a:rPr lang="en-US" sz="2400" i="1" dirty="0" smtClean="0">
                <a:latin typeface="Calibri" pitchFamily="34" charset="0"/>
                <a:sym typeface="Wingdings"/>
              </a:rPr>
              <a:t> et al., 1990</a:t>
            </a:r>
            <a:r>
              <a:rPr lang="en-US" sz="2400" dirty="0" smtClean="0">
                <a:latin typeface="Calibri" pitchFamily="34" charset="0"/>
                <a:sym typeface="Wingdings"/>
              </a:rPr>
              <a:t>)</a:t>
            </a:r>
            <a:endParaRPr lang="en-US" sz="2800" dirty="0">
              <a:solidFill>
                <a:srgbClr val="000000"/>
              </a:solidFill>
              <a:latin typeface="Calibri" pitchFamily="34" charset="0"/>
            </a:endParaRPr>
          </a:p>
          <a:p>
            <a:pPr>
              <a:spcBef>
                <a:spcPct val="20000"/>
              </a:spcBef>
              <a:buClr>
                <a:srgbClr val="FF0000"/>
              </a:buClr>
              <a:defRPr/>
            </a:pPr>
            <a:endParaRPr lang="en-US" sz="2800" dirty="0">
              <a:latin typeface="Calibri" pitchFamily="34" charset="0"/>
              <a:ea typeface="+mn-ea"/>
              <a:cs typeface="+mn-cs"/>
            </a:endParaRPr>
          </a:p>
        </p:txBody>
      </p:sp>
      <p:sp>
        <p:nvSpPr>
          <p:cNvPr id="8" name="Rectangle 7"/>
          <p:cNvSpPr/>
          <p:nvPr/>
        </p:nvSpPr>
        <p:spPr>
          <a:xfrm>
            <a:off x="143933" y="1456267"/>
            <a:ext cx="287867" cy="287867"/>
          </a:xfrm>
          <a:prstGeom prst="rect">
            <a:avLst/>
          </a:prstGeom>
          <a:solidFill>
            <a:srgbClr val="8AFF96"/>
          </a:solidFill>
          <a:ln w="762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AFF96"/>
              </a:solidFill>
            </a:endParaRPr>
          </a:p>
        </p:txBody>
      </p:sp>
      <p:sp>
        <p:nvSpPr>
          <p:cNvPr id="9" name="Oval 8"/>
          <p:cNvSpPr/>
          <p:nvPr/>
        </p:nvSpPr>
        <p:spPr>
          <a:xfrm>
            <a:off x="143933" y="4193381"/>
            <a:ext cx="332177" cy="332177"/>
          </a:xfrm>
          <a:prstGeom prst="ellipse">
            <a:avLst/>
          </a:prstGeom>
          <a:solidFill>
            <a:srgbClr val="2E6236"/>
          </a:solidFill>
          <a:ln w="57150" cmpd="sng">
            <a:solidFill>
              <a:srgbClr val="8AFF9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13"/>
          <p:cNvSpPr>
            <a:spLocks noChangeArrowheads="1"/>
          </p:cNvSpPr>
          <p:nvPr/>
        </p:nvSpPr>
        <p:spPr bwMode="auto">
          <a:xfrm>
            <a:off x="4775201" y="4193381"/>
            <a:ext cx="4983702" cy="2232819"/>
          </a:xfrm>
          <a:prstGeom prst="rect">
            <a:avLst/>
          </a:prstGeom>
          <a:noFill/>
          <a:ln w="9525">
            <a:noFill/>
            <a:miter lim="800000"/>
            <a:headEnd/>
            <a:tailEnd/>
          </a:ln>
        </p:spPr>
        <p:txBody>
          <a:bodyPr/>
          <a:lstStyle/>
          <a:p>
            <a:pPr>
              <a:spcBef>
                <a:spcPct val="20000"/>
              </a:spcBef>
              <a:buClr>
                <a:srgbClr val="FF0000"/>
              </a:buClr>
              <a:defRPr/>
            </a:pPr>
            <a:r>
              <a:rPr lang="en-US" sz="2400" dirty="0" smtClean="0">
                <a:latin typeface="Calibri" pitchFamily="34" charset="0"/>
                <a:sym typeface="Wingdings"/>
              </a:rPr>
              <a:t>As cross sections of similar shape, Lyman</a:t>
            </a:r>
            <a:r>
              <a:rPr lang="en-US" sz="2400" dirty="0">
                <a:latin typeface="Calibri" pitchFamily="34" charset="0"/>
                <a:sym typeface="Wingdings"/>
              </a:rPr>
              <a:t>-α emission profile is </a:t>
            </a:r>
            <a:r>
              <a:rPr lang="en-US" sz="2400" dirty="0" smtClean="0">
                <a:latin typeface="Calibri" pitchFamily="34" charset="0"/>
                <a:sym typeface="Wingdings"/>
              </a:rPr>
              <a:t>mainly a </a:t>
            </a:r>
            <a:r>
              <a:rPr lang="en-US" sz="2400" dirty="0">
                <a:latin typeface="Calibri" pitchFamily="34" charset="0"/>
                <a:sym typeface="Wingdings"/>
              </a:rPr>
              <a:t>function of the ratio of H to H</a:t>
            </a:r>
            <a:r>
              <a:rPr lang="en-US" sz="2400" baseline="-25000" dirty="0">
                <a:latin typeface="Calibri" pitchFamily="34" charset="0"/>
                <a:sym typeface="Wingdings"/>
              </a:rPr>
              <a:t>2</a:t>
            </a:r>
            <a:r>
              <a:rPr lang="en-US" sz="2400" dirty="0" smtClean="0">
                <a:latin typeface="Calibri" pitchFamily="34" charset="0"/>
                <a:sym typeface="Wingdings"/>
              </a:rPr>
              <a:t>.</a:t>
            </a:r>
            <a:r>
              <a:rPr lang="en-US" sz="2400" dirty="0">
                <a:solidFill>
                  <a:srgbClr val="FF0000"/>
                </a:solidFill>
                <a:latin typeface="Calibri" pitchFamily="34" charset="0"/>
                <a:sym typeface="Wingdings"/>
              </a:rPr>
              <a:t>	</a:t>
            </a:r>
            <a:endParaRPr lang="en-US" sz="2400" dirty="0" smtClean="0">
              <a:solidFill>
                <a:srgbClr val="FF0000"/>
              </a:solidFill>
              <a:latin typeface="Calibri" pitchFamily="34" charset="0"/>
              <a:sym typeface="Wingdings"/>
            </a:endParaRPr>
          </a:p>
          <a:p>
            <a:pPr>
              <a:spcBef>
                <a:spcPct val="20000"/>
              </a:spcBef>
              <a:buClr>
                <a:srgbClr val="FF0000"/>
              </a:buClr>
              <a:defRPr/>
            </a:pPr>
            <a:r>
              <a:rPr lang="en-US" sz="2400" dirty="0">
                <a:solidFill>
                  <a:srgbClr val="FF0000"/>
                </a:solidFill>
                <a:latin typeface="Calibri" pitchFamily="34" charset="0"/>
                <a:sym typeface="Wingdings"/>
              </a:rPr>
              <a:t>	</a:t>
            </a:r>
            <a:endParaRPr lang="en-US" sz="2800" dirty="0">
              <a:solidFill>
                <a:srgbClr val="FF0000"/>
              </a:solidFill>
              <a:latin typeface="Calibri" pitchFamily="34" charset="0"/>
            </a:endParaRPr>
          </a:p>
        </p:txBody>
      </p:sp>
    </p:spTree>
    <p:extLst>
      <p:ext uri="{BB962C8B-B14F-4D97-AF65-F5344CB8AC3E}">
        <p14:creationId xmlns:p14="http://schemas.microsoft.com/office/powerpoint/2010/main" val="42909774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p:cNvSpPr>
            <a:spLocks noGrp="1"/>
          </p:cNvSpPr>
          <p:nvPr>
            <p:ph idx="1"/>
          </p:nvPr>
        </p:nvSpPr>
        <p:spPr>
          <a:xfrm>
            <a:off x="4" y="558800"/>
            <a:ext cx="8406219" cy="5600700"/>
          </a:xfrm>
        </p:spPr>
        <p:txBody>
          <a:bodyPr>
            <a:normAutofit lnSpcReduction="10000"/>
          </a:bodyPr>
          <a:lstStyle/>
          <a:p>
            <a:r>
              <a:rPr lang="en-US" sz="2400" dirty="0" smtClean="0"/>
              <a:t>Aims of our work</a:t>
            </a:r>
          </a:p>
          <a:p>
            <a:r>
              <a:rPr lang="en-US" sz="2400" dirty="0" smtClean="0"/>
              <a:t>Inputs required</a:t>
            </a:r>
          </a:p>
          <a:p>
            <a:pPr lvl="1"/>
            <a:r>
              <a:rPr lang="en-US" sz="2400" dirty="0" smtClean="0"/>
              <a:t>Atmospheric data</a:t>
            </a:r>
          </a:p>
          <a:p>
            <a:pPr lvl="1"/>
            <a:r>
              <a:rPr lang="en-US" sz="2400" dirty="0" smtClean="0"/>
              <a:t>Electron flux spectrum</a:t>
            </a:r>
          </a:p>
          <a:p>
            <a:pPr lvl="1"/>
            <a:r>
              <a:rPr lang="en-US" sz="2400" dirty="0" smtClean="0">
                <a:solidFill>
                  <a:srgbClr val="FF0000"/>
                </a:solidFill>
              </a:rPr>
              <a:t>Electron impact cross sections</a:t>
            </a:r>
          </a:p>
          <a:p>
            <a:pPr lvl="1"/>
            <a:r>
              <a:rPr lang="en-US" sz="2400" dirty="0" smtClean="0">
                <a:solidFill>
                  <a:srgbClr val="FF0000"/>
                </a:solidFill>
              </a:rPr>
              <a:t>Other atomic and molecular data</a:t>
            </a:r>
          </a:p>
          <a:p>
            <a:r>
              <a:rPr lang="en-US" sz="2400" dirty="0" smtClean="0"/>
              <a:t>Examples</a:t>
            </a:r>
          </a:p>
          <a:p>
            <a:pPr lvl="1"/>
            <a:r>
              <a:rPr lang="en-US" sz="2400" dirty="0" smtClean="0"/>
              <a:t>Electron cooling by CO</a:t>
            </a:r>
            <a:r>
              <a:rPr lang="en-US" sz="2400" baseline="-25000" dirty="0" smtClean="0"/>
              <a:t>2</a:t>
            </a:r>
            <a:r>
              <a:rPr lang="en-US" sz="2400" dirty="0" smtClean="0"/>
              <a:t> in the atmosphere of </a:t>
            </a:r>
            <a:r>
              <a:rPr lang="en-US" sz="2400" dirty="0"/>
              <a:t>Mars</a:t>
            </a:r>
          </a:p>
          <a:p>
            <a:pPr lvl="1"/>
            <a:r>
              <a:rPr lang="en-US" sz="2400" dirty="0" smtClean="0"/>
              <a:t>Infrared emissions from CO at Mars and Venus</a:t>
            </a:r>
          </a:p>
          <a:p>
            <a:pPr lvl="1"/>
            <a:r>
              <a:rPr lang="en-US" sz="2400" dirty="0" smtClean="0"/>
              <a:t>Predictions of </a:t>
            </a:r>
            <a:r>
              <a:rPr lang="en-US" sz="2400" i="1" dirty="0" smtClean="0"/>
              <a:t>A</a:t>
            </a:r>
            <a:r>
              <a:rPr lang="en-US" sz="800" dirty="0" smtClean="0"/>
              <a:t> </a:t>
            </a:r>
            <a:r>
              <a:rPr lang="en-US" sz="2400" baseline="30000" dirty="0" smtClean="0"/>
              <a:t>1</a:t>
            </a:r>
            <a:r>
              <a:rPr lang="en-US" sz="2400" dirty="0" smtClean="0">
                <a:latin typeface="Times"/>
                <a:cs typeface="Times"/>
              </a:rPr>
              <a:t>Π</a:t>
            </a:r>
            <a:r>
              <a:rPr lang="en-US" sz="2400" dirty="0" smtClean="0"/>
              <a:t> emissions from CO in comet Hale-Bopp</a:t>
            </a:r>
          </a:p>
          <a:p>
            <a:pPr lvl="1"/>
            <a:r>
              <a:rPr lang="en-US" sz="2400" dirty="0" smtClean="0"/>
              <a:t>Electron impact excitation of higher-energy </a:t>
            </a:r>
            <a:br>
              <a:rPr lang="en-US" sz="2400" dirty="0" smtClean="0"/>
            </a:br>
            <a:r>
              <a:rPr lang="en-US" sz="2400" dirty="0" smtClean="0"/>
              <a:t>states of O</a:t>
            </a:r>
            <a:r>
              <a:rPr lang="en-US" sz="2400" baseline="-25000" dirty="0" smtClean="0"/>
              <a:t>2</a:t>
            </a:r>
            <a:r>
              <a:rPr lang="en-US" sz="2400" dirty="0" smtClean="0"/>
              <a:t> in the atmosphere of </a:t>
            </a:r>
            <a:r>
              <a:rPr lang="en-US" sz="2400" dirty="0"/>
              <a:t>Europa</a:t>
            </a:r>
          </a:p>
          <a:p>
            <a:pPr lvl="1"/>
            <a:r>
              <a:rPr lang="en-US" sz="2400" dirty="0"/>
              <a:t>E</a:t>
            </a:r>
            <a:r>
              <a:rPr lang="en-US" sz="2400" dirty="0" smtClean="0"/>
              <a:t>lectron </a:t>
            </a:r>
            <a:r>
              <a:rPr lang="en-US" sz="2400" dirty="0"/>
              <a:t>heating in the atmosphere of </a:t>
            </a:r>
            <a:r>
              <a:rPr lang="en-US" sz="2400" dirty="0" smtClean="0"/>
              <a:t>Titan</a:t>
            </a:r>
            <a:br>
              <a:rPr lang="en-US" sz="2400" dirty="0" smtClean="0"/>
            </a:br>
            <a:endParaRPr lang="en-US" sz="2400" dirty="0" smtClean="0"/>
          </a:p>
        </p:txBody>
      </p:sp>
      <p:sp>
        <p:nvSpPr>
          <p:cNvPr id="4" name="Title 3"/>
          <p:cNvSpPr>
            <a:spLocks noGrp="1"/>
          </p:cNvSpPr>
          <p:nvPr>
            <p:ph type="title"/>
          </p:nvPr>
        </p:nvSpPr>
        <p:spPr>
          <a:xfrm>
            <a:off x="495300" y="0"/>
            <a:ext cx="5295900" cy="558800"/>
          </a:xfrm>
        </p:spPr>
        <p:txBody>
          <a:bodyPr>
            <a:noAutofit/>
          </a:bodyPr>
          <a:lstStyle/>
          <a:p>
            <a:r>
              <a:rPr lang="en-AU" sz="4000" dirty="0" smtClean="0">
                <a:solidFill>
                  <a:srgbClr val="FF0000"/>
                </a:solidFill>
                <a:effectLst>
                  <a:outerShdw blurRad="50800" dist="38100" dir="2700000">
                    <a:srgbClr val="000000"/>
                  </a:outerShdw>
                </a:effectLst>
              </a:rPr>
              <a:t>Outline</a:t>
            </a:r>
            <a:endParaRPr lang="en-US" sz="4000" dirty="0">
              <a:solidFill>
                <a:srgbClr val="FF0000"/>
              </a:solidFill>
              <a:effectLst>
                <a:outerShdw blurRad="50800" dist="38100" dir="2700000">
                  <a:srgbClr val="000000"/>
                </a:outerShdw>
              </a:effectLst>
            </a:endParaRPr>
          </a:p>
        </p:txBody>
      </p:sp>
      <p:pic>
        <p:nvPicPr>
          <p:cNvPr id="5" name="Picture 4" descr="600px-Europa-mo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3512" y="2824428"/>
            <a:ext cx="1445202" cy="1445202"/>
          </a:xfrm>
          <a:prstGeom prst="rect">
            <a:avLst/>
          </a:prstGeom>
        </p:spPr>
      </p:pic>
      <p:pic>
        <p:nvPicPr>
          <p:cNvPr id="6" name="Picture 6" descr="030827_hubble_mars_2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6223" y="60274"/>
            <a:ext cx="1452490" cy="132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512" y="1389653"/>
            <a:ext cx="1445202" cy="143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titanfalseatmo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3511" y="4269629"/>
            <a:ext cx="1445202" cy="1083902"/>
          </a:xfrm>
          <a:prstGeom prst="rect">
            <a:avLst/>
          </a:prstGeom>
        </p:spPr>
      </p:pic>
      <p:pic>
        <p:nvPicPr>
          <p:cNvPr id="10" name="Picture 7" descr="halebopp_gleas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7270" y="60274"/>
            <a:ext cx="1504286" cy="182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60013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6" y="0"/>
            <a:ext cx="9905994" cy="719667"/>
          </a:xfrm>
          <a:prstGeom prst="rect">
            <a:avLst/>
          </a:prstGeom>
        </p:spPr>
        <p:txBody>
          <a:bodyPr anchor="ct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AU" sz="4600" b="1" dirty="0" smtClean="0">
                <a:solidFill>
                  <a:srgbClr val="833555"/>
                </a:solidFill>
                <a:effectLst>
                  <a:outerShdw blurRad="38100" dist="38100" dir="2700000" algn="tl">
                    <a:srgbClr val="DDDDDD"/>
                  </a:outerShdw>
                </a:effectLst>
                <a:latin typeface="Calibri" charset="0"/>
              </a:rPr>
              <a:t>Jupiter – Lyman-α emissions</a:t>
            </a:r>
            <a:endParaRPr lang="en-AU" sz="4600" b="1" dirty="0">
              <a:solidFill>
                <a:srgbClr val="833555"/>
              </a:solidFill>
              <a:effectLst>
                <a:outerShdw blurRad="38100" dist="38100" dir="2700000" algn="tl">
                  <a:srgbClr val="DDDDDD"/>
                </a:outerShdw>
              </a:effectLst>
              <a:latin typeface="Calibri" charset="0"/>
            </a:endParaRPr>
          </a:p>
        </p:txBody>
      </p:sp>
      <p:sp>
        <p:nvSpPr>
          <p:cNvPr id="5" name="Rectangle 13"/>
          <p:cNvSpPr>
            <a:spLocks noChangeArrowheads="1"/>
          </p:cNvSpPr>
          <p:nvPr/>
        </p:nvSpPr>
        <p:spPr bwMode="auto">
          <a:xfrm>
            <a:off x="6" y="934981"/>
            <a:ext cx="9905994" cy="5627530"/>
          </a:xfrm>
          <a:prstGeom prst="rect">
            <a:avLst/>
          </a:prstGeom>
          <a:noFill/>
          <a:ln w="9525">
            <a:noFill/>
            <a:miter lim="800000"/>
            <a:headEnd/>
            <a:tailEnd/>
          </a:ln>
        </p:spPr>
        <p:txBody>
          <a:bodyPr/>
          <a:lstStyle/>
          <a:p>
            <a:pPr marL="342900" indent="-342900">
              <a:spcBef>
                <a:spcPct val="20000"/>
              </a:spcBef>
              <a:buFontTx/>
              <a:buChar char="•"/>
              <a:defRPr/>
            </a:pPr>
            <a:endParaRPr lang="en-US" sz="2800" dirty="0">
              <a:latin typeface="Calibri" pitchFamily="34" charset="0"/>
              <a:ea typeface="+mn-ea"/>
              <a:cs typeface="+mn-cs"/>
            </a:endParaRPr>
          </a:p>
        </p:txBody>
      </p:sp>
      <p:pic>
        <p:nvPicPr>
          <p:cNvPr id="6" name="Picture 5" descr="E:\to print\fin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201" y="897467"/>
            <a:ext cx="4983702" cy="3092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3"/>
          <p:cNvSpPr>
            <a:spLocks noChangeArrowheads="1"/>
          </p:cNvSpPr>
          <p:nvPr/>
        </p:nvSpPr>
        <p:spPr bwMode="auto">
          <a:xfrm>
            <a:off x="-531" y="897467"/>
            <a:ext cx="4775732" cy="5740400"/>
          </a:xfrm>
          <a:prstGeom prst="rect">
            <a:avLst/>
          </a:prstGeom>
          <a:noFill/>
          <a:ln w="9525">
            <a:noFill/>
            <a:miter lim="800000"/>
            <a:headEnd/>
            <a:tailEnd/>
          </a:ln>
        </p:spPr>
        <p:txBody>
          <a:bodyPr/>
          <a:lstStyle/>
          <a:p>
            <a:pPr>
              <a:spcBef>
                <a:spcPct val="20000"/>
              </a:spcBef>
              <a:buClr>
                <a:srgbClr val="FF0000"/>
              </a:buClr>
              <a:defRPr/>
            </a:pPr>
            <a:r>
              <a:rPr lang="en-US" sz="2400" dirty="0" smtClean="0">
                <a:latin typeface="Calibri" pitchFamily="34" charset="0"/>
              </a:rPr>
              <a:t>Two electron impact processes:</a:t>
            </a:r>
          </a:p>
          <a:p>
            <a:pPr>
              <a:spcBef>
                <a:spcPct val="20000"/>
              </a:spcBef>
              <a:buClr>
                <a:srgbClr val="FF0000"/>
              </a:buClr>
              <a:defRPr/>
            </a:pPr>
            <a:r>
              <a:rPr lang="en-US" sz="2400" dirty="0">
                <a:latin typeface="Calibri" pitchFamily="34" charset="0"/>
              </a:rPr>
              <a:t>	</a:t>
            </a:r>
            <a:r>
              <a:rPr lang="en-US" sz="2400" dirty="0" smtClean="0">
                <a:latin typeface="Calibri" pitchFamily="34" charset="0"/>
              </a:rPr>
              <a:t>Direct excitation: </a:t>
            </a:r>
            <a:br>
              <a:rPr lang="en-US" sz="2400" dirty="0" smtClean="0">
                <a:latin typeface="Calibri" pitchFamily="34" charset="0"/>
              </a:rPr>
            </a:br>
            <a:r>
              <a:rPr lang="en-US" sz="2400" dirty="0" smtClean="0">
                <a:latin typeface="Calibri" pitchFamily="34" charset="0"/>
              </a:rPr>
              <a:t>	e + H(1s) </a:t>
            </a:r>
            <a:r>
              <a:rPr lang="en-US" sz="2400" dirty="0" smtClean="0">
                <a:latin typeface="Wingdings"/>
                <a:ea typeface="Wingdings"/>
                <a:cs typeface="Wingdings"/>
                <a:sym typeface="Wingdings"/>
              </a:rPr>
              <a:t></a:t>
            </a:r>
            <a:r>
              <a:rPr lang="en-US" sz="2400" dirty="0">
                <a:latin typeface="Calibri" pitchFamily="34" charset="0"/>
                <a:sym typeface="Wingdings"/>
              </a:rPr>
              <a:t> </a:t>
            </a:r>
            <a:r>
              <a:rPr lang="en-US" sz="2400" dirty="0" smtClean="0">
                <a:latin typeface="Calibri" pitchFamily="34" charset="0"/>
                <a:sym typeface="Wingdings"/>
              </a:rPr>
              <a:t>e + H(2p) 					</a:t>
            </a:r>
            <a:r>
              <a:rPr lang="en-US" sz="2400" dirty="0">
                <a:latin typeface="Calibri" pitchFamily="34" charset="0"/>
                <a:sym typeface="Wingdings"/>
              </a:rPr>
              <a:t>	</a:t>
            </a:r>
            <a:r>
              <a:rPr lang="en-US" sz="2400" dirty="0" smtClean="0">
                <a:latin typeface="Wingdings"/>
                <a:ea typeface="Wingdings"/>
                <a:cs typeface="Wingdings"/>
                <a:sym typeface="Wingdings"/>
              </a:rPr>
              <a:t></a:t>
            </a:r>
            <a:r>
              <a:rPr lang="en-US" sz="2400" dirty="0">
                <a:latin typeface="Calibri" pitchFamily="34" charset="0"/>
                <a:sym typeface="Wingdings"/>
              </a:rPr>
              <a:t/>
            </a:r>
            <a:br>
              <a:rPr lang="en-US" sz="2400" dirty="0">
                <a:latin typeface="Calibri" pitchFamily="34" charset="0"/>
                <a:sym typeface="Wingdings"/>
              </a:rPr>
            </a:br>
            <a:r>
              <a:rPr lang="en-US" sz="2400" dirty="0" smtClean="0">
                <a:latin typeface="Calibri" pitchFamily="34" charset="0"/>
                <a:sym typeface="Wingdings"/>
              </a:rPr>
              <a:t>					   H(1s) + Lyman-α</a:t>
            </a:r>
          </a:p>
          <a:p>
            <a:pPr>
              <a:spcBef>
                <a:spcPct val="20000"/>
              </a:spcBef>
              <a:buClr>
                <a:srgbClr val="FF0000"/>
              </a:buClr>
              <a:defRPr/>
            </a:pPr>
            <a:r>
              <a:rPr lang="en-US" sz="2400" dirty="0" smtClean="0">
                <a:latin typeface="Calibri" pitchFamily="34" charset="0"/>
                <a:sym typeface="Wingdings"/>
              </a:rPr>
              <a:t>	(using CCC calculation, </a:t>
            </a:r>
            <a:br>
              <a:rPr lang="en-US" sz="2400" dirty="0" smtClean="0">
                <a:latin typeface="Calibri" pitchFamily="34" charset="0"/>
                <a:sym typeface="Wingdings"/>
              </a:rPr>
            </a:br>
            <a:r>
              <a:rPr lang="en-US" sz="2400" dirty="0" smtClean="0">
                <a:latin typeface="Calibri" pitchFamily="34" charset="0"/>
                <a:sym typeface="Wingdings"/>
              </a:rPr>
              <a:t>			</a:t>
            </a:r>
            <a:r>
              <a:rPr lang="en-US" sz="2400" i="1" dirty="0" err="1" smtClean="0">
                <a:latin typeface="Calibri" pitchFamily="34" charset="0"/>
                <a:sym typeface="Wingdings"/>
              </a:rPr>
              <a:t>Zammit</a:t>
            </a:r>
            <a:r>
              <a:rPr lang="en-US" sz="2400" i="1" dirty="0" smtClean="0">
                <a:latin typeface="Calibri" pitchFamily="34" charset="0"/>
                <a:sym typeface="Wingdings"/>
              </a:rPr>
              <a:t>, 2010</a:t>
            </a:r>
            <a:r>
              <a:rPr lang="en-US" sz="2400" dirty="0" smtClean="0">
                <a:latin typeface="Calibri" pitchFamily="34" charset="0"/>
                <a:sym typeface="Wingdings"/>
              </a:rPr>
              <a:t>)	</a:t>
            </a:r>
          </a:p>
          <a:p>
            <a:pPr>
              <a:spcBef>
                <a:spcPct val="20000"/>
              </a:spcBef>
              <a:buClr>
                <a:srgbClr val="FF0000"/>
              </a:buClr>
              <a:defRPr/>
            </a:pPr>
            <a:endParaRPr lang="en-US" sz="2400" dirty="0" smtClean="0">
              <a:latin typeface="Calibri" pitchFamily="34" charset="0"/>
              <a:sym typeface="Wingdings"/>
            </a:endParaRPr>
          </a:p>
          <a:p>
            <a:pPr>
              <a:spcBef>
                <a:spcPct val="20000"/>
              </a:spcBef>
              <a:buClr>
                <a:srgbClr val="FF0000"/>
              </a:buClr>
              <a:defRPr/>
            </a:pPr>
            <a:r>
              <a:rPr lang="en-US" sz="2400" dirty="0" smtClean="0">
                <a:latin typeface="Calibri" pitchFamily="34" charset="0"/>
              </a:rPr>
              <a:t>	 Impact dissociation of H</a:t>
            </a:r>
            <a:r>
              <a:rPr lang="en-US" sz="2400" baseline="-25000" dirty="0" smtClean="0">
                <a:latin typeface="Calibri" pitchFamily="34" charset="0"/>
              </a:rPr>
              <a:t>2</a:t>
            </a:r>
            <a:r>
              <a:rPr lang="en-US" sz="2400" dirty="0" smtClean="0">
                <a:latin typeface="Calibri" pitchFamily="34" charset="0"/>
              </a:rPr>
              <a:t>:</a:t>
            </a:r>
          </a:p>
          <a:p>
            <a:pPr>
              <a:spcBef>
                <a:spcPct val="20000"/>
              </a:spcBef>
              <a:buClr>
                <a:srgbClr val="FF0000"/>
              </a:buClr>
              <a:defRPr/>
            </a:pPr>
            <a:r>
              <a:rPr lang="en-US" sz="2400" dirty="0" smtClean="0">
                <a:latin typeface="Calibri" pitchFamily="34" charset="0"/>
              </a:rPr>
              <a:t>	 e + H</a:t>
            </a:r>
            <a:r>
              <a:rPr lang="en-US" sz="2400" baseline="-25000" dirty="0" smtClean="0">
                <a:latin typeface="Calibri" pitchFamily="34" charset="0"/>
              </a:rPr>
              <a:t>2</a:t>
            </a:r>
            <a:r>
              <a:rPr lang="en-US" sz="2400" dirty="0" smtClean="0">
                <a:latin typeface="Wingdings"/>
                <a:ea typeface="Wingdings"/>
                <a:cs typeface="Wingdings"/>
                <a:sym typeface="Wingdings"/>
              </a:rPr>
              <a:t></a:t>
            </a:r>
            <a:r>
              <a:rPr lang="en-US" sz="2400" dirty="0" smtClean="0">
                <a:latin typeface="Calibri" pitchFamily="34" charset="0"/>
              </a:rPr>
              <a:t> e + H(2p) + H(</a:t>
            </a:r>
            <a:r>
              <a:rPr lang="en-US" sz="2400" dirty="0" err="1" smtClean="0">
                <a:latin typeface="Calibri" pitchFamily="34" charset="0"/>
              </a:rPr>
              <a:t>nl</a:t>
            </a:r>
            <a:r>
              <a:rPr lang="en-US" sz="2400" dirty="0" smtClean="0">
                <a:latin typeface="Calibri" pitchFamily="34" charset="0"/>
              </a:rPr>
              <a:t>)</a:t>
            </a:r>
            <a:br>
              <a:rPr lang="en-US" sz="2400" dirty="0" smtClean="0">
                <a:latin typeface="Calibri" pitchFamily="34" charset="0"/>
              </a:rPr>
            </a:br>
            <a:r>
              <a:rPr lang="en-US" sz="2400" dirty="0" smtClean="0">
                <a:latin typeface="Calibri" pitchFamily="34" charset="0"/>
              </a:rPr>
              <a:t>					 </a:t>
            </a:r>
            <a:r>
              <a:rPr lang="en-US" sz="2400" dirty="0" smtClean="0">
                <a:latin typeface="Wingdings"/>
                <a:ea typeface="Wingdings"/>
                <a:cs typeface="Wingdings"/>
                <a:sym typeface="Wingdings"/>
              </a:rPr>
              <a:t></a:t>
            </a:r>
            <a:r>
              <a:rPr lang="en-US" sz="2400" dirty="0">
                <a:latin typeface="Calibri" pitchFamily="34" charset="0"/>
                <a:sym typeface="Wingdings"/>
              </a:rPr>
              <a:t/>
            </a:r>
            <a:br>
              <a:rPr lang="en-US" sz="2400" dirty="0">
                <a:latin typeface="Calibri" pitchFamily="34" charset="0"/>
                <a:sym typeface="Wingdings"/>
              </a:rPr>
            </a:br>
            <a:r>
              <a:rPr lang="en-US" sz="2400" dirty="0" smtClean="0">
                <a:latin typeface="Calibri" pitchFamily="34" charset="0"/>
                <a:sym typeface="Wingdings"/>
              </a:rPr>
              <a:t>			     	      H(1s) + Lyman-α</a:t>
            </a:r>
          </a:p>
          <a:p>
            <a:pPr>
              <a:spcBef>
                <a:spcPct val="20000"/>
              </a:spcBef>
              <a:buClr>
                <a:srgbClr val="FF0000"/>
              </a:buClr>
              <a:defRPr/>
            </a:pPr>
            <a:r>
              <a:rPr lang="en-US" sz="2400" dirty="0">
                <a:latin typeface="Calibri" pitchFamily="34" charset="0"/>
                <a:sym typeface="Wingdings"/>
              </a:rPr>
              <a:t>	</a:t>
            </a:r>
            <a:r>
              <a:rPr lang="en-US" sz="2400" dirty="0" smtClean="0">
                <a:latin typeface="Calibri" pitchFamily="34" charset="0"/>
                <a:sym typeface="Wingdings"/>
              </a:rPr>
              <a:t>(using emission cross sections </a:t>
            </a:r>
            <a:br>
              <a:rPr lang="en-US" sz="2400" dirty="0" smtClean="0">
                <a:latin typeface="Calibri" pitchFamily="34" charset="0"/>
                <a:sym typeface="Wingdings"/>
              </a:rPr>
            </a:br>
            <a:r>
              <a:rPr lang="en-US" sz="2400" dirty="0" smtClean="0">
                <a:latin typeface="Calibri" pitchFamily="34" charset="0"/>
                <a:sym typeface="Wingdings"/>
              </a:rPr>
              <a:t>	from </a:t>
            </a:r>
            <a:r>
              <a:rPr lang="en-US" sz="2400" i="1" dirty="0" err="1" smtClean="0">
                <a:latin typeface="Calibri" pitchFamily="34" charset="0"/>
                <a:sym typeface="Wingdings"/>
              </a:rPr>
              <a:t>Tawara</a:t>
            </a:r>
            <a:r>
              <a:rPr lang="en-US" sz="2400" i="1" dirty="0" smtClean="0">
                <a:latin typeface="Calibri" pitchFamily="34" charset="0"/>
                <a:sym typeface="Wingdings"/>
              </a:rPr>
              <a:t> et al., 1990</a:t>
            </a:r>
            <a:r>
              <a:rPr lang="en-US" sz="2400" dirty="0" smtClean="0">
                <a:latin typeface="Calibri" pitchFamily="34" charset="0"/>
                <a:sym typeface="Wingdings"/>
              </a:rPr>
              <a:t>)</a:t>
            </a:r>
            <a:endParaRPr lang="en-US" sz="2800" dirty="0">
              <a:solidFill>
                <a:srgbClr val="000000"/>
              </a:solidFill>
              <a:latin typeface="Calibri" pitchFamily="34" charset="0"/>
            </a:endParaRPr>
          </a:p>
          <a:p>
            <a:pPr>
              <a:spcBef>
                <a:spcPct val="20000"/>
              </a:spcBef>
              <a:buClr>
                <a:srgbClr val="FF0000"/>
              </a:buClr>
              <a:defRPr/>
            </a:pPr>
            <a:endParaRPr lang="en-US" sz="2800" dirty="0">
              <a:latin typeface="Calibri" pitchFamily="34" charset="0"/>
              <a:ea typeface="+mn-ea"/>
              <a:cs typeface="+mn-cs"/>
            </a:endParaRPr>
          </a:p>
        </p:txBody>
      </p:sp>
      <p:sp>
        <p:nvSpPr>
          <p:cNvPr id="8" name="Rectangle 7"/>
          <p:cNvSpPr/>
          <p:nvPr/>
        </p:nvSpPr>
        <p:spPr>
          <a:xfrm>
            <a:off x="143933" y="1456267"/>
            <a:ext cx="287867" cy="287867"/>
          </a:xfrm>
          <a:prstGeom prst="rect">
            <a:avLst/>
          </a:prstGeom>
          <a:solidFill>
            <a:srgbClr val="8AFF96"/>
          </a:solidFill>
          <a:ln w="762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AFF96"/>
              </a:solidFill>
            </a:endParaRPr>
          </a:p>
        </p:txBody>
      </p:sp>
      <p:sp>
        <p:nvSpPr>
          <p:cNvPr id="9" name="Oval 8"/>
          <p:cNvSpPr/>
          <p:nvPr/>
        </p:nvSpPr>
        <p:spPr>
          <a:xfrm>
            <a:off x="143933" y="4193381"/>
            <a:ext cx="332177" cy="332177"/>
          </a:xfrm>
          <a:prstGeom prst="ellipse">
            <a:avLst/>
          </a:prstGeom>
          <a:solidFill>
            <a:srgbClr val="2E6236"/>
          </a:solidFill>
          <a:ln w="57150" cmpd="sng">
            <a:solidFill>
              <a:srgbClr val="8AFF9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13"/>
          <p:cNvSpPr>
            <a:spLocks noChangeArrowheads="1"/>
          </p:cNvSpPr>
          <p:nvPr/>
        </p:nvSpPr>
        <p:spPr bwMode="auto">
          <a:xfrm>
            <a:off x="4775201" y="4193381"/>
            <a:ext cx="4983702" cy="2232819"/>
          </a:xfrm>
          <a:prstGeom prst="rect">
            <a:avLst/>
          </a:prstGeom>
          <a:noFill/>
          <a:ln w="9525">
            <a:noFill/>
            <a:miter lim="800000"/>
            <a:headEnd/>
            <a:tailEnd/>
          </a:ln>
        </p:spPr>
        <p:txBody>
          <a:bodyPr/>
          <a:lstStyle/>
          <a:p>
            <a:pPr>
              <a:spcBef>
                <a:spcPct val="20000"/>
              </a:spcBef>
              <a:buClr>
                <a:srgbClr val="FF0000"/>
              </a:buClr>
              <a:defRPr/>
            </a:pPr>
            <a:r>
              <a:rPr lang="en-US" sz="2400" dirty="0" smtClean="0">
                <a:latin typeface="Calibri" pitchFamily="34" charset="0"/>
                <a:sym typeface="Wingdings"/>
              </a:rPr>
              <a:t>As cross sections of similar shape, Lyman</a:t>
            </a:r>
            <a:r>
              <a:rPr lang="en-US" sz="2400" dirty="0">
                <a:latin typeface="Calibri" pitchFamily="34" charset="0"/>
                <a:sym typeface="Wingdings"/>
              </a:rPr>
              <a:t>-α emission profile is </a:t>
            </a:r>
            <a:r>
              <a:rPr lang="en-US" sz="2400" dirty="0" smtClean="0">
                <a:latin typeface="Calibri" pitchFamily="34" charset="0"/>
                <a:sym typeface="Wingdings"/>
              </a:rPr>
              <a:t>mainly a </a:t>
            </a:r>
            <a:r>
              <a:rPr lang="en-US" sz="2400" dirty="0">
                <a:latin typeface="Calibri" pitchFamily="34" charset="0"/>
                <a:sym typeface="Wingdings"/>
              </a:rPr>
              <a:t>function of the ratio of H to H</a:t>
            </a:r>
            <a:r>
              <a:rPr lang="en-US" sz="2400" baseline="-25000" dirty="0">
                <a:latin typeface="Calibri" pitchFamily="34" charset="0"/>
                <a:sym typeface="Wingdings"/>
              </a:rPr>
              <a:t>2</a:t>
            </a:r>
            <a:r>
              <a:rPr lang="en-US" sz="2400" dirty="0">
                <a:latin typeface="Calibri" pitchFamily="34" charset="0"/>
                <a:sym typeface="Wingdings"/>
              </a:rPr>
              <a:t>.</a:t>
            </a:r>
          </a:p>
          <a:p>
            <a:pPr>
              <a:spcBef>
                <a:spcPct val="20000"/>
              </a:spcBef>
              <a:buClr>
                <a:srgbClr val="FF0000"/>
              </a:buClr>
              <a:defRPr/>
            </a:pPr>
            <a:r>
              <a:rPr lang="en-US" sz="2400" dirty="0" smtClean="0">
                <a:solidFill>
                  <a:srgbClr val="FF0000"/>
                </a:solidFill>
                <a:latin typeface="Calibri" pitchFamily="34" charset="0"/>
                <a:sym typeface="Wingdings"/>
              </a:rPr>
              <a:t>Data needs:</a:t>
            </a:r>
          </a:p>
          <a:p>
            <a:pPr>
              <a:spcBef>
                <a:spcPct val="20000"/>
              </a:spcBef>
              <a:buClr>
                <a:srgbClr val="FF0000"/>
              </a:buClr>
              <a:defRPr/>
            </a:pPr>
            <a:r>
              <a:rPr lang="en-US" sz="2400" dirty="0">
                <a:solidFill>
                  <a:srgbClr val="FF0000"/>
                </a:solidFill>
                <a:latin typeface="Calibri" pitchFamily="34" charset="0"/>
                <a:sym typeface="Wingdings"/>
              </a:rPr>
              <a:t>	</a:t>
            </a:r>
            <a:r>
              <a:rPr lang="en-US" sz="2400" dirty="0" smtClean="0">
                <a:solidFill>
                  <a:srgbClr val="FF0000"/>
                </a:solidFill>
                <a:latin typeface="Calibri" pitchFamily="34" charset="0"/>
                <a:sym typeface="Wingdings"/>
              </a:rPr>
              <a:t>Verification of emission</a:t>
            </a:r>
            <a:r>
              <a:rPr lang="en-US" sz="2400" dirty="0">
                <a:solidFill>
                  <a:srgbClr val="FF0000"/>
                </a:solidFill>
                <a:latin typeface="Calibri" pitchFamily="34" charset="0"/>
                <a:sym typeface="Wingdings"/>
              </a:rPr>
              <a:t> </a:t>
            </a:r>
            <a:r>
              <a:rPr lang="en-US" sz="2400" dirty="0" smtClean="0">
                <a:solidFill>
                  <a:srgbClr val="FF0000"/>
                </a:solidFill>
                <a:latin typeface="Calibri" pitchFamily="34" charset="0"/>
                <a:sym typeface="Wingdings"/>
              </a:rPr>
              <a:t/>
            </a:r>
            <a:br>
              <a:rPr lang="en-US" sz="2400" dirty="0" smtClean="0">
                <a:solidFill>
                  <a:srgbClr val="FF0000"/>
                </a:solidFill>
                <a:latin typeface="Calibri" pitchFamily="34" charset="0"/>
                <a:sym typeface="Wingdings"/>
              </a:rPr>
            </a:br>
            <a:r>
              <a:rPr lang="en-US" sz="2400" dirty="0" smtClean="0">
                <a:solidFill>
                  <a:srgbClr val="FF0000"/>
                </a:solidFill>
                <a:latin typeface="Calibri" pitchFamily="34" charset="0"/>
                <a:sym typeface="Wingdings"/>
              </a:rPr>
              <a:t>		cross sections.</a:t>
            </a:r>
          </a:p>
          <a:p>
            <a:pPr>
              <a:spcBef>
                <a:spcPct val="20000"/>
              </a:spcBef>
              <a:buClr>
                <a:srgbClr val="FF0000"/>
              </a:buClr>
              <a:defRPr/>
            </a:pPr>
            <a:r>
              <a:rPr lang="en-US" sz="2400" dirty="0">
                <a:solidFill>
                  <a:srgbClr val="FF0000"/>
                </a:solidFill>
                <a:latin typeface="Calibri" pitchFamily="34" charset="0"/>
                <a:sym typeface="Wingdings"/>
              </a:rPr>
              <a:t>	</a:t>
            </a:r>
            <a:endParaRPr lang="en-US" sz="2400" dirty="0" smtClean="0">
              <a:solidFill>
                <a:srgbClr val="FF0000"/>
              </a:solidFill>
              <a:latin typeface="Calibri" pitchFamily="34" charset="0"/>
              <a:sym typeface="Wingdings"/>
            </a:endParaRPr>
          </a:p>
          <a:p>
            <a:pPr>
              <a:spcBef>
                <a:spcPct val="20000"/>
              </a:spcBef>
              <a:buClr>
                <a:srgbClr val="FF0000"/>
              </a:buClr>
              <a:defRPr/>
            </a:pPr>
            <a:r>
              <a:rPr lang="en-US" sz="2400" dirty="0">
                <a:solidFill>
                  <a:srgbClr val="FF0000"/>
                </a:solidFill>
                <a:latin typeface="Calibri" pitchFamily="34" charset="0"/>
                <a:sym typeface="Wingdings"/>
              </a:rPr>
              <a:t>	</a:t>
            </a:r>
            <a:endParaRPr lang="en-US" sz="2800" dirty="0">
              <a:solidFill>
                <a:srgbClr val="FF0000"/>
              </a:solidFill>
              <a:latin typeface="Calibri" pitchFamily="34" charset="0"/>
            </a:endParaRPr>
          </a:p>
        </p:txBody>
      </p:sp>
    </p:spTree>
    <p:extLst>
      <p:ext uri="{BB962C8B-B14F-4D97-AF65-F5344CB8AC3E}">
        <p14:creationId xmlns:p14="http://schemas.microsoft.com/office/powerpoint/2010/main" val="227721796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0" y="3"/>
            <a:ext cx="9906000" cy="829730"/>
          </a:xfrm>
          <a:prstGeom prst="rect">
            <a:avLst/>
          </a:prstGeom>
        </p:spPr>
        <p:txBody>
          <a:bodyPr anchor="ct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AU" sz="4300" dirty="0" smtClean="0">
                <a:solidFill>
                  <a:srgbClr val="FF0000"/>
                </a:solidFill>
                <a:effectLst>
                  <a:outerShdw blurRad="50800" dist="38100" dir="2700000">
                    <a:srgbClr val="000000"/>
                  </a:outerShdw>
                </a:effectLst>
                <a:latin typeface="+mj-lt"/>
                <a:ea typeface="+mj-ea"/>
                <a:cs typeface="+mj-cs"/>
              </a:rPr>
              <a:t>Conclusions</a:t>
            </a:r>
            <a:endParaRPr lang="en-US" sz="4300" dirty="0">
              <a:solidFill>
                <a:srgbClr val="FF0000"/>
              </a:solidFill>
              <a:effectLst>
                <a:outerShdw blurRad="50800" dist="38100" dir="2700000">
                  <a:srgbClr val="000000"/>
                </a:outerShdw>
              </a:effectLst>
              <a:latin typeface="+mj-lt"/>
              <a:ea typeface="+mj-ea"/>
              <a:cs typeface="+mj-cs"/>
            </a:endParaRPr>
          </a:p>
        </p:txBody>
      </p:sp>
      <p:sp>
        <p:nvSpPr>
          <p:cNvPr id="99331" name="Content Placeholder 6"/>
          <p:cNvSpPr>
            <a:spLocks noGrp="1"/>
          </p:cNvSpPr>
          <p:nvPr>
            <p:ph idx="1"/>
          </p:nvPr>
        </p:nvSpPr>
        <p:spPr>
          <a:xfrm>
            <a:off x="0" y="741365"/>
            <a:ext cx="9906000" cy="5130800"/>
          </a:xfrm>
        </p:spPr>
        <p:txBody>
          <a:bodyPr>
            <a:normAutofit/>
          </a:bodyPr>
          <a:lstStyle/>
          <a:p>
            <a:pPr eaLnBrk="1" hangingPunct="1"/>
            <a:r>
              <a:rPr lang="en-US" sz="2400" dirty="0" smtClean="0">
                <a:latin typeface="Calibri" charset="0"/>
                <a:ea typeface="ＭＳ Ｐゴシック" charset="0"/>
                <a:cs typeface="ＭＳ Ｐゴシック" charset="0"/>
              </a:rPr>
              <a:t>Recent measurements of electron impact cross sections have:</a:t>
            </a:r>
          </a:p>
          <a:p>
            <a:pPr lvl="1"/>
            <a:r>
              <a:rPr lang="en-US" sz="2400" dirty="0">
                <a:latin typeface="Calibri" charset="0"/>
                <a:ea typeface="ＭＳ Ｐゴシック" charset="0"/>
                <a:cs typeface="ＭＳ Ｐゴシック" charset="0"/>
              </a:rPr>
              <a:t>l</a:t>
            </a:r>
            <a:r>
              <a:rPr lang="en-US" sz="2400" dirty="0" smtClean="0">
                <a:latin typeface="Calibri" charset="0"/>
                <a:ea typeface="ＭＳ Ｐゴシック" charset="0"/>
                <a:cs typeface="ＭＳ Ｐゴシック" charset="0"/>
              </a:rPr>
              <a:t>ed to new applications, such as calculations of:</a:t>
            </a:r>
          </a:p>
          <a:p>
            <a:pPr lvl="2"/>
            <a:r>
              <a:rPr lang="en-US" dirty="0" smtClean="0">
                <a:latin typeface="Calibri" charset="0"/>
                <a:ea typeface="ＭＳ Ｐゴシック" charset="0"/>
                <a:cs typeface="ＭＳ Ｐゴシック" charset="0"/>
              </a:rPr>
              <a:t>emissions from CO in comet Hale-Bopp,</a:t>
            </a:r>
          </a:p>
          <a:p>
            <a:pPr lvl="2"/>
            <a:r>
              <a:rPr lang="en-US" dirty="0" smtClean="0">
                <a:latin typeface="Calibri" charset="0"/>
                <a:ea typeface="ＭＳ Ｐゴシック" charset="0"/>
                <a:cs typeface="ＭＳ Ｐゴシック" charset="0"/>
              </a:rPr>
              <a:t>infrared </a:t>
            </a:r>
            <a:r>
              <a:rPr lang="en-US" dirty="0">
                <a:latin typeface="Calibri" charset="0"/>
                <a:ea typeface="ＭＳ Ｐゴシック" charset="0"/>
                <a:cs typeface="ＭＳ Ｐゴシック" charset="0"/>
              </a:rPr>
              <a:t>emissions </a:t>
            </a:r>
            <a:r>
              <a:rPr lang="en-US" dirty="0" smtClean="0">
                <a:latin typeface="Calibri" charset="0"/>
                <a:ea typeface="ＭＳ Ｐゴシック" charset="0"/>
                <a:cs typeface="ＭＳ Ｐゴシック" charset="0"/>
              </a:rPr>
              <a:t>from CO at </a:t>
            </a:r>
            <a:r>
              <a:rPr lang="en-US" dirty="0">
                <a:latin typeface="Calibri" charset="0"/>
                <a:ea typeface="ＭＳ Ｐゴシック" charset="0"/>
                <a:cs typeface="ＭＳ Ｐゴシック" charset="0"/>
              </a:rPr>
              <a:t>Mars and Venus, and</a:t>
            </a:r>
            <a:endParaRPr lang="en-US" dirty="0" smtClean="0">
              <a:latin typeface="Calibri" charset="0"/>
              <a:ea typeface="ＭＳ Ｐゴシック" charset="0"/>
              <a:cs typeface="ＭＳ Ｐゴシック" charset="0"/>
            </a:endParaRPr>
          </a:p>
          <a:p>
            <a:pPr lvl="2"/>
            <a:r>
              <a:rPr lang="en-US" dirty="0" smtClean="0">
                <a:latin typeface="Calibri" charset="0"/>
                <a:ea typeface="ＭＳ Ｐゴシック" charset="0"/>
                <a:cs typeface="ＭＳ Ｐゴシック" charset="0"/>
              </a:rPr>
              <a:t>the intensity ratio 630.0-nm/557.7-nm at Europa</a:t>
            </a:r>
            <a:r>
              <a:rPr lang="en-US" sz="2400" dirty="0" smtClean="0">
                <a:latin typeface="Calibri" charset="0"/>
                <a:ea typeface="ＭＳ Ｐゴシック" charset="0"/>
                <a:cs typeface="ＭＳ Ｐゴシック" charset="0"/>
              </a:rPr>
              <a:t>.</a:t>
            </a:r>
          </a:p>
          <a:p>
            <a:pPr lvl="1"/>
            <a:r>
              <a:rPr lang="en-US" sz="2400" dirty="0" smtClean="0">
                <a:latin typeface="Calibri" charset="0"/>
                <a:ea typeface="ＭＳ Ｐゴシック" charset="0"/>
                <a:cs typeface="ＭＳ Ｐゴシック" charset="0"/>
              </a:rPr>
              <a:t>Enabled more accurate calculations, such as of:</a:t>
            </a:r>
          </a:p>
          <a:p>
            <a:pPr lvl="2"/>
            <a:r>
              <a:rPr lang="en-US" dirty="0">
                <a:latin typeface="Calibri" charset="0"/>
                <a:ea typeface="ＭＳ Ｐゴシック" charset="0"/>
                <a:cs typeface="ＭＳ Ｐゴシック" charset="0"/>
              </a:rPr>
              <a:t>e</a:t>
            </a:r>
            <a:r>
              <a:rPr lang="en-US" dirty="0" smtClean="0">
                <a:latin typeface="Calibri" charset="0"/>
                <a:ea typeface="ＭＳ Ｐゴシック" charset="0"/>
                <a:cs typeface="ＭＳ Ｐゴシック" charset="0"/>
              </a:rPr>
              <a:t>lectron cooling at Mars and electron heating rates at Titan.</a:t>
            </a:r>
          </a:p>
          <a:p>
            <a:r>
              <a:rPr lang="en-US" sz="2400" dirty="0" smtClean="0">
                <a:latin typeface="Calibri" charset="0"/>
                <a:ea typeface="ＭＳ Ｐゴシック" charset="0"/>
                <a:cs typeface="ＭＳ Ｐゴシック" charset="0"/>
              </a:rPr>
              <a:t>Often these calculations require a wide range of data for subsequent processes, including </a:t>
            </a:r>
            <a:r>
              <a:rPr lang="en-US" sz="2400" dirty="0" err="1" smtClean="0">
                <a:latin typeface="Calibri" charset="0"/>
                <a:ea typeface="ＭＳ Ｐゴシック" charset="0"/>
                <a:cs typeface="ＭＳ Ｐゴシック" charset="0"/>
              </a:rPr>
              <a:t>radiative</a:t>
            </a:r>
            <a:r>
              <a:rPr lang="en-US" sz="2400" dirty="0" smtClean="0">
                <a:latin typeface="Calibri" charset="0"/>
                <a:ea typeface="ＭＳ Ｐゴシック" charset="0"/>
                <a:cs typeface="ＭＳ Ｐゴシック" charset="0"/>
              </a:rPr>
              <a:t> transitions, quenching rates, VV and VT interactions, CIET rates and chemical reactions.</a:t>
            </a:r>
          </a:p>
          <a:p>
            <a:endParaRPr lang="en-US" dirty="0" smtClean="0">
              <a:latin typeface="Calibri" charset="0"/>
              <a:ea typeface="ＭＳ Ｐゴシック" charset="0"/>
              <a:cs typeface="ＭＳ Ｐゴシック" charset="0"/>
            </a:endParaRPr>
          </a:p>
          <a:p>
            <a:pPr lvl="2"/>
            <a:endParaRPr lang="en-US" dirty="0" smtClean="0">
              <a:latin typeface="Calibri" charset="0"/>
              <a:ea typeface="ＭＳ Ｐゴシック" charset="0"/>
              <a:cs typeface="ＭＳ Ｐゴシック" charset="0"/>
            </a:endParaRPr>
          </a:p>
          <a:p>
            <a:pPr lvl="2"/>
            <a:endParaRPr lang="en-US" dirty="0" smtClean="0">
              <a:latin typeface="Calibri" charset="0"/>
              <a:ea typeface="ＭＳ Ｐゴシック" charset="0"/>
              <a:cs typeface="ＭＳ Ｐゴシック" charset="0"/>
            </a:endParaRPr>
          </a:p>
          <a:p>
            <a:pPr lvl="2"/>
            <a:endParaRPr lang="en-US" sz="1600" dirty="0">
              <a:latin typeface="Calibri" charset="0"/>
              <a:ea typeface="ＭＳ Ｐゴシック" charset="0"/>
              <a:cs typeface="ＭＳ Ｐゴシック" charset="0"/>
            </a:endParaRPr>
          </a:p>
          <a:p>
            <a:pPr eaLnBrk="1" hangingPunct="1"/>
            <a:endParaRPr lang="en-US" dirty="0">
              <a:latin typeface="Calibri" charset="0"/>
              <a:ea typeface="ＭＳ Ｐゴシック" charset="0"/>
              <a:cs typeface="ＭＳ Ｐゴシック" charset="0"/>
            </a:endParaRPr>
          </a:p>
        </p:txBody>
      </p:sp>
      <p:sp>
        <p:nvSpPr>
          <p:cNvPr id="5" name="Title 3"/>
          <p:cNvSpPr txBox="1">
            <a:spLocks/>
          </p:cNvSpPr>
          <p:nvPr/>
        </p:nvSpPr>
        <p:spPr>
          <a:xfrm>
            <a:off x="59267" y="4997699"/>
            <a:ext cx="9906000" cy="431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FF0000"/>
                </a:solidFill>
                <a:effectLst>
                  <a:outerShdw blurRad="50800" dist="38100" dir="2700000">
                    <a:srgbClr val="000000"/>
                  </a:outerShdw>
                </a:effectLst>
              </a:rPr>
              <a:t>Acknowledgements</a:t>
            </a:r>
          </a:p>
        </p:txBody>
      </p:sp>
      <p:sp>
        <p:nvSpPr>
          <p:cNvPr id="7" name="TextBox 6"/>
          <p:cNvSpPr txBox="1"/>
          <p:nvPr/>
        </p:nvSpPr>
        <p:spPr>
          <a:xfrm>
            <a:off x="364073" y="5490008"/>
            <a:ext cx="9211734" cy="1200328"/>
          </a:xfrm>
          <a:prstGeom prst="rect">
            <a:avLst/>
          </a:prstGeom>
          <a:noFill/>
        </p:spPr>
        <p:txBody>
          <a:bodyPr wrap="square" rtlCol="0">
            <a:spAutoFit/>
          </a:bodyPr>
          <a:lstStyle/>
          <a:p>
            <a:r>
              <a:rPr lang="en-US" sz="2400" dirty="0" smtClean="0"/>
              <a:t>This </a:t>
            </a:r>
            <a:r>
              <a:rPr lang="en-US" sz="2400" dirty="0"/>
              <a:t>work was supported by the Australian Research Council through its </a:t>
            </a:r>
            <a:r>
              <a:rPr lang="en-US" sz="2400" dirty="0" err="1"/>
              <a:t>Centres</a:t>
            </a:r>
            <a:r>
              <a:rPr lang="en-US" sz="2400" dirty="0"/>
              <a:t> of Excellence Program. </a:t>
            </a:r>
            <a:r>
              <a:rPr lang="en-US" sz="2400" dirty="0" smtClean="0"/>
              <a:t>Michael </a:t>
            </a:r>
            <a:r>
              <a:rPr lang="en-US" sz="2400" dirty="0" err="1" smtClean="0"/>
              <a:t>Brunger</a:t>
            </a:r>
            <a:r>
              <a:rPr lang="en-US" sz="2400" dirty="0" smtClean="0"/>
              <a:t> thanks </a:t>
            </a:r>
            <a:r>
              <a:rPr lang="en-US" sz="2400" dirty="0"/>
              <a:t>the </a:t>
            </a:r>
            <a:r>
              <a:rPr lang="en-US" sz="2400" dirty="0" smtClean="0"/>
              <a:t>University </a:t>
            </a:r>
            <a:r>
              <a:rPr lang="en-US" sz="2400" dirty="0"/>
              <a:t>of Malaya for his “Distinguished Visiting Professor” appointment. </a:t>
            </a:r>
            <a:endParaRPr lang="en-US" sz="2400" dirty="0" smtClean="0"/>
          </a:p>
        </p:txBody>
      </p:sp>
    </p:spTree>
    <p:extLst>
      <p:ext uri="{BB962C8B-B14F-4D97-AF65-F5344CB8AC3E}">
        <p14:creationId xmlns:p14="http://schemas.microsoft.com/office/powerpoint/2010/main" val="44479194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1557867" y="0"/>
            <a:ext cx="8348133" cy="804333"/>
          </a:xfrm>
          <a:prstGeom prst="rect">
            <a:avLst/>
          </a:prstGeom>
        </p:spPr>
        <p:txBody>
          <a:bodyPr anchor="ct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AU" sz="4600" b="1" dirty="0" smtClean="0">
                <a:solidFill>
                  <a:srgbClr val="FF0000"/>
                </a:solidFill>
                <a:effectLst>
                  <a:outerShdw blurRad="38100" dist="38100" dir="2700000" algn="tl">
                    <a:srgbClr val="DDDDDD"/>
                  </a:outerShdw>
                </a:effectLst>
                <a:latin typeface="Calibri" charset="0"/>
              </a:rPr>
              <a:t>CO cooling rates -  Mars</a:t>
            </a:r>
            <a:endParaRPr lang="en-AU" sz="4600" b="1" dirty="0">
              <a:solidFill>
                <a:srgbClr val="FF0000"/>
              </a:solidFill>
              <a:effectLst>
                <a:outerShdw blurRad="38100" dist="38100" dir="2700000" algn="tl">
                  <a:srgbClr val="DDDDDD"/>
                </a:outerShdw>
              </a:effectLst>
              <a:latin typeface="Calibri" charset="0"/>
            </a:endParaRPr>
          </a:p>
        </p:txBody>
      </p:sp>
      <p:pic>
        <p:nvPicPr>
          <p:cNvPr id="4" name="Picture 3" descr="newcofig2.png"/>
          <p:cNvPicPr>
            <a:picLocks noChangeAspect="1"/>
          </p:cNvPicPr>
          <p:nvPr/>
        </p:nvPicPr>
        <p:blipFill rotWithShape="1">
          <a:blip r:embed="rId2">
            <a:extLst>
              <a:ext uri="{28A0092B-C50C-407E-A947-70E740481C1C}">
                <a14:useLocalDpi xmlns:a14="http://schemas.microsoft.com/office/drawing/2010/main" val="0"/>
              </a:ext>
            </a:extLst>
          </a:blip>
          <a:srcRect l="7270" t="29260" r="8213" b="4568"/>
          <a:stretch/>
        </p:blipFill>
        <p:spPr>
          <a:xfrm>
            <a:off x="5359400" y="2125134"/>
            <a:ext cx="4478867" cy="4538133"/>
          </a:xfrm>
          <a:prstGeom prst="rect">
            <a:avLst/>
          </a:prstGeom>
        </p:spPr>
      </p:pic>
      <p:pic>
        <p:nvPicPr>
          <p:cNvPr id="10" name="Picture 6" descr="030827_hubble_mars_2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17" y="84667"/>
            <a:ext cx="1593850" cy="145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3"/>
          <p:cNvSpPr>
            <a:spLocks noChangeArrowheads="1"/>
          </p:cNvSpPr>
          <p:nvPr/>
        </p:nvSpPr>
        <p:spPr bwMode="auto">
          <a:xfrm>
            <a:off x="0" y="1543426"/>
            <a:ext cx="5359400" cy="5314574"/>
          </a:xfrm>
          <a:prstGeom prst="rect">
            <a:avLst/>
          </a:prstGeom>
          <a:noFill/>
          <a:ln w="9525">
            <a:noFill/>
            <a:miter lim="800000"/>
            <a:headEnd/>
            <a:tailEnd/>
          </a:ln>
        </p:spPr>
        <p:txBody>
          <a:bodyPr/>
          <a:lstStyle/>
          <a:p>
            <a:pPr marL="342900" indent="-342900">
              <a:spcBef>
                <a:spcPct val="20000"/>
              </a:spcBef>
              <a:buFontTx/>
              <a:buChar char="•"/>
              <a:defRPr/>
            </a:pPr>
            <a:r>
              <a:rPr lang="en-US" sz="2800" dirty="0" smtClean="0">
                <a:latin typeface="Calibri" pitchFamily="34" charset="0"/>
              </a:rPr>
              <a:t>Calculated electron cooling rates by CO at Mars using cross sections of</a:t>
            </a:r>
            <a:r>
              <a:rPr lang="en-US" sz="2800" dirty="0" smtClean="0">
                <a:latin typeface="Calibri" pitchFamily="34" charset="0"/>
                <a:ea typeface="+mn-ea"/>
                <a:cs typeface="+mn-cs"/>
              </a:rPr>
              <a:t>:</a:t>
            </a:r>
          </a:p>
          <a:p>
            <a:pPr marL="800100" lvl="1" indent="-342900">
              <a:spcBef>
                <a:spcPct val="20000"/>
              </a:spcBef>
              <a:buFontTx/>
              <a:buChar char="•"/>
              <a:defRPr/>
            </a:pPr>
            <a:r>
              <a:rPr lang="en-US" sz="2800" dirty="0" smtClean="0">
                <a:latin typeface="Calibri" pitchFamily="34" charset="0"/>
              </a:rPr>
              <a:t>for 0 </a:t>
            </a:r>
            <a:r>
              <a:rPr lang="en-AU" sz="2800" dirty="0">
                <a:sym typeface="Symbol"/>
              </a:rPr>
              <a:t></a:t>
            </a:r>
            <a:r>
              <a:rPr lang="en-AU" sz="2800" dirty="0"/>
              <a:t> </a:t>
            </a:r>
            <a:r>
              <a:rPr lang="en-US" sz="2800" i="1" dirty="0" err="1">
                <a:latin typeface="Times"/>
                <a:cs typeface="Times"/>
              </a:rPr>
              <a:t>ν</a:t>
            </a:r>
            <a:r>
              <a:rPr lang="en-AU" sz="2800" dirty="0" smtClean="0">
                <a:sym typeface="Symbol"/>
              </a:rPr>
              <a:t></a:t>
            </a:r>
            <a:r>
              <a:rPr lang="en-US" sz="2800" dirty="0" smtClean="0">
                <a:latin typeface="Calibri" pitchFamily="34" charset="0"/>
              </a:rPr>
              <a:t>=1,</a:t>
            </a:r>
            <a:br>
              <a:rPr lang="en-US" sz="2800" dirty="0" smtClean="0">
                <a:latin typeface="Calibri" pitchFamily="34" charset="0"/>
              </a:rPr>
            </a:br>
            <a:r>
              <a:rPr lang="en-US" sz="2800" dirty="0" smtClean="0">
                <a:latin typeface="Calibri" pitchFamily="34" charset="0"/>
              </a:rPr>
              <a:t>(</a:t>
            </a:r>
            <a:r>
              <a:rPr lang="en-US" sz="2800" strike="sngStrike" dirty="0" smtClean="0">
                <a:latin typeface="Calibri" pitchFamily="34" charset="0"/>
              </a:rPr>
              <a:t>           </a:t>
            </a:r>
            <a:r>
              <a:rPr lang="en-US" sz="2800" dirty="0" smtClean="0">
                <a:latin typeface="Calibri" pitchFamily="34" charset="0"/>
              </a:rPr>
              <a:t>) </a:t>
            </a:r>
            <a:r>
              <a:rPr lang="en-US" sz="2800" i="1" dirty="0" smtClean="0">
                <a:latin typeface="Calibri" pitchFamily="34" charset="0"/>
              </a:rPr>
              <a:t>Allan, 1989 </a:t>
            </a:r>
            <a:r>
              <a:rPr lang="en-US" sz="2800" i="1" dirty="0">
                <a:latin typeface="Calibri" pitchFamily="34" charset="0"/>
              </a:rPr>
              <a:t/>
            </a:r>
            <a:br>
              <a:rPr lang="en-US" sz="2800" i="1" dirty="0">
                <a:latin typeface="Calibri" pitchFamily="34" charset="0"/>
              </a:rPr>
            </a:br>
            <a:r>
              <a:rPr lang="en-US" sz="2800" dirty="0" smtClean="0">
                <a:latin typeface="Calibri" pitchFamily="34" charset="0"/>
              </a:rPr>
              <a:t>(</a:t>
            </a:r>
            <a:r>
              <a:rPr lang="en-US" sz="2800" dirty="0">
                <a:solidFill>
                  <a:srgbClr val="0000FF"/>
                </a:solidFill>
                <a:latin typeface="Calibri" pitchFamily="34" charset="0"/>
              </a:rPr>
              <a:t>— </a:t>
            </a:r>
            <a:r>
              <a:rPr lang="en-US" sz="3200" dirty="0">
                <a:solidFill>
                  <a:srgbClr val="0000FF"/>
                </a:solidFill>
                <a:latin typeface="Calibri" pitchFamily="34" charset="0"/>
              </a:rPr>
              <a:t> </a:t>
            </a:r>
            <a:r>
              <a:rPr lang="en-US" sz="3200" dirty="0" smtClean="0">
                <a:solidFill>
                  <a:srgbClr val="0000FF"/>
                </a:solidFill>
                <a:latin typeface="Calibri" pitchFamily="34" charset="0"/>
              </a:rPr>
              <a:t> </a:t>
            </a:r>
            <a:r>
              <a:rPr lang="en-US" sz="2800" dirty="0" smtClean="0">
                <a:solidFill>
                  <a:srgbClr val="0000FF"/>
                </a:solidFill>
                <a:latin typeface="Calibri" pitchFamily="34" charset="0"/>
              </a:rPr>
              <a:t>—</a:t>
            </a:r>
            <a:r>
              <a:rPr lang="en-US" sz="2800" dirty="0" smtClean="0">
                <a:latin typeface="Calibri" pitchFamily="34" charset="0"/>
              </a:rPr>
              <a:t>) </a:t>
            </a:r>
            <a:r>
              <a:rPr lang="en-US" sz="2800" i="1" dirty="0" err="1" smtClean="0">
                <a:latin typeface="Calibri" pitchFamily="34" charset="0"/>
                <a:ea typeface="+mn-ea"/>
                <a:cs typeface="+mn-cs"/>
              </a:rPr>
              <a:t>Poparić</a:t>
            </a:r>
            <a:r>
              <a:rPr lang="en-US" sz="2800" i="1" dirty="0" smtClean="0">
                <a:latin typeface="Calibri" pitchFamily="34" charset="0"/>
                <a:ea typeface="+mn-ea"/>
                <a:cs typeface="+mn-cs"/>
              </a:rPr>
              <a:t> </a:t>
            </a:r>
            <a:r>
              <a:rPr lang="en-US" sz="2800" i="1" dirty="0">
                <a:latin typeface="Calibri" pitchFamily="34" charset="0"/>
                <a:ea typeface="+mn-ea"/>
                <a:cs typeface="+mn-cs"/>
              </a:rPr>
              <a:t>et al</a:t>
            </a:r>
            <a:r>
              <a:rPr lang="en-US" sz="2800" i="1" dirty="0" smtClean="0">
                <a:latin typeface="Calibri" pitchFamily="34" charset="0"/>
                <a:ea typeface="+mn-ea"/>
                <a:cs typeface="+mn-cs"/>
              </a:rPr>
              <a:t>., 2006</a:t>
            </a:r>
            <a:br>
              <a:rPr lang="en-US" sz="2800" i="1" dirty="0" smtClean="0">
                <a:latin typeface="Calibri" pitchFamily="34" charset="0"/>
                <a:ea typeface="+mn-ea"/>
                <a:cs typeface="+mn-cs"/>
              </a:rPr>
            </a:br>
            <a:r>
              <a:rPr lang="en-US" sz="2800" dirty="0" smtClean="0">
                <a:latin typeface="Calibri" pitchFamily="34" charset="0"/>
              </a:rPr>
              <a:t>(</a:t>
            </a:r>
            <a:r>
              <a:rPr lang="en-US" sz="2800" dirty="0">
                <a:solidFill>
                  <a:srgbClr val="FF0000"/>
                </a:solidFill>
                <a:latin typeface="Calibri" pitchFamily="34" charset="0"/>
              </a:rPr>
              <a:t>-</a:t>
            </a:r>
            <a:r>
              <a:rPr lang="en-US" sz="1200" dirty="0">
                <a:solidFill>
                  <a:srgbClr val="FF0000"/>
                </a:solidFill>
                <a:latin typeface="Calibri" pitchFamily="34" charset="0"/>
              </a:rPr>
              <a:t> </a:t>
            </a:r>
            <a:r>
              <a:rPr lang="en-US" sz="2800" dirty="0">
                <a:solidFill>
                  <a:srgbClr val="FF0000"/>
                </a:solidFill>
                <a:latin typeface="Calibri" pitchFamily="34" charset="0"/>
              </a:rPr>
              <a:t>-</a:t>
            </a:r>
            <a:r>
              <a:rPr lang="en-US" sz="1200" dirty="0">
                <a:solidFill>
                  <a:srgbClr val="FF0000"/>
                </a:solidFill>
                <a:latin typeface="Calibri" pitchFamily="34" charset="0"/>
              </a:rPr>
              <a:t> </a:t>
            </a:r>
            <a:r>
              <a:rPr lang="en-US" sz="2800" dirty="0">
                <a:solidFill>
                  <a:srgbClr val="FF0000"/>
                </a:solidFill>
                <a:latin typeface="Calibri" pitchFamily="34" charset="0"/>
              </a:rPr>
              <a:t>-</a:t>
            </a:r>
            <a:r>
              <a:rPr lang="en-US" sz="1200" dirty="0">
                <a:solidFill>
                  <a:srgbClr val="FF0000"/>
                </a:solidFill>
                <a:latin typeface="Calibri" pitchFamily="34" charset="0"/>
              </a:rPr>
              <a:t> </a:t>
            </a:r>
            <a:r>
              <a:rPr lang="en-US" sz="2800" dirty="0">
                <a:solidFill>
                  <a:srgbClr val="FF0000"/>
                </a:solidFill>
                <a:latin typeface="Calibri" pitchFamily="34" charset="0"/>
              </a:rPr>
              <a:t>-</a:t>
            </a:r>
            <a:r>
              <a:rPr lang="en-US" sz="1200" dirty="0">
                <a:solidFill>
                  <a:srgbClr val="FF0000"/>
                </a:solidFill>
                <a:latin typeface="Calibri" pitchFamily="34" charset="0"/>
              </a:rPr>
              <a:t> </a:t>
            </a:r>
            <a:r>
              <a:rPr lang="en-US" sz="2800" dirty="0" smtClean="0">
                <a:solidFill>
                  <a:srgbClr val="FF0000"/>
                </a:solidFill>
                <a:latin typeface="Calibri" pitchFamily="34" charset="0"/>
              </a:rPr>
              <a:t>-</a:t>
            </a:r>
            <a:r>
              <a:rPr lang="en-US" sz="1200" dirty="0" smtClean="0">
                <a:solidFill>
                  <a:srgbClr val="FF0000"/>
                </a:solidFill>
                <a:latin typeface="Calibri" pitchFamily="34" charset="0"/>
              </a:rPr>
              <a:t> </a:t>
            </a:r>
            <a:r>
              <a:rPr lang="en-US" sz="2800" dirty="0" smtClean="0">
                <a:solidFill>
                  <a:srgbClr val="FF0000"/>
                </a:solidFill>
                <a:latin typeface="Calibri" pitchFamily="34" charset="0"/>
              </a:rPr>
              <a:t>-</a:t>
            </a:r>
            <a:r>
              <a:rPr lang="en-US" sz="2800" dirty="0" smtClean="0">
                <a:latin typeface="Calibri" pitchFamily="34" charset="0"/>
              </a:rPr>
              <a:t>)  </a:t>
            </a:r>
            <a:r>
              <a:rPr lang="en-US" sz="2800" i="1" dirty="0" smtClean="0">
                <a:latin typeface="Calibri" pitchFamily="34" charset="0"/>
                <a:ea typeface="+mn-ea"/>
                <a:cs typeface="+mn-cs"/>
              </a:rPr>
              <a:t>Allan, 2010</a:t>
            </a:r>
          </a:p>
          <a:p>
            <a:pPr marL="800100" lvl="1" indent="-342900">
              <a:spcBef>
                <a:spcPct val="20000"/>
              </a:spcBef>
              <a:buFontTx/>
              <a:buChar char="•"/>
              <a:defRPr/>
            </a:pPr>
            <a:r>
              <a:rPr lang="en-US" sz="2800" dirty="0">
                <a:latin typeface="Calibri" pitchFamily="34" charset="0"/>
              </a:rPr>
              <a:t>f</a:t>
            </a:r>
            <a:r>
              <a:rPr lang="en-US" sz="2800" dirty="0" smtClean="0">
                <a:latin typeface="Calibri" pitchFamily="34" charset="0"/>
              </a:rPr>
              <a:t>or sum of 0 </a:t>
            </a:r>
            <a:r>
              <a:rPr lang="en-AU" sz="2800" dirty="0">
                <a:sym typeface="Symbol"/>
              </a:rPr>
              <a:t></a:t>
            </a:r>
            <a:r>
              <a:rPr lang="en-AU" sz="2800" dirty="0"/>
              <a:t> </a:t>
            </a:r>
            <a:r>
              <a:rPr lang="en-US" sz="2800" i="1" dirty="0" err="1">
                <a:latin typeface="Times"/>
                <a:cs typeface="Times"/>
              </a:rPr>
              <a:t>ν</a:t>
            </a:r>
            <a:r>
              <a:rPr lang="en-AU" sz="2800" dirty="0" smtClean="0">
                <a:sym typeface="Symbol"/>
              </a:rPr>
              <a:t></a:t>
            </a:r>
            <a:r>
              <a:rPr lang="en-US" sz="2800" dirty="0" smtClean="0">
                <a:latin typeface="Calibri" pitchFamily="34" charset="0"/>
              </a:rPr>
              <a:t>=2,3,…,10,</a:t>
            </a:r>
            <a:br>
              <a:rPr lang="en-US" sz="2800" dirty="0" smtClean="0">
                <a:latin typeface="Calibri" pitchFamily="34" charset="0"/>
              </a:rPr>
            </a:br>
            <a:r>
              <a:rPr lang="en-US" sz="2800" dirty="0" smtClean="0">
                <a:latin typeface="Calibri" pitchFamily="34" charset="0"/>
              </a:rPr>
              <a:t>(-</a:t>
            </a:r>
            <a:r>
              <a:rPr lang="en-AU" sz="2100" dirty="0" smtClean="0">
                <a:sym typeface="Symbol"/>
              </a:rPr>
              <a:t></a:t>
            </a:r>
            <a:r>
              <a:rPr lang="en-US" sz="2800" dirty="0">
                <a:latin typeface="Calibri" pitchFamily="34" charset="0"/>
              </a:rPr>
              <a:t>-</a:t>
            </a:r>
            <a:r>
              <a:rPr lang="en-AU" sz="2100" dirty="0" smtClean="0">
                <a:sym typeface="Symbol"/>
              </a:rPr>
              <a:t></a:t>
            </a:r>
            <a:r>
              <a:rPr lang="en-US" sz="2800" dirty="0">
                <a:latin typeface="Calibri" pitchFamily="34" charset="0"/>
              </a:rPr>
              <a:t>-</a:t>
            </a:r>
            <a:r>
              <a:rPr lang="en-AU" sz="2100" dirty="0" smtClean="0">
                <a:sym typeface="Symbol"/>
              </a:rPr>
              <a:t></a:t>
            </a:r>
            <a:r>
              <a:rPr lang="en-US" sz="2800" dirty="0">
                <a:latin typeface="Calibri" pitchFamily="34" charset="0"/>
              </a:rPr>
              <a:t>-</a:t>
            </a:r>
            <a:r>
              <a:rPr lang="en-AU" sz="2100" dirty="0" smtClean="0">
                <a:sym typeface="Symbol"/>
              </a:rPr>
              <a:t></a:t>
            </a:r>
            <a:r>
              <a:rPr lang="en-AU" sz="2800" dirty="0" smtClean="0"/>
              <a:t>-</a:t>
            </a:r>
            <a:r>
              <a:rPr lang="en-US" sz="2800" dirty="0" smtClean="0">
                <a:latin typeface="Calibri" pitchFamily="34" charset="0"/>
              </a:rPr>
              <a:t>) </a:t>
            </a:r>
            <a:r>
              <a:rPr lang="en-US" sz="2800" i="1" dirty="0">
                <a:latin typeface="Calibri" pitchFamily="34" charset="0"/>
              </a:rPr>
              <a:t>Allan, 1989 </a:t>
            </a:r>
            <a:br>
              <a:rPr lang="en-US" sz="2800" i="1" dirty="0">
                <a:latin typeface="Calibri" pitchFamily="34" charset="0"/>
              </a:rPr>
            </a:br>
            <a:r>
              <a:rPr lang="en-US" sz="2800" dirty="0" smtClean="0">
                <a:latin typeface="Calibri" pitchFamily="34" charset="0"/>
              </a:rPr>
              <a:t>(</a:t>
            </a:r>
            <a:r>
              <a:rPr lang="en-AU" sz="2800" dirty="0" smtClean="0">
                <a:solidFill>
                  <a:srgbClr val="0000FF"/>
                </a:solidFill>
                <a:sym typeface="Symbol"/>
              </a:rPr>
              <a:t>     </a:t>
            </a:r>
            <a:r>
              <a:rPr lang="en-US" sz="2800" dirty="0" smtClean="0">
                <a:latin typeface="Calibri" pitchFamily="34" charset="0"/>
              </a:rPr>
              <a:t>) </a:t>
            </a:r>
            <a:r>
              <a:rPr lang="en-US" sz="2800" i="1" dirty="0" err="1">
                <a:latin typeface="Calibri" pitchFamily="34" charset="0"/>
              </a:rPr>
              <a:t>Poparić</a:t>
            </a:r>
            <a:r>
              <a:rPr lang="en-US" sz="2800" i="1" dirty="0">
                <a:latin typeface="Calibri" pitchFamily="34" charset="0"/>
              </a:rPr>
              <a:t> et al., 2006</a:t>
            </a:r>
            <a:br>
              <a:rPr lang="en-US" sz="2800" i="1" dirty="0">
                <a:latin typeface="Calibri" pitchFamily="34" charset="0"/>
              </a:rPr>
            </a:br>
            <a:r>
              <a:rPr lang="en-US" sz="2800" dirty="0" smtClean="0">
                <a:latin typeface="Calibri" pitchFamily="34" charset="0"/>
              </a:rPr>
              <a:t>(</a:t>
            </a:r>
            <a:r>
              <a:rPr lang="en-US" sz="2800" strike="sngStrike" dirty="0" smtClean="0">
                <a:solidFill>
                  <a:srgbClr val="FF0000"/>
                </a:solidFill>
                <a:latin typeface="Calibri" pitchFamily="34" charset="0"/>
              </a:rPr>
              <a:t>   </a:t>
            </a:r>
            <a:r>
              <a:rPr lang="en-US" sz="2800" dirty="0" smtClean="0">
                <a:solidFill>
                  <a:srgbClr val="FF0000"/>
                </a:solidFill>
                <a:latin typeface="Calibri" pitchFamily="34" charset="0"/>
              </a:rPr>
              <a:t> </a:t>
            </a:r>
            <a:r>
              <a:rPr lang="en-US" sz="2800" strike="sngStrike" dirty="0" smtClean="0">
                <a:solidFill>
                  <a:srgbClr val="FF0000"/>
                </a:solidFill>
                <a:latin typeface="Calibri" pitchFamily="34" charset="0"/>
              </a:rPr>
              <a:t> </a:t>
            </a:r>
            <a:r>
              <a:rPr lang="en-US" sz="2800" dirty="0" smtClean="0">
                <a:solidFill>
                  <a:srgbClr val="FF0000"/>
                </a:solidFill>
                <a:latin typeface="Calibri" pitchFamily="34" charset="0"/>
              </a:rPr>
              <a:t> </a:t>
            </a:r>
            <a:r>
              <a:rPr lang="en-US" sz="2800" strike="sngStrike" dirty="0" smtClean="0">
                <a:solidFill>
                  <a:srgbClr val="FF0000"/>
                </a:solidFill>
                <a:latin typeface="Calibri" pitchFamily="34" charset="0"/>
              </a:rPr>
              <a:t>   </a:t>
            </a:r>
            <a:r>
              <a:rPr lang="en-US" sz="2800" dirty="0" smtClean="0">
                <a:solidFill>
                  <a:srgbClr val="FF0000"/>
                </a:solidFill>
                <a:latin typeface="Calibri" pitchFamily="34" charset="0"/>
              </a:rPr>
              <a:t> </a:t>
            </a:r>
            <a:r>
              <a:rPr lang="en-US" sz="2800" strike="sngStrike" dirty="0" smtClean="0">
                <a:solidFill>
                  <a:srgbClr val="FF0000"/>
                </a:solidFill>
                <a:latin typeface="Calibri" pitchFamily="34" charset="0"/>
              </a:rPr>
              <a:t> </a:t>
            </a:r>
            <a:r>
              <a:rPr lang="en-US" sz="2800" dirty="0" smtClean="0">
                <a:latin typeface="Calibri" pitchFamily="34" charset="0"/>
              </a:rPr>
              <a:t>) </a:t>
            </a:r>
            <a:r>
              <a:rPr lang="en-US" sz="2800" i="1" dirty="0">
                <a:latin typeface="Calibri" pitchFamily="34" charset="0"/>
              </a:rPr>
              <a:t>Allan, </a:t>
            </a:r>
            <a:r>
              <a:rPr lang="en-US" sz="2800" i="1" dirty="0" smtClean="0">
                <a:latin typeface="Calibri" pitchFamily="34" charset="0"/>
              </a:rPr>
              <a:t>2010</a:t>
            </a:r>
            <a:endParaRPr lang="en-US" sz="2800" i="1" dirty="0">
              <a:latin typeface="Calibri" pitchFamily="34" charset="0"/>
            </a:endParaRPr>
          </a:p>
        </p:txBody>
      </p:sp>
    </p:spTree>
    <p:extLst>
      <p:ext uri="{BB962C8B-B14F-4D97-AF65-F5344CB8AC3E}">
        <p14:creationId xmlns:p14="http://schemas.microsoft.com/office/powerpoint/2010/main" val="41386753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p:cNvSpPr>
            <a:spLocks noGrp="1"/>
          </p:cNvSpPr>
          <p:nvPr>
            <p:ph idx="1"/>
          </p:nvPr>
        </p:nvSpPr>
        <p:spPr>
          <a:xfrm>
            <a:off x="4" y="558800"/>
            <a:ext cx="8406219" cy="6417734"/>
          </a:xfrm>
        </p:spPr>
        <p:txBody>
          <a:bodyPr>
            <a:normAutofit lnSpcReduction="10000"/>
          </a:bodyPr>
          <a:lstStyle/>
          <a:p>
            <a:r>
              <a:rPr lang="en-US" sz="2400" dirty="0" smtClean="0"/>
              <a:t>Aims of our work</a:t>
            </a:r>
          </a:p>
          <a:p>
            <a:r>
              <a:rPr lang="en-US" sz="2400" dirty="0" smtClean="0"/>
              <a:t>Inputs required</a:t>
            </a:r>
          </a:p>
          <a:p>
            <a:pPr lvl="1"/>
            <a:r>
              <a:rPr lang="en-US" sz="2400" dirty="0" smtClean="0"/>
              <a:t>Atmospheric data</a:t>
            </a:r>
          </a:p>
          <a:p>
            <a:pPr lvl="1"/>
            <a:r>
              <a:rPr lang="en-US" sz="2400" dirty="0" smtClean="0"/>
              <a:t>Electron flux spectrum</a:t>
            </a:r>
          </a:p>
          <a:p>
            <a:pPr lvl="1"/>
            <a:r>
              <a:rPr lang="en-US" sz="2400" dirty="0" smtClean="0">
                <a:solidFill>
                  <a:srgbClr val="FF0000"/>
                </a:solidFill>
              </a:rPr>
              <a:t>Electron impact cross sections</a:t>
            </a:r>
          </a:p>
          <a:p>
            <a:pPr lvl="1"/>
            <a:r>
              <a:rPr lang="en-US" sz="2400" dirty="0" smtClean="0">
                <a:solidFill>
                  <a:srgbClr val="FF0000"/>
                </a:solidFill>
              </a:rPr>
              <a:t>Other atomic and molecular data</a:t>
            </a:r>
          </a:p>
          <a:p>
            <a:r>
              <a:rPr lang="en-US" sz="2400" dirty="0" smtClean="0"/>
              <a:t>Examples</a:t>
            </a:r>
          </a:p>
          <a:p>
            <a:pPr lvl="1"/>
            <a:r>
              <a:rPr lang="en-US" sz="2400" dirty="0" smtClean="0"/>
              <a:t>Electron cooling by CO</a:t>
            </a:r>
            <a:r>
              <a:rPr lang="en-US" sz="2400" baseline="-25000" dirty="0" smtClean="0"/>
              <a:t>2</a:t>
            </a:r>
            <a:r>
              <a:rPr lang="en-US" sz="2400" dirty="0" smtClean="0"/>
              <a:t> in the atmosphere of </a:t>
            </a:r>
            <a:r>
              <a:rPr lang="en-US" sz="2400" dirty="0"/>
              <a:t>Mars</a:t>
            </a:r>
          </a:p>
          <a:p>
            <a:pPr lvl="1"/>
            <a:r>
              <a:rPr lang="en-US" sz="2400" dirty="0" smtClean="0"/>
              <a:t>Infrared emissions from CO at Mars and Venus</a:t>
            </a:r>
          </a:p>
          <a:p>
            <a:pPr lvl="1"/>
            <a:r>
              <a:rPr lang="en-US" sz="2400" dirty="0" smtClean="0"/>
              <a:t>Predictions of </a:t>
            </a:r>
            <a:r>
              <a:rPr lang="en-US" sz="2400" i="1" dirty="0" smtClean="0"/>
              <a:t>A</a:t>
            </a:r>
            <a:r>
              <a:rPr lang="en-US" sz="800" dirty="0" smtClean="0"/>
              <a:t> </a:t>
            </a:r>
            <a:r>
              <a:rPr lang="en-US" sz="2400" baseline="30000" dirty="0" smtClean="0"/>
              <a:t>1</a:t>
            </a:r>
            <a:r>
              <a:rPr lang="en-US" sz="2400" dirty="0" smtClean="0">
                <a:latin typeface="Times"/>
                <a:cs typeface="Times"/>
              </a:rPr>
              <a:t>Π</a:t>
            </a:r>
            <a:r>
              <a:rPr lang="en-US" sz="2400" dirty="0" smtClean="0"/>
              <a:t> emissions from CO in comet Hale-Bopp</a:t>
            </a:r>
          </a:p>
          <a:p>
            <a:pPr lvl="1"/>
            <a:r>
              <a:rPr lang="en-US" sz="2400" dirty="0" smtClean="0"/>
              <a:t>Electron impact excitation of higher-energy </a:t>
            </a:r>
            <a:br>
              <a:rPr lang="en-US" sz="2400" dirty="0" smtClean="0"/>
            </a:br>
            <a:r>
              <a:rPr lang="en-US" sz="2400" dirty="0" smtClean="0"/>
              <a:t>states of O</a:t>
            </a:r>
            <a:r>
              <a:rPr lang="en-US" sz="2400" baseline="-25000" dirty="0" smtClean="0"/>
              <a:t>2</a:t>
            </a:r>
            <a:r>
              <a:rPr lang="en-US" sz="2400" dirty="0" smtClean="0"/>
              <a:t> in the atmosphere of </a:t>
            </a:r>
            <a:r>
              <a:rPr lang="en-US" sz="2400" dirty="0"/>
              <a:t>Europa</a:t>
            </a:r>
          </a:p>
          <a:p>
            <a:pPr lvl="1"/>
            <a:r>
              <a:rPr lang="en-US" sz="2400" dirty="0"/>
              <a:t>E</a:t>
            </a:r>
            <a:r>
              <a:rPr lang="en-US" sz="2400" dirty="0" smtClean="0"/>
              <a:t>lectron </a:t>
            </a:r>
            <a:r>
              <a:rPr lang="en-US" sz="2400" dirty="0"/>
              <a:t>heating in the atmosphere of </a:t>
            </a:r>
            <a:r>
              <a:rPr lang="en-US" sz="2400" dirty="0" smtClean="0"/>
              <a:t>Titan</a:t>
            </a:r>
          </a:p>
          <a:p>
            <a:pPr lvl="1"/>
            <a:r>
              <a:rPr lang="en-US" sz="2400" dirty="0" smtClean="0"/>
              <a:t>Emissions from hydrogen at Jupiter</a:t>
            </a:r>
          </a:p>
          <a:p>
            <a:r>
              <a:rPr lang="en-US" sz="2400" dirty="0" smtClean="0"/>
              <a:t>Conclusions</a:t>
            </a:r>
          </a:p>
        </p:txBody>
      </p:sp>
      <p:sp>
        <p:nvSpPr>
          <p:cNvPr id="4" name="Title 3"/>
          <p:cNvSpPr>
            <a:spLocks noGrp="1"/>
          </p:cNvSpPr>
          <p:nvPr>
            <p:ph type="title"/>
          </p:nvPr>
        </p:nvSpPr>
        <p:spPr>
          <a:xfrm>
            <a:off x="495300" y="0"/>
            <a:ext cx="5295900" cy="558800"/>
          </a:xfrm>
        </p:spPr>
        <p:txBody>
          <a:bodyPr>
            <a:noAutofit/>
          </a:bodyPr>
          <a:lstStyle/>
          <a:p>
            <a:r>
              <a:rPr lang="en-AU" sz="4000" dirty="0" smtClean="0">
                <a:solidFill>
                  <a:srgbClr val="FF0000"/>
                </a:solidFill>
                <a:effectLst>
                  <a:outerShdw blurRad="50800" dist="38100" dir="2700000">
                    <a:srgbClr val="000000"/>
                  </a:outerShdw>
                </a:effectLst>
              </a:rPr>
              <a:t>Outline</a:t>
            </a:r>
            <a:endParaRPr lang="en-US" sz="4000" dirty="0">
              <a:solidFill>
                <a:srgbClr val="FF0000"/>
              </a:solidFill>
              <a:effectLst>
                <a:outerShdw blurRad="50800" dist="38100" dir="2700000">
                  <a:srgbClr val="000000"/>
                </a:outerShdw>
              </a:effectLst>
            </a:endParaRPr>
          </a:p>
        </p:txBody>
      </p:sp>
      <p:pic>
        <p:nvPicPr>
          <p:cNvPr id="5" name="Picture 4" descr="600px-Europa-mo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3512" y="2824428"/>
            <a:ext cx="1445202" cy="1445202"/>
          </a:xfrm>
          <a:prstGeom prst="rect">
            <a:avLst/>
          </a:prstGeom>
        </p:spPr>
      </p:pic>
      <p:pic>
        <p:nvPicPr>
          <p:cNvPr id="6" name="Picture 6" descr="030827_hubble_mars_2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6223" y="60274"/>
            <a:ext cx="1452490" cy="132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512" y="1389653"/>
            <a:ext cx="1445202" cy="143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titanfalseatmo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3511" y="4269629"/>
            <a:ext cx="1445202" cy="1083902"/>
          </a:xfrm>
          <a:prstGeom prst="rect">
            <a:avLst/>
          </a:prstGeom>
        </p:spPr>
      </p:pic>
      <p:pic>
        <p:nvPicPr>
          <p:cNvPr id="9" name="Picture 8" descr="jupiterimag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3511" y="5353530"/>
            <a:ext cx="1445203" cy="1445203"/>
          </a:xfrm>
          <a:prstGeom prst="rect">
            <a:avLst/>
          </a:prstGeom>
        </p:spPr>
      </p:pic>
      <p:pic>
        <p:nvPicPr>
          <p:cNvPr id="10" name="Picture 7" descr="halebopp_gleas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7270" y="60274"/>
            <a:ext cx="1504286" cy="182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1481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0"/>
            <a:ext cx="8915400" cy="558800"/>
          </a:xfrm>
        </p:spPr>
        <p:txBody>
          <a:bodyPr>
            <a:noAutofit/>
          </a:bodyPr>
          <a:lstStyle/>
          <a:p>
            <a:r>
              <a:rPr lang="en-AU" sz="4000" dirty="0" smtClean="0">
                <a:solidFill>
                  <a:srgbClr val="FF0000"/>
                </a:solidFill>
                <a:effectLst>
                  <a:outerShdw blurRad="50800" dist="38100" dir="2700000">
                    <a:srgbClr val="000000"/>
                  </a:outerShdw>
                </a:effectLst>
              </a:rPr>
              <a:t>Aims</a:t>
            </a:r>
            <a:endParaRPr lang="en-US" sz="4000" dirty="0">
              <a:solidFill>
                <a:srgbClr val="FF0000"/>
              </a:solidFill>
              <a:effectLst>
                <a:outerShdw blurRad="50800" dist="38100" dir="2700000">
                  <a:srgbClr val="000000"/>
                </a:outerShdw>
              </a:effectLst>
            </a:endParaRPr>
          </a:p>
        </p:txBody>
      </p:sp>
      <p:sp>
        <p:nvSpPr>
          <p:cNvPr id="7" name="Content Placeholder 6"/>
          <p:cNvSpPr>
            <a:spLocks noGrp="1"/>
          </p:cNvSpPr>
          <p:nvPr>
            <p:ph idx="1"/>
          </p:nvPr>
        </p:nvSpPr>
        <p:spPr>
          <a:xfrm>
            <a:off x="300815" y="812801"/>
            <a:ext cx="9308548" cy="3200399"/>
          </a:xfrm>
        </p:spPr>
        <p:txBody>
          <a:bodyPr>
            <a:normAutofit/>
          </a:bodyPr>
          <a:lstStyle/>
          <a:p>
            <a:r>
              <a:rPr lang="en-US" sz="2400" dirty="0" smtClean="0"/>
              <a:t>To enhance the role of electron-impact cross-section measurements in planetary and </a:t>
            </a:r>
            <a:r>
              <a:rPr lang="en-US" sz="2400" dirty="0" err="1" smtClean="0"/>
              <a:t>cometary</a:t>
            </a:r>
            <a:r>
              <a:rPr lang="en-US" sz="2400" dirty="0" smtClean="0"/>
              <a:t> modeling by:</a:t>
            </a:r>
          </a:p>
          <a:p>
            <a:pPr lvl="1"/>
            <a:r>
              <a:rPr lang="en-US" sz="2400" dirty="0" smtClean="0">
                <a:solidFill>
                  <a:srgbClr val="FF0000"/>
                </a:solidFill>
              </a:rPr>
              <a:t>Demonstrating the need for more accurate cross sections, as in:</a:t>
            </a:r>
          </a:p>
          <a:p>
            <a:pPr lvl="2"/>
            <a:r>
              <a:rPr lang="en-US" dirty="0" smtClean="0"/>
              <a:t>electron cooling by CO</a:t>
            </a:r>
            <a:r>
              <a:rPr lang="en-US" baseline="-25000" dirty="0" smtClean="0"/>
              <a:t>2</a:t>
            </a:r>
            <a:r>
              <a:rPr lang="en-US" dirty="0" smtClean="0"/>
              <a:t> at Mars, and</a:t>
            </a:r>
          </a:p>
          <a:p>
            <a:pPr lvl="2"/>
            <a:r>
              <a:rPr lang="en-US" dirty="0" smtClean="0"/>
              <a:t>electron heating at Titan.</a:t>
            </a:r>
          </a:p>
        </p:txBody>
      </p:sp>
    </p:spTree>
    <p:extLst>
      <p:ext uri="{BB962C8B-B14F-4D97-AF65-F5344CB8AC3E}">
        <p14:creationId xmlns:p14="http://schemas.microsoft.com/office/powerpoint/2010/main" val="520519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7983</TotalTime>
  <Words>2615</Words>
  <Application>Microsoft Macintosh PowerPoint</Application>
  <PresentationFormat>A4 Paper (210x297 mm)</PresentationFormat>
  <Paragraphs>546</Paragraphs>
  <Slides>72</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Office Theme</vt:lpstr>
      <vt:lpstr>Equation</vt:lpstr>
      <vt:lpstr>PowerPoint Presentation</vt:lpstr>
      <vt:lpstr>Outline</vt:lpstr>
      <vt:lpstr>Outline</vt:lpstr>
      <vt:lpstr>Outline</vt:lpstr>
      <vt:lpstr>Outline</vt:lpstr>
      <vt:lpstr>Outline</vt:lpstr>
      <vt:lpstr>Outline</vt:lpstr>
      <vt:lpstr>Outline</vt:lpstr>
      <vt:lpstr>Aims</vt:lpstr>
      <vt:lpstr>Aims</vt:lpstr>
      <vt:lpstr>Aims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 in comet Hale-Bopp  </vt:lpstr>
      <vt:lpstr>CO in comet Hale-Bopp  </vt:lpstr>
      <vt:lpstr>Recent cross sections Cross section examples and comparison with theory  </vt:lpstr>
      <vt:lpstr>Recent cross sections Cross section examples and comparison with theory  </vt:lpstr>
      <vt:lpstr>CO in comet Hale-Bopp  </vt:lpstr>
      <vt:lpstr>O2 - Measurements at Sophia –  sample energy loss spectrum</vt:lpstr>
      <vt:lpstr>Measurements – Integral cross sections</vt:lpstr>
      <vt:lpstr>Measurements – Integral cross sections</vt:lpstr>
      <vt:lpstr>Measurements – Integral cross sections</vt:lpstr>
      <vt:lpstr>Measurements – Integral cross sections</vt:lpstr>
      <vt:lpstr>Decay and predissociation</vt:lpstr>
      <vt:lpstr>Decay and predissociation</vt:lpstr>
      <vt:lpstr>Decay and predissociation</vt:lpstr>
      <vt:lpstr>Atomic and molecular processes</vt:lpstr>
      <vt:lpstr>Atomic and molecular processes</vt:lpstr>
      <vt:lpstr>Atomic and molecular processes</vt:lpstr>
      <vt:lpstr>Atomic and molecular processes</vt:lpstr>
      <vt:lpstr>Atomic and molecular processes</vt:lpstr>
      <vt:lpstr>PowerPoint Presentation</vt:lpstr>
      <vt:lpstr>Atomic and molecular processes</vt:lpstr>
      <vt:lpstr>  Electron flux spectrum for Europa</vt:lpstr>
      <vt:lpstr>  Electron flux spectrum for Europa</vt:lpstr>
      <vt:lpstr>  Predicted volume emission rates for Europa</vt:lpstr>
      <vt:lpstr>  Predicted volume emission rates for Europa</vt:lpstr>
      <vt:lpstr>  Predicted volume emission rates for Europa</vt:lpstr>
      <vt:lpstr>  Predicted 630.0-nm/557.7-nm ratio for Europa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Flinders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Venus – CO infrared emissions for night and day</dc:title>
  <dc:creator>Laurence Campbell</dc:creator>
  <cp:lastModifiedBy>Laurence Campbell</cp:lastModifiedBy>
  <cp:revision>390</cp:revision>
  <cp:lastPrinted>2011-11-07T23:45:36Z</cp:lastPrinted>
  <dcterms:created xsi:type="dcterms:W3CDTF">2011-11-07T00:43:47Z</dcterms:created>
  <dcterms:modified xsi:type="dcterms:W3CDTF">2012-10-03T01:47:48Z</dcterms:modified>
</cp:coreProperties>
</file>