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22" r:id="rId2"/>
  </p:sldMasterIdLst>
  <p:notesMasterIdLst>
    <p:notesMasterId r:id="rId28"/>
  </p:notesMasterIdLst>
  <p:handoutMasterIdLst>
    <p:handoutMasterId r:id="rId29"/>
  </p:handoutMasterIdLst>
  <p:sldIdLst>
    <p:sldId id="256" r:id="rId3"/>
    <p:sldId id="280" r:id="rId4"/>
    <p:sldId id="288" r:id="rId5"/>
    <p:sldId id="289" r:id="rId6"/>
    <p:sldId id="259" r:id="rId7"/>
    <p:sldId id="261" r:id="rId8"/>
    <p:sldId id="260" r:id="rId9"/>
    <p:sldId id="264" r:id="rId10"/>
    <p:sldId id="263" r:id="rId11"/>
    <p:sldId id="262" r:id="rId12"/>
    <p:sldId id="265" r:id="rId13"/>
    <p:sldId id="281" r:id="rId14"/>
    <p:sldId id="291" r:id="rId15"/>
    <p:sldId id="266" r:id="rId16"/>
    <p:sldId id="268" r:id="rId17"/>
    <p:sldId id="269" r:id="rId18"/>
    <p:sldId id="270" r:id="rId19"/>
    <p:sldId id="267" r:id="rId20"/>
    <p:sldId id="290" r:id="rId21"/>
    <p:sldId id="273" r:id="rId22"/>
    <p:sldId id="284" r:id="rId23"/>
    <p:sldId id="292" r:id="rId24"/>
    <p:sldId id="294" r:id="rId25"/>
    <p:sldId id="278" r:id="rId26"/>
    <p:sldId id="293" r:id="rId27"/>
  </p:sldIdLst>
  <p:sldSz cx="9144000" cy="6858000" type="screen4x3"/>
  <p:notesSz cx="6858000" cy="994568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B82"/>
    <a:srgbClr val="3A6F8A"/>
    <a:srgbClr val="515355"/>
    <a:srgbClr val="8D8F94"/>
    <a:srgbClr val="DCDCDC"/>
    <a:srgbClr val="E7E7E7"/>
    <a:srgbClr val="DBEDFF"/>
    <a:srgbClr val="B9BB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2" autoAdjust="0"/>
    <p:restoredTop sz="97842" autoAdjust="0"/>
  </p:normalViewPr>
  <p:slideViewPr>
    <p:cSldViewPr>
      <p:cViewPr>
        <p:scale>
          <a:sx n="80" d="100"/>
          <a:sy n="80" d="100"/>
        </p:scale>
        <p:origin x="-1176" y="-222"/>
      </p:cViewPr>
      <p:guideLst>
        <p:guide orient="horz" pos="4176"/>
        <p:guide orient="horz" pos="1392"/>
        <p:guide orient="horz" pos="144"/>
        <p:guide orient="horz"/>
        <p:guide orient="horz" pos="672"/>
        <p:guide pos="5759"/>
        <p:guide pos="480"/>
        <p:guide pos="4704"/>
        <p:guide pos="5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2898" y="-90"/>
      </p:cViewPr>
      <p:guideLst>
        <p:guide orient="horz" pos="3132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64336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24400"/>
            <a:ext cx="5486400" cy="447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7213"/>
            <a:ext cx="29718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895A0EA-CB5E-45A3-B014-7435ACBB6D3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65489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650E4B6-DBEE-48EB-B41E-AF51E2D628AD}" type="slidenum">
              <a:rPr lang="de-DE" smtClean="0"/>
              <a:pPr eaLnBrk="1" hangingPunct="1"/>
              <a:t>1</a:t>
            </a:fld>
            <a:endParaRPr lang="de-DE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5A0EA-CB5E-45A3-B014-7435ACBB6D37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7747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1"/>
          <p:cNvSpPr>
            <a:spLocks noChangeArrowheads="1"/>
          </p:cNvSpPr>
          <p:nvPr userDrawn="1"/>
        </p:nvSpPr>
        <p:spPr bwMode="auto">
          <a:xfrm>
            <a:off x="0" y="2286000"/>
            <a:ext cx="125413" cy="2286000"/>
          </a:xfrm>
          <a:prstGeom prst="rect">
            <a:avLst/>
          </a:prstGeom>
          <a:solidFill>
            <a:srgbClr val="005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4" name="Rectangle 32"/>
          <p:cNvSpPr>
            <a:spLocks noChangeArrowheads="1"/>
          </p:cNvSpPr>
          <p:nvPr userDrawn="1"/>
        </p:nvSpPr>
        <p:spPr bwMode="auto">
          <a:xfrm>
            <a:off x="0" y="4572000"/>
            <a:ext cx="125413" cy="2286000"/>
          </a:xfrm>
          <a:prstGeom prst="rect">
            <a:avLst/>
          </a:prstGeom>
          <a:solidFill>
            <a:srgbClr val="5153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2400">
              <a:ea typeface="ＭＳ Ｐゴシック" charset="-128"/>
            </a:endParaRPr>
          </a:p>
        </p:txBody>
      </p:sp>
      <p:sp>
        <p:nvSpPr>
          <p:cNvPr id="5" name="Rectangle 43"/>
          <p:cNvSpPr>
            <a:spLocks noChangeArrowheads="1"/>
          </p:cNvSpPr>
          <p:nvPr userDrawn="1"/>
        </p:nvSpPr>
        <p:spPr bwMode="auto">
          <a:xfrm>
            <a:off x="115888" y="0"/>
            <a:ext cx="125412" cy="2286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2400">
              <a:ea typeface="ＭＳ Ｐゴシック" charset="-128"/>
            </a:endParaRPr>
          </a:p>
        </p:txBody>
      </p:sp>
      <p:sp>
        <p:nvSpPr>
          <p:cNvPr id="6" name="Rectangle 44"/>
          <p:cNvSpPr>
            <a:spLocks noChangeArrowheads="1"/>
          </p:cNvSpPr>
          <p:nvPr userDrawn="1"/>
        </p:nvSpPr>
        <p:spPr bwMode="auto">
          <a:xfrm>
            <a:off x="114300" y="2286000"/>
            <a:ext cx="125413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7" name="Rectangle 45"/>
          <p:cNvSpPr>
            <a:spLocks noChangeArrowheads="1"/>
          </p:cNvSpPr>
          <p:nvPr userDrawn="1"/>
        </p:nvSpPr>
        <p:spPr bwMode="auto">
          <a:xfrm>
            <a:off x="114300" y="4572000"/>
            <a:ext cx="125413" cy="2286000"/>
          </a:xfrm>
          <a:prstGeom prst="rect">
            <a:avLst/>
          </a:prstGeom>
          <a:solidFill>
            <a:srgbClr val="DCDC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2400">
              <a:ea typeface="ＭＳ Ｐゴシック" charset="-128"/>
            </a:endParaRPr>
          </a:p>
        </p:txBody>
      </p:sp>
      <p:sp>
        <p:nvSpPr>
          <p:cNvPr id="10" name="Text Box 61"/>
          <p:cNvSpPr txBox="1">
            <a:spLocks noChangeArrowheads="1"/>
          </p:cNvSpPr>
          <p:nvPr userDrawn="1"/>
        </p:nvSpPr>
        <p:spPr bwMode="auto">
          <a:xfrm>
            <a:off x="467544" y="6536377"/>
            <a:ext cx="81375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de-DE" sz="1200" dirty="0" smtClean="0">
                <a:solidFill>
                  <a:schemeClr val="bg1"/>
                </a:solidFill>
              </a:rPr>
              <a:t>ICAMDATA</a:t>
            </a:r>
            <a:r>
              <a:rPr lang="de-DE" sz="1200" baseline="0" dirty="0" smtClean="0">
                <a:solidFill>
                  <a:schemeClr val="bg1"/>
                </a:solidFill>
              </a:rPr>
              <a:t> – 2012, </a:t>
            </a:r>
            <a:r>
              <a:rPr lang="de-DE" sz="1200" baseline="0" dirty="0" err="1" smtClean="0">
                <a:solidFill>
                  <a:schemeClr val="bg1"/>
                </a:solidFill>
              </a:rPr>
              <a:t>Gaithersburg</a:t>
            </a:r>
            <a:r>
              <a:rPr lang="de-DE" sz="1200" baseline="0" dirty="0" smtClean="0">
                <a:solidFill>
                  <a:schemeClr val="bg1"/>
                </a:solidFill>
              </a:rPr>
              <a:t>, USA</a:t>
            </a:r>
            <a:endParaRPr lang="de-DE" sz="1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7500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68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822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9/30/2012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9/30/2012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9/30/2012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9/30/2012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9/30/2012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9/30/2012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9/30/2012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815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9/30/2012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9/30/2012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1"/>
          <p:cNvSpPr>
            <a:spLocks noChangeArrowheads="1"/>
          </p:cNvSpPr>
          <p:nvPr userDrawn="1"/>
        </p:nvSpPr>
        <p:spPr bwMode="auto">
          <a:xfrm>
            <a:off x="0" y="2286000"/>
            <a:ext cx="125413" cy="2286000"/>
          </a:xfrm>
          <a:prstGeom prst="rect">
            <a:avLst/>
          </a:prstGeom>
          <a:solidFill>
            <a:srgbClr val="005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4" name="Rectangle 32"/>
          <p:cNvSpPr>
            <a:spLocks noChangeArrowheads="1"/>
          </p:cNvSpPr>
          <p:nvPr userDrawn="1"/>
        </p:nvSpPr>
        <p:spPr bwMode="auto">
          <a:xfrm>
            <a:off x="0" y="4572000"/>
            <a:ext cx="125413" cy="2286000"/>
          </a:xfrm>
          <a:prstGeom prst="rect">
            <a:avLst/>
          </a:prstGeom>
          <a:solidFill>
            <a:srgbClr val="5153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2400">
              <a:ea typeface="ＭＳ Ｐゴシック" charset="-128"/>
            </a:endParaRPr>
          </a:p>
        </p:txBody>
      </p:sp>
      <p:sp>
        <p:nvSpPr>
          <p:cNvPr id="5" name="Rectangle 43"/>
          <p:cNvSpPr>
            <a:spLocks noChangeArrowheads="1"/>
          </p:cNvSpPr>
          <p:nvPr userDrawn="1"/>
        </p:nvSpPr>
        <p:spPr bwMode="auto">
          <a:xfrm>
            <a:off x="115888" y="0"/>
            <a:ext cx="125412" cy="2286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2400">
              <a:ea typeface="ＭＳ Ｐゴシック" charset="-128"/>
            </a:endParaRPr>
          </a:p>
        </p:txBody>
      </p:sp>
      <p:sp>
        <p:nvSpPr>
          <p:cNvPr id="6" name="Rectangle 44"/>
          <p:cNvSpPr>
            <a:spLocks noChangeArrowheads="1"/>
          </p:cNvSpPr>
          <p:nvPr userDrawn="1"/>
        </p:nvSpPr>
        <p:spPr bwMode="auto">
          <a:xfrm>
            <a:off x="114300" y="2286000"/>
            <a:ext cx="125413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7" name="Rectangle 45"/>
          <p:cNvSpPr>
            <a:spLocks noChangeArrowheads="1"/>
          </p:cNvSpPr>
          <p:nvPr userDrawn="1"/>
        </p:nvSpPr>
        <p:spPr bwMode="auto">
          <a:xfrm>
            <a:off x="114300" y="4572000"/>
            <a:ext cx="125413" cy="2286000"/>
          </a:xfrm>
          <a:prstGeom prst="rect">
            <a:avLst/>
          </a:prstGeom>
          <a:solidFill>
            <a:srgbClr val="DCDC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240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27500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3454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377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568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049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0070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78956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67684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7"/>
          <p:cNvSpPr>
            <a:spLocks noChangeArrowheads="1"/>
          </p:cNvSpPr>
          <p:nvPr userDrawn="1"/>
        </p:nvSpPr>
        <p:spPr bwMode="auto">
          <a:xfrm>
            <a:off x="1588" y="0"/>
            <a:ext cx="125412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2400">
              <a:ea typeface="ＭＳ Ｐゴシック" charset="-128"/>
            </a:endParaRPr>
          </a:p>
        </p:txBody>
      </p:sp>
      <p:sp>
        <p:nvSpPr>
          <p:cNvPr id="1027" name="Rectangle 59"/>
          <p:cNvSpPr>
            <a:spLocks noChangeArrowheads="1"/>
          </p:cNvSpPr>
          <p:nvPr userDrawn="1"/>
        </p:nvSpPr>
        <p:spPr bwMode="auto">
          <a:xfrm>
            <a:off x="0" y="4572000"/>
            <a:ext cx="125413" cy="2286000"/>
          </a:xfrm>
          <a:prstGeom prst="rect">
            <a:avLst/>
          </a:prstGeom>
          <a:solidFill>
            <a:srgbClr val="5153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2400">
              <a:ea typeface="ＭＳ Ｐゴシック" charset="-128"/>
            </a:endParaRPr>
          </a:p>
        </p:txBody>
      </p:sp>
      <p:sp>
        <p:nvSpPr>
          <p:cNvPr id="1028" name="Rectangle 61"/>
          <p:cNvSpPr>
            <a:spLocks noChangeArrowheads="1"/>
          </p:cNvSpPr>
          <p:nvPr userDrawn="1"/>
        </p:nvSpPr>
        <p:spPr bwMode="auto">
          <a:xfrm>
            <a:off x="115888" y="0"/>
            <a:ext cx="125412" cy="2286000"/>
          </a:xfrm>
          <a:prstGeom prst="rect">
            <a:avLst/>
          </a:prstGeom>
          <a:solidFill>
            <a:srgbClr val="005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2400">
              <a:ea typeface="ＭＳ Ｐゴシック" charset="-128"/>
            </a:endParaRPr>
          </a:p>
        </p:txBody>
      </p:sp>
      <p:sp>
        <p:nvSpPr>
          <p:cNvPr id="1029" name="Rectangle 62"/>
          <p:cNvSpPr>
            <a:spLocks noChangeArrowheads="1"/>
          </p:cNvSpPr>
          <p:nvPr userDrawn="1"/>
        </p:nvSpPr>
        <p:spPr bwMode="auto">
          <a:xfrm>
            <a:off x="114300" y="2286000"/>
            <a:ext cx="125413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030" name="Rectangle 63"/>
          <p:cNvSpPr>
            <a:spLocks noChangeArrowheads="1"/>
          </p:cNvSpPr>
          <p:nvPr userDrawn="1"/>
        </p:nvSpPr>
        <p:spPr bwMode="auto">
          <a:xfrm>
            <a:off x="114300" y="4572000"/>
            <a:ext cx="125413" cy="2286000"/>
          </a:xfrm>
          <a:prstGeom prst="rect">
            <a:avLst/>
          </a:prstGeom>
          <a:solidFill>
            <a:srgbClr val="DCDC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2400">
              <a:ea typeface="ＭＳ Ｐゴシック" charset="-128"/>
            </a:endParaRPr>
          </a:p>
        </p:txBody>
      </p:sp>
      <p:sp>
        <p:nvSpPr>
          <p:cNvPr id="1032" name="Text Box 69"/>
          <p:cNvSpPr txBox="1">
            <a:spLocks noChangeArrowheads="1"/>
          </p:cNvSpPr>
          <p:nvPr userDrawn="1"/>
        </p:nvSpPr>
        <p:spPr bwMode="auto">
          <a:xfrm>
            <a:off x="1692275" y="6546850"/>
            <a:ext cx="62642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 smtClean="0">
                <a:solidFill>
                  <a:srgbClr val="005B82"/>
                </a:solidFill>
              </a:rPr>
              <a:t>ICAMDATA</a:t>
            </a:r>
            <a:r>
              <a:rPr lang="de-DE" sz="1000" baseline="0" dirty="0" smtClean="0">
                <a:solidFill>
                  <a:srgbClr val="005B82"/>
                </a:solidFill>
              </a:rPr>
              <a:t> – 2012, NIST, </a:t>
            </a:r>
            <a:r>
              <a:rPr lang="de-DE" sz="1000" baseline="0" dirty="0" err="1" smtClean="0">
                <a:solidFill>
                  <a:srgbClr val="005B82"/>
                </a:solidFill>
              </a:rPr>
              <a:t>Gaithersburg</a:t>
            </a:r>
            <a:r>
              <a:rPr lang="de-DE" sz="1000" baseline="0" dirty="0" smtClean="0">
                <a:solidFill>
                  <a:srgbClr val="005B82"/>
                </a:solidFill>
              </a:rPr>
              <a:t>, USA</a:t>
            </a:r>
            <a:endParaRPr lang="de-DE" sz="1000" dirty="0" smtClean="0">
              <a:solidFill>
                <a:srgbClr val="005B82"/>
              </a:solidFill>
            </a:endParaRPr>
          </a:p>
          <a:p>
            <a:pPr algn="ctr">
              <a:spcBef>
                <a:spcPct val="50000"/>
              </a:spcBef>
              <a:defRPr/>
            </a:pPr>
            <a:endParaRPr lang="de-DE" sz="1000" dirty="0" smtClean="0">
              <a:solidFill>
                <a:srgbClr val="002060"/>
              </a:solidFill>
            </a:endParaRPr>
          </a:p>
        </p:txBody>
      </p:sp>
      <p:sp>
        <p:nvSpPr>
          <p:cNvPr id="1035" name="Line 78"/>
          <p:cNvSpPr>
            <a:spLocks noChangeShapeType="1"/>
          </p:cNvSpPr>
          <p:nvPr userDrawn="1"/>
        </p:nvSpPr>
        <p:spPr bwMode="auto">
          <a:xfrm>
            <a:off x="352425" y="6486525"/>
            <a:ext cx="8640763" cy="0"/>
          </a:xfrm>
          <a:prstGeom prst="line">
            <a:avLst/>
          </a:prstGeom>
          <a:noFill/>
          <a:ln w="9525">
            <a:solidFill>
              <a:srgbClr val="3A6F8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9EE0"/>
        </a:buClr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5B82"/>
        </a:buClr>
        <a:buFont typeface="Wingdings" charset="2"/>
        <a:buChar char="§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5B82"/>
        </a:buClr>
        <a:buFont typeface="Wingdings" charset="2"/>
        <a:buChar char="§"/>
        <a:defRPr sz="2200" i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9/30/2012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57"/>
          <p:cNvSpPr>
            <a:spLocks noChangeArrowheads="1"/>
          </p:cNvSpPr>
          <p:nvPr userDrawn="1"/>
        </p:nvSpPr>
        <p:spPr bwMode="auto">
          <a:xfrm>
            <a:off x="1588" y="0"/>
            <a:ext cx="125412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2400">
              <a:ea typeface="ＭＳ Ｐゴシック" charset="-128"/>
            </a:endParaRPr>
          </a:p>
        </p:txBody>
      </p:sp>
      <p:sp>
        <p:nvSpPr>
          <p:cNvPr id="10" name="Rectangle 59"/>
          <p:cNvSpPr>
            <a:spLocks noChangeArrowheads="1"/>
          </p:cNvSpPr>
          <p:nvPr userDrawn="1"/>
        </p:nvSpPr>
        <p:spPr bwMode="auto">
          <a:xfrm>
            <a:off x="0" y="4572000"/>
            <a:ext cx="125413" cy="2286000"/>
          </a:xfrm>
          <a:prstGeom prst="rect">
            <a:avLst/>
          </a:prstGeom>
          <a:solidFill>
            <a:srgbClr val="5153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2400">
              <a:ea typeface="ＭＳ Ｐゴシック" charset="-128"/>
            </a:endParaRPr>
          </a:p>
        </p:txBody>
      </p:sp>
      <p:sp>
        <p:nvSpPr>
          <p:cNvPr id="11" name="Rectangle 61"/>
          <p:cNvSpPr>
            <a:spLocks noChangeArrowheads="1"/>
          </p:cNvSpPr>
          <p:nvPr userDrawn="1"/>
        </p:nvSpPr>
        <p:spPr bwMode="auto">
          <a:xfrm>
            <a:off x="115888" y="0"/>
            <a:ext cx="125412" cy="2286000"/>
          </a:xfrm>
          <a:prstGeom prst="rect">
            <a:avLst/>
          </a:prstGeom>
          <a:solidFill>
            <a:srgbClr val="005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2400">
              <a:ea typeface="ＭＳ Ｐゴシック" charset="-128"/>
            </a:endParaRPr>
          </a:p>
        </p:txBody>
      </p:sp>
      <p:sp>
        <p:nvSpPr>
          <p:cNvPr id="12" name="Rectangle 62"/>
          <p:cNvSpPr>
            <a:spLocks noChangeArrowheads="1"/>
          </p:cNvSpPr>
          <p:nvPr userDrawn="1"/>
        </p:nvSpPr>
        <p:spPr bwMode="auto">
          <a:xfrm>
            <a:off x="114300" y="2286000"/>
            <a:ext cx="125413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3" name="Rectangle 63"/>
          <p:cNvSpPr>
            <a:spLocks noChangeArrowheads="1"/>
          </p:cNvSpPr>
          <p:nvPr userDrawn="1"/>
        </p:nvSpPr>
        <p:spPr bwMode="auto">
          <a:xfrm>
            <a:off x="114300" y="4572000"/>
            <a:ext cx="125413" cy="2286000"/>
          </a:xfrm>
          <a:prstGeom prst="rect">
            <a:avLst/>
          </a:prstGeom>
          <a:solidFill>
            <a:srgbClr val="DCDC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2400">
              <a:ea typeface="ＭＳ Ｐゴシック" charset="-128"/>
            </a:endParaRPr>
          </a:p>
        </p:txBody>
      </p:sp>
      <p:sp>
        <p:nvSpPr>
          <p:cNvPr id="14" name="Text Box 69"/>
          <p:cNvSpPr txBox="1">
            <a:spLocks noChangeArrowheads="1"/>
          </p:cNvSpPr>
          <p:nvPr userDrawn="1"/>
        </p:nvSpPr>
        <p:spPr bwMode="auto">
          <a:xfrm>
            <a:off x="1692275" y="6546850"/>
            <a:ext cx="62642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 smtClean="0">
                <a:solidFill>
                  <a:srgbClr val="005B82"/>
                </a:solidFill>
              </a:rPr>
              <a:t>ICAMDATA</a:t>
            </a:r>
            <a:r>
              <a:rPr lang="de-DE" sz="1000" baseline="0" dirty="0" smtClean="0">
                <a:solidFill>
                  <a:srgbClr val="005B82"/>
                </a:solidFill>
              </a:rPr>
              <a:t> – 2012, NIST, </a:t>
            </a:r>
            <a:r>
              <a:rPr lang="de-DE" sz="1000" baseline="0" dirty="0" err="1" smtClean="0">
                <a:solidFill>
                  <a:srgbClr val="005B82"/>
                </a:solidFill>
              </a:rPr>
              <a:t>Gaithersburg</a:t>
            </a:r>
            <a:r>
              <a:rPr lang="de-DE" sz="1000" baseline="0" dirty="0" smtClean="0">
                <a:solidFill>
                  <a:srgbClr val="005B82"/>
                </a:solidFill>
              </a:rPr>
              <a:t>, USA</a:t>
            </a:r>
            <a:endParaRPr lang="de-DE" sz="1000" dirty="0" smtClean="0">
              <a:solidFill>
                <a:srgbClr val="005B82"/>
              </a:solidFill>
            </a:endParaRPr>
          </a:p>
          <a:p>
            <a:pPr algn="ctr">
              <a:spcBef>
                <a:spcPct val="50000"/>
              </a:spcBef>
              <a:defRPr/>
            </a:pPr>
            <a:endParaRPr lang="de-DE" sz="1000" dirty="0" smtClean="0">
              <a:solidFill>
                <a:srgbClr val="002060"/>
              </a:solidFill>
            </a:endParaRPr>
          </a:p>
        </p:txBody>
      </p:sp>
      <p:sp>
        <p:nvSpPr>
          <p:cNvPr id="15" name="Text Box 75"/>
          <p:cNvSpPr txBox="1">
            <a:spLocks noChangeArrowheads="1"/>
          </p:cNvSpPr>
          <p:nvPr userDrawn="1"/>
        </p:nvSpPr>
        <p:spPr bwMode="auto">
          <a:xfrm>
            <a:off x="468313" y="6546850"/>
            <a:ext cx="15113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de-DE" sz="1000" smtClean="0">
                <a:solidFill>
                  <a:srgbClr val="3A6F8A"/>
                </a:solidFill>
              </a:rPr>
              <a:t>March 7th, 2008</a:t>
            </a:r>
          </a:p>
        </p:txBody>
      </p:sp>
      <p:sp>
        <p:nvSpPr>
          <p:cNvPr id="16" name="Text Box 76"/>
          <p:cNvSpPr txBox="1">
            <a:spLocks noChangeArrowheads="1"/>
          </p:cNvSpPr>
          <p:nvPr userDrawn="1"/>
        </p:nvSpPr>
        <p:spPr bwMode="auto">
          <a:xfrm>
            <a:off x="7958138" y="6546850"/>
            <a:ext cx="9350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de-DE" sz="1000" smtClean="0">
                <a:solidFill>
                  <a:srgbClr val="005B82"/>
                </a:solidFill>
              </a:rPr>
              <a:t>No </a:t>
            </a:r>
            <a:fld id="{F075EAF9-2AD5-41C7-9841-76AADEFA667E}" type="slidenum">
              <a:rPr lang="de-DE" sz="1000" smtClean="0">
                <a:solidFill>
                  <a:srgbClr val="005B82"/>
                </a:solidFill>
              </a:rPr>
              <a:pPr algn="r" eaLnBrk="1" hangingPunct="1">
                <a:spcBef>
                  <a:spcPct val="50000"/>
                </a:spcBef>
                <a:defRPr/>
              </a:pPr>
              <a:t>‹Nr.›</a:t>
            </a:fld>
            <a:endParaRPr lang="de-DE" sz="1000" smtClean="0">
              <a:solidFill>
                <a:srgbClr val="005B82"/>
              </a:solidFill>
            </a:endParaRPr>
          </a:p>
        </p:txBody>
      </p:sp>
      <p:sp>
        <p:nvSpPr>
          <p:cNvPr id="17" name="Line 78"/>
          <p:cNvSpPr>
            <a:spLocks noChangeShapeType="1"/>
          </p:cNvSpPr>
          <p:nvPr userDrawn="1"/>
        </p:nvSpPr>
        <p:spPr bwMode="auto">
          <a:xfrm>
            <a:off x="352425" y="6486525"/>
            <a:ext cx="8640763" cy="0"/>
          </a:xfrm>
          <a:prstGeom prst="line">
            <a:avLst/>
          </a:prstGeom>
          <a:noFill/>
          <a:ln w="9525">
            <a:solidFill>
              <a:srgbClr val="3A6F8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4.png"/><Relationship Id="rId4" Type="http://schemas.openxmlformats.org/officeDocument/2006/relationships/image" Target="../media/image2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00.png"/><Relationship Id="rId7" Type="http://schemas.openxmlformats.org/officeDocument/2006/relationships/image" Target="../media/image320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80.png"/><Relationship Id="rId5" Type="http://schemas.openxmlformats.org/officeDocument/2006/relationships/image" Target="../media/image570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8.png"/><Relationship Id="rId5" Type="http://schemas.openxmlformats.org/officeDocument/2006/relationships/image" Target="../media/image36.wmf"/><Relationship Id="rId4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2.png"/><Relationship Id="rId4" Type="http://schemas.openxmlformats.org/officeDocument/2006/relationships/image" Target="../media/image4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5.png"/><Relationship Id="rId4" Type="http://schemas.openxmlformats.org/officeDocument/2006/relationships/image" Target="../media/image12.wmf"/><Relationship Id="rId9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ChangeArrowheads="1"/>
          </p:cNvSpPr>
          <p:nvPr/>
        </p:nvSpPr>
        <p:spPr bwMode="auto">
          <a:xfrm>
            <a:off x="3921125" y="35036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>
              <a:solidFill>
                <a:srgbClr val="005B82"/>
              </a:solidFill>
            </a:endParaRPr>
          </a:p>
        </p:txBody>
      </p:sp>
      <p:sp>
        <p:nvSpPr>
          <p:cNvPr id="5123" name="Text Box 11"/>
          <p:cNvSpPr txBox="1">
            <a:spLocks noChangeArrowheads="1"/>
          </p:cNvSpPr>
          <p:nvPr/>
        </p:nvSpPr>
        <p:spPr bwMode="auto">
          <a:xfrm>
            <a:off x="445852" y="2487950"/>
            <a:ext cx="871090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sz="2000" b="1" dirty="0">
              <a:solidFill>
                <a:srgbClr val="005B82"/>
              </a:solidFill>
            </a:endParaRPr>
          </a:p>
          <a:p>
            <a:r>
              <a:rPr lang="de-DE" sz="2000" u="sng" dirty="0" smtClean="0">
                <a:solidFill>
                  <a:srgbClr val="005B82"/>
                </a:solidFill>
                <a:latin typeface="+mn-lt"/>
              </a:rPr>
              <a:t>O. Marchuk</a:t>
            </a:r>
            <a:r>
              <a:rPr lang="de-DE" sz="2000" u="sng" baseline="30000" dirty="0" smtClean="0">
                <a:solidFill>
                  <a:srgbClr val="005B82"/>
                </a:solidFill>
                <a:latin typeface="+mn-lt"/>
              </a:rPr>
              <a:t>1</a:t>
            </a:r>
            <a:r>
              <a:rPr lang="de-DE" sz="2000" dirty="0" smtClean="0">
                <a:solidFill>
                  <a:srgbClr val="005B82"/>
                </a:solidFill>
                <a:latin typeface="+mn-lt"/>
              </a:rPr>
              <a:t>, </a:t>
            </a:r>
            <a:r>
              <a:rPr lang="de-DE" sz="2000" dirty="0" err="1" smtClean="0">
                <a:solidFill>
                  <a:srgbClr val="005B82"/>
                </a:solidFill>
                <a:latin typeface="+mn-lt"/>
              </a:rPr>
              <a:t>Yu</a:t>
            </a:r>
            <a:r>
              <a:rPr lang="de-DE" sz="2000" dirty="0" smtClean="0">
                <a:solidFill>
                  <a:srgbClr val="005B82"/>
                </a:solidFill>
                <a:latin typeface="+mn-lt"/>
              </a:rPr>
              <a:t>. Ralchenko</a:t>
            </a:r>
            <a:r>
              <a:rPr lang="de-DE" sz="2000" baseline="30000" dirty="0" smtClean="0">
                <a:solidFill>
                  <a:srgbClr val="005B82"/>
                </a:solidFill>
                <a:latin typeface="+mn-lt"/>
              </a:rPr>
              <a:t>2</a:t>
            </a:r>
            <a:r>
              <a:rPr lang="de-DE" sz="2000" dirty="0" smtClean="0">
                <a:solidFill>
                  <a:srgbClr val="005B82"/>
                </a:solidFill>
                <a:latin typeface="+mn-lt"/>
              </a:rPr>
              <a:t>, D.R. Schultz</a:t>
            </a:r>
            <a:r>
              <a:rPr lang="de-DE" sz="2000" baseline="30000" dirty="0" smtClean="0">
                <a:solidFill>
                  <a:srgbClr val="005B82"/>
                </a:solidFill>
                <a:latin typeface="+mn-lt"/>
              </a:rPr>
              <a:t>3</a:t>
            </a:r>
            <a:r>
              <a:rPr lang="de-DE" sz="2000" dirty="0" smtClean="0">
                <a:solidFill>
                  <a:srgbClr val="005B82"/>
                </a:solidFill>
                <a:latin typeface="+mn-lt"/>
              </a:rPr>
              <a:t>,</a:t>
            </a:r>
            <a:br>
              <a:rPr lang="de-DE" sz="2000" dirty="0" smtClean="0">
                <a:solidFill>
                  <a:srgbClr val="005B82"/>
                </a:solidFill>
                <a:latin typeface="+mn-lt"/>
              </a:rPr>
            </a:br>
            <a:r>
              <a:rPr lang="de-DE" sz="2000" dirty="0" smtClean="0">
                <a:solidFill>
                  <a:srgbClr val="005B82"/>
                </a:solidFill>
                <a:latin typeface="+mn-lt"/>
              </a:rPr>
              <a:t>W. Biel</a:t>
            </a:r>
            <a:r>
              <a:rPr lang="de-DE" sz="2000" baseline="30000" dirty="0" smtClean="0">
                <a:solidFill>
                  <a:srgbClr val="005B82"/>
                </a:solidFill>
                <a:latin typeface="+mn-lt"/>
              </a:rPr>
              <a:t>1</a:t>
            </a:r>
            <a:r>
              <a:rPr lang="de-DE" sz="2000" dirty="0" smtClean="0">
                <a:solidFill>
                  <a:srgbClr val="005B82"/>
                </a:solidFill>
                <a:latin typeface="+mn-lt"/>
              </a:rPr>
              <a:t>, T. Schlummer</a:t>
            </a:r>
            <a:r>
              <a:rPr lang="de-DE" sz="2000" baseline="30000" dirty="0" smtClean="0">
                <a:solidFill>
                  <a:srgbClr val="005B82"/>
                </a:solidFill>
                <a:latin typeface="+mn-lt"/>
              </a:rPr>
              <a:t>1</a:t>
            </a:r>
            <a:r>
              <a:rPr lang="de-DE" sz="2000" dirty="0" smtClean="0">
                <a:solidFill>
                  <a:srgbClr val="005B82"/>
                </a:solidFill>
                <a:latin typeface="+mn-lt"/>
              </a:rPr>
              <a:t> </a:t>
            </a:r>
            <a:r>
              <a:rPr lang="de-DE" sz="2000" dirty="0" err="1" smtClean="0">
                <a:solidFill>
                  <a:srgbClr val="005B82"/>
                </a:solidFill>
                <a:latin typeface="+mn-lt"/>
              </a:rPr>
              <a:t>and</a:t>
            </a:r>
            <a:r>
              <a:rPr lang="de-DE" sz="2000" dirty="0" smtClean="0">
                <a:solidFill>
                  <a:srgbClr val="005B82"/>
                </a:solidFill>
                <a:latin typeface="+mn-lt"/>
              </a:rPr>
              <a:t> E. Stambulchik</a:t>
            </a:r>
            <a:r>
              <a:rPr lang="de-DE" sz="2000" baseline="30000" dirty="0" smtClean="0">
                <a:solidFill>
                  <a:srgbClr val="005B82"/>
                </a:solidFill>
                <a:latin typeface="+mn-lt"/>
              </a:rPr>
              <a:t>4</a:t>
            </a:r>
            <a:endParaRPr lang="de-DE" sz="2000" baseline="30000" dirty="0">
              <a:solidFill>
                <a:srgbClr val="005B82"/>
              </a:solidFill>
              <a:latin typeface="+mn-lt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95536" y="3573016"/>
            <a:ext cx="83529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5B82"/>
              </a:solidFill>
              <a:latin typeface="+mn-lt"/>
            </a:endParaRPr>
          </a:p>
          <a:p>
            <a:r>
              <a:rPr lang="en-US" baseline="30000" dirty="0" smtClean="0">
                <a:solidFill>
                  <a:srgbClr val="005B82"/>
                </a:solidFill>
                <a:latin typeface="+mn-lt"/>
              </a:rPr>
              <a:t>1</a:t>
            </a:r>
            <a:r>
              <a:rPr lang="en-US" dirty="0" smtClean="0">
                <a:solidFill>
                  <a:srgbClr val="005B82"/>
                </a:solidFill>
                <a:latin typeface="+mn-lt"/>
              </a:rPr>
              <a:t> - </a:t>
            </a:r>
            <a:r>
              <a:rPr lang="en-US" sz="1200" dirty="0" smtClean="0">
                <a:solidFill>
                  <a:srgbClr val="005B82"/>
                </a:solidFill>
                <a:latin typeface="+mn-lt"/>
              </a:rPr>
              <a:t>Institute </a:t>
            </a:r>
            <a:r>
              <a:rPr lang="en-US" sz="1200" dirty="0">
                <a:solidFill>
                  <a:srgbClr val="005B82"/>
                </a:solidFill>
                <a:latin typeface="+mn-lt"/>
              </a:rPr>
              <a:t>of Energy and Climate Research, </a:t>
            </a:r>
            <a:r>
              <a:rPr lang="en-US" sz="1200" dirty="0" err="1">
                <a:solidFill>
                  <a:srgbClr val="005B82"/>
                </a:solidFill>
                <a:latin typeface="+mn-lt"/>
              </a:rPr>
              <a:t>Forschungszentrum</a:t>
            </a:r>
            <a:r>
              <a:rPr lang="en-US" sz="1200" dirty="0">
                <a:solidFill>
                  <a:srgbClr val="005B82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rgbClr val="005B82"/>
                </a:solidFill>
                <a:latin typeface="+mn-lt"/>
              </a:rPr>
              <a:t>Jülich</a:t>
            </a:r>
            <a:r>
              <a:rPr lang="en-US" sz="1200" dirty="0">
                <a:solidFill>
                  <a:srgbClr val="005B82"/>
                </a:solidFill>
                <a:latin typeface="+mn-lt"/>
              </a:rPr>
              <a:t> GmbH, 52425 </a:t>
            </a:r>
            <a:r>
              <a:rPr lang="en-US" sz="1200" dirty="0" err="1">
                <a:solidFill>
                  <a:srgbClr val="005B82"/>
                </a:solidFill>
                <a:latin typeface="+mn-lt"/>
              </a:rPr>
              <a:t>Jülich</a:t>
            </a:r>
            <a:r>
              <a:rPr lang="en-US" sz="1200" dirty="0">
                <a:solidFill>
                  <a:srgbClr val="005B82"/>
                </a:solidFill>
                <a:latin typeface="+mn-lt"/>
              </a:rPr>
              <a:t>, </a:t>
            </a:r>
            <a:r>
              <a:rPr lang="en-US" sz="1200" dirty="0" smtClean="0">
                <a:solidFill>
                  <a:srgbClr val="005B82"/>
                </a:solidFill>
                <a:latin typeface="+mn-lt"/>
              </a:rPr>
              <a:t>Germany</a:t>
            </a:r>
          </a:p>
          <a:p>
            <a:r>
              <a:rPr lang="en-US" baseline="30000" dirty="0" smtClean="0">
                <a:solidFill>
                  <a:srgbClr val="005B82"/>
                </a:solidFill>
                <a:latin typeface="+mn-lt"/>
              </a:rPr>
              <a:t>2</a:t>
            </a:r>
            <a:r>
              <a:rPr lang="en-US" dirty="0" smtClean="0">
                <a:solidFill>
                  <a:srgbClr val="005B82"/>
                </a:solidFill>
                <a:latin typeface="+mn-lt"/>
              </a:rPr>
              <a:t> </a:t>
            </a:r>
            <a:r>
              <a:rPr lang="en-US" dirty="0">
                <a:solidFill>
                  <a:srgbClr val="005B82"/>
                </a:solidFill>
                <a:latin typeface="+mn-lt"/>
              </a:rPr>
              <a:t>- </a:t>
            </a:r>
            <a:r>
              <a:rPr lang="en-US" sz="1200" dirty="0" smtClean="0">
                <a:solidFill>
                  <a:srgbClr val="005B82"/>
                </a:solidFill>
                <a:latin typeface="+mn-lt"/>
              </a:rPr>
              <a:t>Quantum </a:t>
            </a:r>
            <a:r>
              <a:rPr lang="en-US" sz="1200" dirty="0">
                <a:solidFill>
                  <a:srgbClr val="005B82"/>
                </a:solidFill>
                <a:latin typeface="+mn-lt"/>
              </a:rPr>
              <a:t>Measurement Division, National Institute of Standards and Technology, Gaithersburg, MD 20899, </a:t>
            </a:r>
            <a:r>
              <a:rPr lang="en-US" sz="1200" dirty="0" smtClean="0">
                <a:solidFill>
                  <a:srgbClr val="005B82"/>
                </a:solidFill>
                <a:latin typeface="+mn-lt"/>
              </a:rPr>
              <a:t>USA</a:t>
            </a:r>
          </a:p>
          <a:p>
            <a:r>
              <a:rPr lang="en-US" baseline="30000" dirty="0" smtClean="0">
                <a:solidFill>
                  <a:srgbClr val="005B82"/>
                </a:solidFill>
                <a:latin typeface="+mn-lt"/>
              </a:rPr>
              <a:t>3</a:t>
            </a:r>
            <a:r>
              <a:rPr lang="en-US" dirty="0" smtClean="0">
                <a:solidFill>
                  <a:srgbClr val="005B82"/>
                </a:solidFill>
                <a:latin typeface="+mn-lt"/>
              </a:rPr>
              <a:t> -</a:t>
            </a:r>
            <a:r>
              <a:rPr lang="en-US" sz="1200" dirty="0" smtClean="0">
                <a:solidFill>
                  <a:srgbClr val="005B82"/>
                </a:solidFill>
                <a:latin typeface="+mn-lt"/>
              </a:rPr>
              <a:t> </a:t>
            </a:r>
            <a:r>
              <a:rPr lang="en-US" sz="1200" dirty="0">
                <a:solidFill>
                  <a:srgbClr val="005B82"/>
                </a:solidFill>
                <a:latin typeface="+mn-lt"/>
              </a:rPr>
              <a:t>Department of Physics, University of North Texas, Denton, TX 76203, </a:t>
            </a:r>
            <a:r>
              <a:rPr lang="en-US" sz="1200" dirty="0" smtClean="0">
                <a:solidFill>
                  <a:srgbClr val="005B82"/>
                </a:solidFill>
                <a:latin typeface="+mn-lt"/>
              </a:rPr>
              <a:t>USA</a:t>
            </a:r>
          </a:p>
          <a:p>
            <a:r>
              <a:rPr lang="en-US" baseline="30000" dirty="0">
                <a:solidFill>
                  <a:srgbClr val="005B82"/>
                </a:solidFill>
                <a:latin typeface="+mn-lt"/>
              </a:rPr>
              <a:t>4</a:t>
            </a:r>
            <a:r>
              <a:rPr lang="en-US" dirty="0" smtClean="0">
                <a:solidFill>
                  <a:srgbClr val="005B82"/>
                </a:solidFill>
                <a:latin typeface="+mn-lt"/>
              </a:rPr>
              <a:t> - </a:t>
            </a:r>
            <a:r>
              <a:rPr lang="en-US" sz="1200" dirty="0" smtClean="0">
                <a:solidFill>
                  <a:srgbClr val="005B82"/>
                </a:solidFill>
                <a:latin typeface="+mn-lt"/>
              </a:rPr>
              <a:t>Weizmann </a:t>
            </a:r>
            <a:r>
              <a:rPr lang="en-US" sz="1200" dirty="0">
                <a:solidFill>
                  <a:srgbClr val="005B82"/>
                </a:solidFill>
                <a:latin typeface="+mn-lt"/>
              </a:rPr>
              <a:t>Institute of Science, </a:t>
            </a:r>
            <a:r>
              <a:rPr lang="en-US" sz="1200" dirty="0" err="1">
                <a:solidFill>
                  <a:srgbClr val="005B82"/>
                </a:solidFill>
                <a:latin typeface="+mn-lt"/>
              </a:rPr>
              <a:t>Rehovot</a:t>
            </a:r>
            <a:r>
              <a:rPr lang="en-US" sz="1200" dirty="0">
                <a:solidFill>
                  <a:srgbClr val="005B82"/>
                </a:solidFill>
                <a:latin typeface="+mn-lt"/>
              </a:rPr>
              <a:t>, 76100, </a:t>
            </a:r>
            <a:r>
              <a:rPr lang="en-US" sz="1200" dirty="0" smtClean="0">
                <a:solidFill>
                  <a:srgbClr val="005B82"/>
                </a:solidFill>
                <a:latin typeface="+mn-lt"/>
              </a:rPr>
              <a:t>Israel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8392" y="953433"/>
            <a:ext cx="92961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rgbClr val="005B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Atomic data for </a:t>
            </a:r>
            <a:r>
              <a:rPr lang="en-US" sz="4000" dirty="0" smtClean="0">
                <a:solidFill>
                  <a:srgbClr val="005B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beam-stimulated</a:t>
            </a:r>
          </a:p>
          <a:p>
            <a:pPr algn="ctr"/>
            <a:r>
              <a:rPr lang="en-US" sz="4000" dirty="0" smtClean="0">
                <a:solidFill>
                  <a:srgbClr val="005B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000" dirty="0">
                <a:solidFill>
                  <a:srgbClr val="005B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plasma </a:t>
            </a:r>
            <a:r>
              <a:rPr lang="en-US" sz="4000" dirty="0" smtClean="0">
                <a:solidFill>
                  <a:srgbClr val="005B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spectroscopy </a:t>
            </a:r>
            <a:r>
              <a:rPr lang="en-US" sz="4000" dirty="0">
                <a:solidFill>
                  <a:srgbClr val="005B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 fusion plasmas 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1588" y="0"/>
            <a:ext cx="125412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4572000"/>
            <a:ext cx="125413" cy="2286000"/>
          </a:xfrm>
          <a:prstGeom prst="rect">
            <a:avLst/>
          </a:prstGeom>
          <a:solidFill>
            <a:srgbClr val="5153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115888" y="0"/>
            <a:ext cx="125412" cy="2286000"/>
          </a:xfrm>
          <a:prstGeom prst="rect">
            <a:avLst/>
          </a:prstGeom>
          <a:solidFill>
            <a:srgbClr val="005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114300" y="2286000"/>
            <a:ext cx="125413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solidFill>
                <a:schemeClr val="bg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114300" y="4572000"/>
            <a:ext cx="125413" cy="2286000"/>
          </a:xfrm>
          <a:prstGeom prst="rect">
            <a:avLst/>
          </a:prstGeom>
          <a:solidFill>
            <a:srgbClr val="DCDC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730" y="6482102"/>
            <a:ext cx="1152128" cy="384909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375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862" y="6502700"/>
            <a:ext cx="983604" cy="33442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10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816" y="6524600"/>
            <a:ext cx="970632" cy="312526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678" y="6511326"/>
            <a:ext cx="461826" cy="334426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300536" y="6608469"/>
            <a:ext cx="28017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ICAMDATA-2012, NIST, </a:t>
            </a:r>
            <a:r>
              <a:rPr lang="de-DE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Gaithersburg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588" y="0"/>
            <a:ext cx="125412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0" y="4572000"/>
            <a:ext cx="125413" cy="2286000"/>
          </a:xfrm>
          <a:prstGeom prst="rect">
            <a:avLst/>
          </a:prstGeom>
          <a:solidFill>
            <a:srgbClr val="5153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115888" y="0"/>
            <a:ext cx="125412" cy="2286000"/>
          </a:xfrm>
          <a:prstGeom prst="rect">
            <a:avLst/>
          </a:prstGeom>
          <a:solidFill>
            <a:srgbClr val="005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114300" y="2286000"/>
            <a:ext cx="125413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solidFill>
                <a:schemeClr val="bg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114300" y="4572000"/>
            <a:ext cx="125413" cy="2286000"/>
          </a:xfrm>
          <a:prstGeom prst="rect">
            <a:avLst/>
          </a:prstGeom>
          <a:solidFill>
            <a:srgbClr val="DCDC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67678" y="125681"/>
            <a:ext cx="5544616" cy="1066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 physical processes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11560" y="1196752"/>
            <a:ext cx="8229600" cy="381642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  <a:buFont typeface="Wingdings" pitchFamily="2" charset="2"/>
              <a:buChar char="q"/>
            </a:pPr>
            <a:r>
              <a:rPr lang="en-US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Radiative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decays</a:t>
            </a:r>
          </a:p>
          <a:p>
            <a:pPr lvl="1">
              <a:lnSpc>
                <a:spcPct val="170000"/>
              </a:lnSpc>
              <a:buFont typeface="Wingdings" pitchFamily="2" charset="2"/>
              <a:buChar char="q"/>
            </a:pP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Well known (Bethe &amp; </a:t>
            </a:r>
            <a:r>
              <a:rPr lang="en-US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Salpeter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lnSpc>
                <a:spcPct val="170000"/>
              </a:lnSpc>
              <a:buFont typeface="Wingdings" pitchFamily="2" charset="2"/>
              <a:buChar char="q"/>
            </a:pP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Field-induced ionization strong for high </a:t>
            </a:r>
            <a:r>
              <a:rPr lang="en-US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’s</a:t>
            </a:r>
          </a:p>
          <a:p>
            <a:pPr>
              <a:lnSpc>
                <a:spcPct val="170000"/>
              </a:lnSpc>
              <a:buFont typeface="Wingdings" pitchFamily="2" charset="2"/>
              <a:buChar char="q"/>
            </a:pP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Electron-impact processes</a:t>
            </a:r>
          </a:p>
          <a:p>
            <a:pPr lvl="1">
              <a:lnSpc>
                <a:spcPct val="170000"/>
              </a:lnSpc>
              <a:buFont typeface="Wingdings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Too high energies =&gt; small cross sections</a:t>
            </a:r>
          </a:p>
          <a:p>
            <a:pPr>
              <a:lnSpc>
                <a:spcPct val="170000"/>
              </a:lnSpc>
              <a:buFont typeface="Wingdings" pitchFamily="2" charset="2"/>
              <a:buChar char="q"/>
            </a:pP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Proton-impact processes</a:t>
            </a:r>
          </a:p>
          <a:p>
            <a:pPr lvl="1">
              <a:lnSpc>
                <a:spcPct val="170000"/>
              </a:lnSpc>
              <a:buFont typeface="Wingdings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strongest but…</a:t>
            </a:r>
          </a:p>
        </p:txBody>
      </p:sp>
      <p:sp>
        <p:nvSpPr>
          <p:cNvPr id="12" name="TextBox 3"/>
          <p:cNvSpPr txBox="1"/>
          <p:nvPr/>
        </p:nvSpPr>
        <p:spPr>
          <a:xfrm>
            <a:off x="688626" y="5334307"/>
            <a:ext cx="7843814" cy="830997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Problem: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cross sections/rate coefficients 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for transitions between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parabolic states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00536" y="6608469"/>
            <a:ext cx="28017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ICAMDATA-2012, NIST, </a:t>
            </a:r>
            <a:r>
              <a:rPr lang="de-DE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Gaithersburg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1371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18" y="772478"/>
            <a:ext cx="6650382" cy="3952666"/>
          </a:xfrm>
          <a:prstGeom prst="rect">
            <a:avLst/>
          </a:prstGeom>
        </p:spPr>
      </p:pic>
      <p:sp>
        <p:nvSpPr>
          <p:cNvPr id="4" name="Rectangle 9"/>
          <p:cNvSpPr>
            <a:spLocks noGrp="1" noChangeArrowheads="1"/>
          </p:cNvSpPr>
          <p:nvPr>
            <p:ph type="title"/>
          </p:nvPr>
        </p:nvSpPr>
        <p:spPr>
          <a:xfrm>
            <a:off x="539552" y="-88354"/>
            <a:ext cx="7128792" cy="781050"/>
          </a:xfrm>
        </p:spPr>
        <p:txBody>
          <a:bodyPr>
            <a:noAutofit/>
          </a:bodyPr>
          <a:lstStyle/>
          <a:p>
            <a:pPr algn="l"/>
            <a:r>
              <a:rPr lang="de-DE" sz="2800" dirty="0" smtClean="0"/>
              <a:t>Cross </a:t>
            </a:r>
            <a:r>
              <a:rPr lang="de-DE" sz="2800" dirty="0" err="1" smtClean="0"/>
              <a:t>sections</a:t>
            </a:r>
            <a:r>
              <a:rPr lang="de-DE" sz="2800" dirty="0" smtClean="0"/>
              <a:t> in </a:t>
            </a:r>
            <a:r>
              <a:rPr lang="de-DE" sz="2800" dirty="0" err="1" smtClean="0"/>
              <a:t>parabolic</a:t>
            </a:r>
            <a:r>
              <a:rPr lang="de-DE" sz="2800" dirty="0" smtClean="0"/>
              <a:t> </a:t>
            </a:r>
            <a:r>
              <a:rPr lang="de-DE" sz="2800" dirty="0" err="1" smtClean="0"/>
              <a:t>states</a:t>
            </a:r>
            <a:endParaRPr lang="de-DE" sz="2800" dirty="0"/>
          </a:p>
        </p:txBody>
      </p:sp>
      <p:sp>
        <p:nvSpPr>
          <p:cNvPr id="8" name="Arc 18"/>
          <p:cNvSpPr>
            <a:spLocks/>
          </p:cNvSpPr>
          <p:nvPr/>
        </p:nvSpPr>
        <p:spPr bwMode="auto">
          <a:xfrm>
            <a:off x="3830469" y="2827221"/>
            <a:ext cx="360363" cy="431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4062244" y="2585921"/>
            <a:ext cx="431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dirty="0">
                <a:cs typeface="Times New Roman" pitchFamily="18" charset="0"/>
              </a:rPr>
              <a:t>θ</a:t>
            </a:r>
          </a:p>
        </p:txBody>
      </p:sp>
      <p:sp>
        <p:nvSpPr>
          <p:cNvPr id="10" name="AutoShape 20"/>
          <p:cNvSpPr>
            <a:spLocks/>
          </p:cNvSpPr>
          <p:nvPr/>
        </p:nvSpPr>
        <p:spPr bwMode="auto">
          <a:xfrm rot="1911932">
            <a:off x="4083482" y="1427348"/>
            <a:ext cx="184150" cy="792162"/>
          </a:xfrm>
          <a:prstGeom prst="leftBrace">
            <a:avLst>
              <a:gd name="adj1" fmla="val 35848"/>
              <a:gd name="adj2" fmla="val 50000"/>
            </a:avLst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>
              <a:solidFill>
                <a:schemeClr val="tx2"/>
              </a:solidFill>
            </a:endParaRPr>
          </a:p>
        </p:txBody>
      </p:sp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2175178" y="1225245"/>
            <a:ext cx="22468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err="1">
                <a:solidFill>
                  <a:schemeClr val="tx2"/>
                </a:solidFill>
              </a:rPr>
              <a:t>parabolic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err="1">
                <a:solidFill>
                  <a:schemeClr val="tx2"/>
                </a:solidFill>
              </a:rPr>
              <a:t>states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err="1">
                <a:solidFill>
                  <a:schemeClr val="tx2"/>
                </a:solidFill>
              </a:rPr>
              <a:t>n</a:t>
            </a:r>
            <a:r>
              <a:rPr lang="de-DE" baseline="-25000" dirty="0" err="1">
                <a:solidFill>
                  <a:schemeClr val="tx2"/>
                </a:solidFill>
              </a:rPr>
              <a:t>i</a:t>
            </a:r>
            <a:r>
              <a:rPr lang="de-DE" dirty="0" err="1">
                <a:solidFill>
                  <a:schemeClr val="tx2"/>
                </a:solidFill>
              </a:rPr>
              <a:t>k</a:t>
            </a:r>
            <a:r>
              <a:rPr lang="de-DE" baseline="-25000" dirty="0" err="1">
                <a:solidFill>
                  <a:schemeClr val="tx2"/>
                </a:solidFill>
              </a:rPr>
              <a:t>i</a:t>
            </a:r>
            <a:r>
              <a:rPr lang="de-DE" dirty="0" err="1">
                <a:solidFill>
                  <a:schemeClr val="tx2"/>
                </a:solidFill>
              </a:rPr>
              <a:t>m</a:t>
            </a:r>
            <a:r>
              <a:rPr lang="de-DE" baseline="-25000" dirty="0" err="1">
                <a:solidFill>
                  <a:schemeClr val="tx2"/>
                </a:solidFill>
              </a:rPr>
              <a:t>i</a:t>
            </a:r>
            <a:endParaRPr lang="de-DE" baseline="-25000" dirty="0">
              <a:solidFill>
                <a:schemeClr val="tx2"/>
              </a:solidFill>
            </a:endParaRP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5271523" y="3250761"/>
            <a:ext cx="23485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err="1"/>
              <a:t>n</a:t>
            </a:r>
            <a:r>
              <a:rPr lang="de-DE" baseline="-25000" dirty="0" err="1"/>
              <a:t>i</a:t>
            </a:r>
            <a:r>
              <a:rPr lang="de-DE" dirty="0" err="1"/>
              <a:t>l</a:t>
            </a:r>
            <a:r>
              <a:rPr lang="de-DE" baseline="-25000" dirty="0" err="1"/>
              <a:t>i</a:t>
            </a:r>
            <a:r>
              <a:rPr lang="de-DE" dirty="0" err="1"/>
              <a:t>m</a:t>
            </a:r>
            <a:r>
              <a:rPr lang="de-DE" baseline="-25000" dirty="0" err="1"/>
              <a:t>i</a:t>
            </a:r>
            <a:r>
              <a:rPr lang="de-DE" baseline="-25000" dirty="0"/>
              <a:t> </a:t>
            </a:r>
            <a:r>
              <a:rPr lang="de-DE" dirty="0"/>
              <a:t>– </a:t>
            </a:r>
            <a:r>
              <a:rPr lang="de-DE" dirty="0" err="1"/>
              <a:t>spherical</a:t>
            </a:r>
            <a:r>
              <a:rPr lang="de-DE" dirty="0"/>
              <a:t> </a:t>
            </a:r>
            <a:r>
              <a:rPr lang="de-DE" dirty="0" err="1"/>
              <a:t>states</a:t>
            </a:r>
            <a:endParaRPr lang="de-DE" dirty="0"/>
          </a:p>
        </p:txBody>
      </p:sp>
      <p:sp>
        <p:nvSpPr>
          <p:cNvPr id="13" name="AutoShape 23"/>
          <p:cNvSpPr>
            <a:spLocks/>
          </p:cNvSpPr>
          <p:nvPr/>
        </p:nvSpPr>
        <p:spPr bwMode="auto">
          <a:xfrm rot="15470303">
            <a:off x="5450575" y="2610212"/>
            <a:ext cx="184150" cy="1065213"/>
          </a:xfrm>
          <a:prstGeom prst="leftBrace">
            <a:avLst>
              <a:gd name="adj1" fmla="val 48204"/>
              <a:gd name="adj2" fmla="val 50000"/>
            </a:avLst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de-DE"/>
          </a:p>
        </p:txBody>
      </p:sp>
      <p:sp>
        <p:nvSpPr>
          <p:cNvPr id="22" name="Textfeld 21"/>
          <p:cNvSpPr txBox="1"/>
          <p:nvPr/>
        </p:nvSpPr>
        <p:spPr>
          <a:xfrm>
            <a:off x="179512" y="4672186"/>
            <a:ext cx="856597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 </a:t>
            </a:r>
            <a:r>
              <a:rPr lang="de-DE" sz="1600" dirty="0" err="1" smtClean="0"/>
              <a:t>Calculations</a:t>
            </a:r>
            <a:r>
              <a:rPr lang="de-DE" sz="1600" dirty="0" smtClean="0"/>
              <a:t> </a:t>
            </a:r>
            <a:r>
              <a:rPr lang="de-DE" sz="1600" dirty="0" err="1" smtClean="0"/>
              <a:t>include</a:t>
            </a:r>
            <a:r>
              <a:rPr lang="de-DE" sz="1600" dirty="0" smtClean="0"/>
              <a:t> </a:t>
            </a:r>
            <a:r>
              <a:rPr lang="de-DE" sz="1600" dirty="0" err="1" smtClean="0"/>
              <a:t>two</a:t>
            </a:r>
            <a:r>
              <a:rPr lang="de-DE" sz="1600" dirty="0" smtClean="0"/>
              <a:t> </a:t>
            </a:r>
            <a:r>
              <a:rPr lang="de-DE" sz="1600" dirty="0" err="1" smtClean="0"/>
              <a:t>transformations</a:t>
            </a:r>
            <a:r>
              <a:rPr lang="de-DE" sz="1600" dirty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wavefunctions</a:t>
            </a:r>
            <a:endParaRPr lang="de-DE" sz="1600" dirty="0" smtClean="0"/>
          </a:p>
          <a:p>
            <a:endParaRPr lang="de-DE" sz="1200" dirty="0" smtClean="0"/>
          </a:p>
          <a:p>
            <a:pPr marL="171450" indent="-171450">
              <a:buFont typeface="Wingdings" pitchFamily="2" charset="2"/>
              <a:buChar char="q"/>
            </a:pP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sz="1400" dirty="0" smtClean="0">
                <a:solidFill>
                  <a:srgbClr val="FF0000"/>
                </a:solidFill>
              </a:rPr>
              <a:t>Rotation </a:t>
            </a:r>
            <a:r>
              <a:rPr lang="de-DE" sz="1400" dirty="0" err="1" smtClean="0">
                <a:solidFill>
                  <a:srgbClr val="FF0000"/>
                </a:solidFill>
              </a:rPr>
              <a:t>of</a:t>
            </a:r>
            <a:r>
              <a:rPr lang="de-DE" sz="1400" dirty="0" smtClean="0">
                <a:solidFill>
                  <a:srgbClr val="FF0000"/>
                </a:solidFill>
              </a:rPr>
              <a:t> </a:t>
            </a:r>
            <a:r>
              <a:rPr lang="de-DE" sz="1400" dirty="0" err="1" smtClean="0">
                <a:solidFill>
                  <a:srgbClr val="FF0000"/>
                </a:solidFill>
              </a:rPr>
              <a:t>the</a:t>
            </a:r>
            <a:r>
              <a:rPr lang="de-DE" sz="1400" dirty="0" smtClean="0">
                <a:solidFill>
                  <a:srgbClr val="FF0000"/>
                </a:solidFill>
              </a:rPr>
              <a:t> </a:t>
            </a:r>
            <a:r>
              <a:rPr lang="de-DE" sz="1400" dirty="0" err="1" smtClean="0">
                <a:solidFill>
                  <a:srgbClr val="FF0000"/>
                </a:solidFill>
              </a:rPr>
              <a:t>collisional</a:t>
            </a:r>
            <a:r>
              <a:rPr lang="de-DE" sz="1400" dirty="0" smtClean="0">
                <a:solidFill>
                  <a:srgbClr val="FF0000"/>
                </a:solidFill>
              </a:rPr>
              <a:t> (z‘) </a:t>
            </a:r>
            <a:r>
              <a:rPr lang="de-DE" sz="1400" dirty="0" err="1" smtClean="0">
                <a:solidFill>
                  <a:srgbClr val="FF0000"/>
                </a:solidFill>
              </a:rPr>
              <a:t>frame</a:t>
            </a:r>
            <a:r>
              <a:rPr lang="de-DE" sz="1400" dirty="0" smtClean="0">
                <a:solidFill>
                  <a:srgbClr val="FF0000"/>
                </a:solidFill>
              </a:rPr>
              <a:t> on </a:t>
            </a:r>
            <a:r>
              <a:rPr lang="de-DE" sz="1400" dirty="0" err="1" smtClean="0">
                <a:solidFill>
                  <a:srgbClr val="FF0000"/>
                </a:solidFill>
              </a:rPr>
              <a:t>the</a:t>
            </a:r>
            <a:r>
              <a:rPr lang="de-DE" sz="1400" dirty="0" smtClean="0">
                <a:solidFill>
                  <a:srgbClr val="FF0000"/>
                </a:solidFill>
              </a:rPr>
              <a:t> angle </a:t>
            </a:r>
            <a:r>
              <a:rPr lang="el-GR" sz="1400" dirty="0">
                <a:solidFill>
                  <a:srgbClr val="FF0000"/>
                </a:solidFill>
              </a:rPr>
              <a:t>θ</a:t>
            </a:r>
            <a:r>
              <a:rPr lang="de-DE" sz="1400" dirty="0" smtClean="0">
                <a:solidFill>
                  <a:srgbClr val="FF0000"/>
                </a:solidFill>
              </a:rPr>
              <a:t> </a:t>
            </a:r>
            <a:r>
              <a:rPr lang="de-DE" sz="1400" dirty="0" err="1" smtClean="0">
                <a:solidFill>
                  <a:srgbClr val="FF0000"/>
                </a:solidFill>
              </a:rPr>
              <a:t>to</a:t>
            </a:r>
            <a:r>
              <a:rPr lang="de-DE" sz="1400" dirty="0" smtClean="0">
                <a:solidFill>
                  <a:srgbClr val="FF0000"/>
                </a:solidFill>
              </a:rPr>
              <a:t> </a:t>
            </a:r>
            <a:r>
              <a:rPr lang="de-DE" sz="1400" dirty="0" err="1" smtClean="0">
                <a:solidFill>
                  <a:srgbClr val="FF0000"/>
                </a:solidFill>
              </a:rPr>
              <a:t>match</a:t>
            </a:r>
            <a:r>
              <a:rPr lang="de-DE" sz="1400" dirty="0" smtClean="0">
                <a:solidFill>
                  <a:srgbClr val="FF0000"/>
                </a:solidFill>
              </a:rPr>
              <a:t> </a:t>
            </a:r>
            <a:r>
              <a:rPr lang="de-DE" sz="1400" dirty="0">
                <a:solidFill>
                  <a:srgbClr val="FF0000"/>
                </a:solidFill>
              </a:rPr>
              <a:t>z</a:t>
            </a:r>
            <a:r>
              <a:rPr lang="de-DE" sz="1400" dirty="0" smtClean="0">
                <a:solidFill>
                  <a:srgbClr val="FF0000"/>
                </a:solidFill>
              </a:rPr>
              <a:t> </a:t>
            </a:r>
            <a:r>
              <a:rPr lang="de-DE" sz="1400" dirty="0" err="1" smtClean="0">
                <a:solidFill>
                  <a:srgbClr val="FF0000"/>
                </a:solidFill>
              </a:rPr>
              <a:t>frame</a:t>
            </a:r>
            <a:r>
              <a:rPr lang="de-DE" sz="1400" dirty="0" smtClean="0">
                <a:solidFill>
                  <a:schemeClr val="tx2"/>
                </a:solidFill>
              </a:rPr>
              <a:t/>
            </a:r>
            <a:br>
              <a:rPr lang="de-DE" sz="1400" dirty="0" smtClean="0">
                <a:solidFill>
                  <a:schemeClr val="tx2"/>
                </a:solidFill>
              </a:rPr>
            </a:br>
            <a:r>
              <a:rPr lang="en-US" sz="1400" dirty="0" smtClean="0"/>
              <a:t>Edmonds </a:t>
            </a:r>
            <a:r>
              <a:rPr lang="en-US" sz="1400" dirty="0"/>
              <a:t>A R 1957 </a:t>
            </a:r>
            <a:r>
              <a:rPr lang="en-US" sz="1400" i="1" dirty="0"/>
              <a:t>Angular Momentum in </a:t>
            </a:r>
            <a:r>
              <a:rPr lang="en-US" sz="1400" i="1" dirty="0" smtClean="0"/>
              <a:t>Quantum Mechanics </a:t>
            </a:r>
            <a:br>
              <a:rPr lang="en-US" sz="1400" i="1" dirty="0" smtClean="0"/>
            </a:br>
            <a:r>
              <a:rPr lang="en-US" sz="1400" dirty="0" smtClean="0"/>
              <a:t>(</a:t>
            </a:r>
            <a:r>
              <a:rPr lang="en-US" sz="1400" dirty="0"/>
              <a:t>Princeton, NJ: Princeton </a:t>
            </a:r>
            <a:r>
              <a:rPr lang="en-US" sz="1400" dirty="0" smtClean="0"/>
              <a:t>University Press)</a:t>
            </a:r>
          </a:p>
          <a:p>
            <a:pPr marL="171450" indent="-171450">
              <a:buFont typeface="Wingdings" pitchFamily="2" charset="2"/>
              <a:buChar char="q"/>
            </a:pPr>
            <a:endParaRPr lang="de-DE" sz="1400" dirty="0" smtClean="0"/>
          </a:p>
          <a:p>
            <a:pPr marL="171450" indent="-171450">
              <a:buFont typeface="Wingdings" pitchFamily="2" charset="2"/>
              <a:buChar char="q"/>
            </a:pPr>
            <a:r>
              <a:rPr lang="de-DE" sz="1400" dirty="0" smtClean="0">
                <a:solidFill>
                  <a:schemeClr val="tx2"/>
                </a:solidFill>
              </a:rPr>
              <a:t> Transformation  </a:t>
            </a:r>
            <a:r>
              <a:rPr lang="de-DE" sz="1400" dirty="0" err="1" smtClean="0">
                <a:solidFill>
                  <a:schemeClr val="tx2"/>
                </a:solidFill>
              </a:rPr>
              <a:t>between</a:t>
            </a:r>
            <a:r>
              <a:rPr lang="de-DE" sz="1400" dirty="0" smtClean="0">
                <a:solidFill>
                  <a:schemeClr val="tx2"/>
                </a:solidFill>
              </a:rPr>
              <a:t> </a:t>
            </a:r>
            <a:r>
              <a:rPr lang="de-DE" sz="1400" dirty="0" err="1" smtClean="0">
                <a:solidFill>
                  <a:schemeClr val="tx2"/>
                </a:solidFill>
              </a:rPr>
              <a:t>the</a:t>
            </a:r>
            <a:r>
              <a:rPr lang="de-DE" sz="1400" dirty="0" smtClean="0">
                <a:solidFill>
                  <a:schemeClr val="tx2"/>
                </a:solidFill>
              </a:rPr>
              <a:t> </a:t>
            </a:r>
            <a:r>
              <a:rPr lang="de-DE" sz="1400" dirty="0" err="1" smtClean="0">
                <a:solidFill>
                  <a:schemeClr val="tx2"/>
                </a:solidFill>
              </a:rPr>
              <a:t>spherical</a:t>
            </a:r>
            <a:r>
              <a:rPr lang="de-DE" sz="1400" dirty="0" smtClean="0">
                <a:solidFill>
                  <a:schemeClr val="tx2"/>
                </a:solidFill>
              </a:rPr>
              <a:t> </a:t>
            </a:r>
            <a:r>
              <a:rPr lang="de-DE" sz="1400" dirty="0" err="1" smtClean="0">
                <a:solidFill>
                  <a:schemeClr val="tx2"/>
                </a:solidFill>
              </a:rPr>
              <a:t>and</a:t>
            </a:r>
            <a:r>
              <a:rPr lang="de-DE" sz="1400" dirty="0" smtClean="0">
                <a:solidFill>
                  <a:schemeClr val="tx2"/>
                </a:solidFill>
              </a:rPr>
              <a:t> </a:t>
            </a:r>
            <a:r>
              <a:rPr lang="de-DE" sz="1400" dirty="0" err="1" smtClean="0">
                <a:solidFill>
                  <a:schemeClr val="tx2"/>
                </a:solidFill>
              </a:rPr>
              <a:t>parabolic</a:t>
            </a:r>
            <a:r>
              <a:rPr lang="de-DE" sz="1400" dirty="0" smtClean="0">
                <a:solidFill>
                  <a:schemeClr val="tx2"/>
                </a:solidFill>
              </a:rPr>
              <a:t>  </a:t>
            </a:r>
            <a:r>
              <a:rPr lang="de-DE" sz="1400" dirty="0" err="1" smtClean="0">
                <a:solidFill>
                  <a:schemeClr val="tx2"/>
                </a:solidFill>
              </a:rPr>
              <a:t>states</a:t>
            </a:r>
            <a:r>
              <a:rPr lang="de-DE" sz="1400" dirty="0" smtClean="0">
                <a:solidFill>
                  <a:schemeClr val="tx2"/>
                </a:solidFill>
              </a:rPr>
              <a:t> in </a:t>
            </a:r>
            <a:r>
              <a:rPr lang="de-DE" sz="1400" dirty="0" err="1" smtClean="0">
                <a:solidFill>
                  <a:schemeClr val="tx2"/>
                </a:solidFill>
              </a:rPr>
              <a:t>the</a:t>
            </a:r>
            <a:r>
              <a:rPr lang="de-DE" sz="1400" dirty="0" smtClean="0">
                <a:solidFill>
                  <a:schemeClr val="tx2"/>
                </a:solidFill>
              </a:rPr>
              <a:t> same </a:t>
            </a:r>
            <a:r>
              <a:rPr lang="de-DE" sz="1400" dirty="0" err="1" smtClean="0">
                <a:solidFill>
                  <a:schemeClr val="tx2"/>
                </a:solidFill>
              </a:rPr>
              <a:t>frame</a:t>
            </a:r>
            <a:r>
              <a:rPr lang="de-DE" sz="1400" dirty="0" smtClean="0">
                <a:solidFill>
                  <a:schemeClr val="tx2"/>
                </a:solidFill>
              </a:rPr>
              <a:t> z</a:t>
            </a:r>
            <a:r>
              <a:rPr lang="de-DE" sz="1400" dirty="0">
                <a:solidFill>
                  <a:schemeClr val="tx2"/>
                </a:solidFill>
              </a:rPr>
              <a:t/>
            </a:r>
            <a:br>
              <a:rPr lang="de-DE" sz="1400" dirty="0">
                <a:solidFill>
                  <a:schemeClr val="tx2"/>
                </a:solidFill>
              </a:rPr>
            </a:br>
            <a:r>
              <a:rPr lang="en-US" sz="1400" dirty="0" smtClean="0"/>
              <a:t>Landau </a:t>
            </a:r>
            <a:r>
              <a:rPr lang="en-US" sz="1400" dirty="0"/>
              <a:t>L D and </a:t>
            </a:r>
            <a:r>
              <a:rPr lang="en-US" sz="1400" dirty="0" err="1"/>
              <a:t>Lifshitz</a:t>
            </a:r>
            <a:r>
              <a:rPr lang="en-US" sz="1400" dirty="0"/>
              <a:t> E M 1976 </a:t>
            </a:r>
            <a:r>
              <a:rPr lang="en-US" sz="1400" i="1" dirty="0"/>
              <a:t>Quantum </a:t>
            </a:r>
            <a:r>
              <a:rPr lang="en-US" sz="1400" i="1" dirty="0" smtClean="0"/>
              <a:t>Mechanics: Non-Relativistic Theory</a:t>
            </a:r>
            <a:endParaRPr lang="en-US" sz="14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/>
              <p:cNvSpPr txBox="1"/>
              <p:nvPr/>
            </p:nvSpPr>
            <p:spPr>
              <a:xfrm>
                <a:off x="4354094" y="620688"/>
                <a:ext cx="357065" cy="402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de-DE" b="0" i="1" smtClean="0">
                              <a:latin typeface="Cambria Math"/>
                            </a:rPr>
                            <m:t>𝐹</m:t>
                          </m:r>
                        </m:e>
                      </m:acc>
                      <m:r>
                        <a:rPr lang="de-DE" b="0" i="1" smtClean="0">
                          <a:latin typeface="Cambria Math"/>
                        </a:rPr>
                        <m:t>(</m:t>
                      </m:r>
                      <m:r>
                        <a:rPr lang="de-DE" b="0" i="1" smtClean="0">
                          <a:latin typeface="Cambria Math"/>
                        </a:rPr>
                        <m:t>𝑧</m:t>
                      </m:r>
                      <m:r>
                        <a:rPr lang="de-DE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feld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094" y="620688"/>
                <a:ext cx="357065" cy="402931"/>
              </a:xfrm>
              <a:prstGeom prst="rect">
                <a:avLst/>
              </a:prstGeom>
              <a:blipFill rotWithShape="1">
                <a:blip r:embed="rId4"/>
                <a:stretch>
                  <a:fillRect t="-21212" r="-84746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feld 23"/>
              <p:cNvSpPr txBox="1"/>
              <p:nvPr/>
            </p:nvSpPr>
            <p:spPr>
              <a:xfrm>
                <a:off x="7090398" y="2089965"/>
                <a:ext cx="3570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de-DE" b="0" i="1" smtClean="0">
                              <a:latin typeface="Cambria Math"/>
                            </a:rPr>
                            <m:t>𝑣</m:t>
                          </m:r>
                        </m:e>
                      </m:acc>
                      <m:r>
                        <a:rPr lang="de-DE" b="0" i="1" smtClean="0">
                          <a:latin typeface="Cambria Math"/>
                        </a:rPr>
                        <m:t>(</m:t>
                      </m:r>
                      <m:r>
                        <a:rPr lang="de-DE" b="0" i="1" smtClean="0">
                          <a:latin typeface="Cambria Math"/>
                        </a:rPr>
                        <m:t>𝑧</m:t>
                      </m:r>
                      <m:r>
                        <a:rPr lang="de-DE" b="0" i="1" smtClean="0">
                          <a:latin typeface="Cambria Math"/>
                        </a:rPr>
                        <m:t>′)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feld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0398" y="2089965"/>
                <a:ext cx="357065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21667" r="-96610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feld 38"/>
          <p:cNvSpPr txBox="1"/>
          <p:nvPr/>
        </p:nvSpPr>
        <p:spPr>
          <a:xfrm>
            <a:off x="6303167" y="3995772"/>
            <a:ext cx="1941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θ</a:t>
            </a:r>
            <a:r>
              <a:rPr lang="de-DE" dirty="0" smtClean="0"/>
              <a:t>=</a:t>
            </a:r>
            <a:r>
              <a:rPr lang="el-GR" sz="2400" i="1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de-DE" dirty="0" smtClean="0"/>
              <a:t>/2 </a:t>
            </a:r>
            <a:r>
              <a:rPr lang="de-DE" dirty="0" err="1" smtClean="0"/>
              <a:t>for</a:t>
            </a:r>
            <a:r>
              <a:rPr lang="de-DE" dirty="0" smtClean="0"/>
              <a:t> MSE</a:t>
            </a:r>
            <a:endParaRPr lang="en-US" dirty="0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1588" y="0"/>
            <a:ext cx="125412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0" y="4572000"/>
            <a:ext cx="125413" cy="2286000"/>
          </a:xfrm>
          <a:prstGeom prst="rect">
            <a:avLst/>
          </a:prstGeom>
          <a:solidFill>
            <a:srgbClr val="5153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115888" y="0"/>
            <a:ext cx="125412" cy="2286000"/>
          </a:xfrm>
          <a:prstGeom prst="rect">
            <a:avLst/>
          </a:prstGeom>
          <a:solidFill>
            <a:srgbClr val="005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114300" y="2286000"/>
            <a:ext cx="125413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solidFill>
                <a:schemeClr val="bg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114300" y="4572000"/>
            <a:ext cx="125413" cy="2286000"/>
          </a:xfrm>
          <a:prstGeom prst="rect">
            <a:avLst/>
          </a:prstGeom>
          <a:solidFill>
            <a:srgbClr val="DCDC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4848157" y="800329"/>
                <a:ext cx="2540838" cy="644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de-DE" sz="32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de-DE" sz="3200" i="1">
                              <a:latin typeface="Cambria Math"/>
                            </a:rPr>
                            <m:t>𝐹</m:t>
                          </m:r>
                        </m:e>
                      </m:acc>
                      <m:r>
                        <a:rPr lang="de-DE" sz="3200" i="1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de-DE" sz="32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de-DE" sz="3200" i="1">
                              <a:latin typeface="Cambria Math"/>
                            </a:rPr>
                            <m:t>𝑣</m:t>
                          </m:r>
                        </m:e>
                      </m:acc>
                      <m:r>
                        <a:rPr lang="de-DE" sz="3200" i="1">
                          <a:latin typeface="Cambria Math"/>
                          <a:ea typeface="Cambria Math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de-DE" sz="32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de-DE" sz="3200" i="1">
                              <a:latin typeface="Cambria Math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8157" y="800329"/>
                <a:ext cx="2540838" cy="64466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feld 24"/>
          <p:cNvSpPr txBox="1"/>
          <p:nvPr/>
        </p:nvSpPr>
        <p:spPr>
          <a:xfrm>
            <a:off x="300536" y="6608469"/>
            <a:ext cx="28017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ICAMDATA-2012, NIST, </a:t>
            </a:r>
            <a:r>
              <a:rPr lang="de-DE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Gaithersburg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1983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683568" y="188640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 err="1">
                <a:solidFill>
                  <a:srgbClr val="005B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Calculation</a:t>
            </a:r>
            <a:r>
              <a:rPr lang="de-DE" sz="2800" dirty="0">
                <a:solidFill>
                  <a:srgbClr val="005B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de-DE" sz="2800" dirty="0" err="1">
                <a:solidFill>
                  <a:srgbClr val="005B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of</a:t>
            </a:r>
            <a:r>
              <a:rPr lang="de-DE" sz="2800" dirty="0">
                <a:solidFill>
                  <a:srgbClr val="005B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de-DE" sz="2800" dirty="0" err="1">
                <a:solidFill>
                  <a:srgbClr val="005B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</a:t>
            </a:r>
            <a:r>
              <a:rPr lang="de-DE" sz="2800" dirty="0">
                <a:solidFill>
                  <a:srgbClr val="005B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de-DE" sz="2800" dirty="0" err="1">
                <a:solidFill>
                  <a:srgbClr val="005B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cross</a:t>
            </a:r>
            <a:r>
              <a:rPr lang="de-DE" sz="2800" dirty="0">
                <a:solidFill>
                  <a:srgbClr val="005B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de-DE" sz="2800" dirty="0" err="1">
                <a:solidFill>
                  <a:srgbClr val="005B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sections</a:t>
            </a:r>
            <a:r>
              <a:rPr lang="de-DE" sz="2800" dirty="0">
                <a:solidFill>
                  <a:srgbClr val="005B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in </a:t>
            </a:r>
            <a:r>
              <a:rPr lang="de-DE" sz="2800" dirty="0" err="1">
                <a:solidFill>
                  <a:srgbClr val="005B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parabolic</a:t>
            </a:r>
            <a:r>
              <a:rPr lang="de-DE" sz="2800" dirty="0">
                <a:solidFill>
                  <a:srgbClr val="005B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de-DE" sz="2800" dirty="0" err="1" smtClean="0">
                <a:solidFill>
                  <a:srgbClr val="005B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states</a:t>
            </a:r>
            <a:r>
              <a:rPr lang="de-DE" sz="2800" dirty="0" smtClean="0">
                <a:solidFill>
                  <a:srgbClr val="005B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en-US" sz="2800" dirty="0">
              <a:solidFill>
                <a:srgbClr val="005B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16" name="Objek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1005845"/>
              </p:ext>
            </p:extLst>
          </p:nvPr>
        </p:nvGraphicFramePr>
        <p:xfrm>
          <a:off x="862633" y="2204864"/>
          <a:ext cx="7453783" cy="18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04" name="Formel" r:id="rId3" imgW="4457520" imgH="1066680" progId="Equation.3">
                  <p:embed/>
                </p:oleObj>
              </mc:Choice>
              <mc:Fallback>
                <p:oleObj name="Formel" r:id="rId3" imgW="4457520" imgH="1066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633" y="2204864"/>
                        <a:ext cx="7453783" cy="18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feld 17"/>
          <p:cNvSpPr txBox="1"/>
          <p:nvPr/>
        </p:nvSpPr>
        <p:spPr>
          <a:xfrm>
            <a:off x="496033" y="1556792"/>
            <a:ext cx="5444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de-DE" sz="1600" dirty="0" smtClean="0">
                <a:solidFill>
                  <a:schemeClr val="tx2"/>
                </a:solidFill>
              </a:rPr>
              <a:t>The </a:t>
            </a:r>
            <a:r>
              <a:rPr lang="de-DE" sz="1600" dirty="0" err="1" smtClean="0">
                <a:solidFill>
                  <a:schemeClr val="tx2"/>
                </a:solidFill>
              </a:rPr>
              <a:t>expression</a:t>
            </a:r>
            <a:r>
              <a:rPr lang="de-DE" sz="1600" dirty="0" smtClean="0">
                <a:solidFill>
                  <a:schemeClr val="tx2"/>
                </a:solidFill>
              </a:rPr>
              <a:t> </a:t>
            </a:r>
            <a:r>
              <a:rPr lang="de-DE" sz="1600" dirty="0" err="1" smtClean="0">
                <a:solidFill>
                  <a:schemeClr val="tx2"/>
                </a:solidFill>
              </a:rPr>
              <a:t>for</a:t>
            </a:r>
            <a:r>
              <a:rPr lang="de-DE" sz="1600" dirty="0" smtClean="0">
                <a:solidFill>
                  <a:schemeClr val="tx2"/>
                </a:solidFill>
              </a:rPr>
              <a:t> </a:t>
            </a:r>
            <a:r>
              <a:rPr lang="de-DE" sz="1600" dirty="0" err="1" smtClean="0">
                <a:solidFill>
                  <a:schemeClr val="tx2"/>
                </a:solidFill>
              </a:rPr>
              <a:t>the</a:t>
            </a:r>
            <a:r>
              <a:rPr lang="de-DE" sz="1600" dirty="0" smtClean="0">
                <a:solidFill>
                  <a:schemeClr val="tx2"/>
                </a:solidFill>
              </a:rPr>
              <a:t> </a:t>
            </a:r>
            <a:r>
              <a:rPr lang="de-DE" sz="1600" dirty="0" err="1" smtClean="0">
                <a:solidFill>
                  <a:schemeClr val="tx2"/>
                </a:solidFill>
              </a:rPr>
              <a:t>cross</a:t>
            </a:r>
            <a:r>
              <a:rPr lang="de-DE" sz="1600" dirty="0" smtClean="0">
                <a:solidFill>
                  <a:schemeClr val="tx2"/>
                </a:solidFill>
              </a:rPr>
              <a:t> </a:t>
            </a:r>
            <a:r>
              <a:rPr lang="de-DE" sz="1600" dirty="0" err="1" smtClean="0">
                <a:solidFill>
                  <a:schemeClr val="tx2"/>
                </a:solidFill>
              </a:rPr>
              <a:t>section</a:t>
            </a:r>
            <a:r>
              <a:rPr lang="de-DE" sz="1600" dirty="0" smtClean="0">
                <a:solidFill>
                  <a:schemeClr val="tx2"/>
                </a:solidFill>
              </a:rPr>
              <a:t> </a:t>
            </a:r>
            <a:r>
              <a:rPr lang="de-DE" sz="1600" dirty="0" err="1" smtClean="0">
                <a:solidFill>
                  <a:schemeClr val="tx2"/>
                </a:solidFill>
              </a:rPr>
              <a:t>can</a:t>
            </a:r>
            <a:r>
              <a:rPr lang="de-DE" sz="1600" dirty="0" smtClean="0">
                <a:solidFill>
                  <a:schemeClr val="tx2"/>
                </a:solidFill>
              </a:rPr>
              <a:t> </a:t>
            </a:r>
            <a:r>
              <a:rPr lang="de-DE" sz="1600" dirty="0" err="1" smtClean="0">
                <a:solidFill>
                  <a:schemeClr val="tx2"/>
                </a:solidFill>
              </a:rPr>
              <a:t>be</a:t>
            </a:r>
            <a:r>
              <a:rPr lang="de-DE" sz="1600" dirty="0" smtClean="0">
                <a:solidFill>
                  <a:schemeClr val="tx2"/>
                </a:solidFill>
              </a:rPr>
              <a:t> </a:t>
            </a:r>
            <a:r>
              <a:rPr lang="de-DE" sz="1600" dirty="0" err="1" smtClean="0">
                <a:solidFill>
                  <a:schemeClr val="tx2"/>
                </a:solidFill>
              </a:rPr>
              <a:t>written</a:t>
            </a:r>
            <a:r>
              <a:rPr lang="de-DE" sz="1600" dirty="0" smtClean="0">
                <a:solidFill>
                  <a:schemeClr val="tx2"/>
                </a:solidFill>
              </a:rPr>
              <a:t> </a:t>
            </a:r>
            <a:r>
              <a:rPr lang="de-DE" sz="1600" dirty="0" err="1" smtClean="0">
                <a:solidFill>
                  <a:schemeClr val="tx2"/>
                </a:solidFill>
              </a:rPr>
              <a:t>as</a:t>
            </a:r>
            <a:r>
              <a:rPr lang="de-DE" dirty="0" smtClean="0">
                <a:solidFill>
                  <a:schemeClr val="tx2"/>
                </a:solidFill>
              </a:rPr>
              <a:t>: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469704" y="4489556"/>
            <a:ext cx="3022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de-DE" dirty="0" err="1" smtClean="0">
                <a:solidFill>
                  <a:srgbClr val="FF0000"/>
                </a:solidFill>
              </a:rPr>
              <a:t>Density</a:t>
            </a:r>
            <a:r>
              <a:rPr lang="de-DE" dirty="0">
                <a:solidFill>
                  <a:srgbClr val="FF0000"/>
                </a:solidFill>
              </a:rPr>
              <a:t>-</a:t>
            </a:r>
            <a:r>
              <a:rPr lang="de-DE" dirty="0" smtClean="0">
                <a:solidFill>
                  <a:srgbClr val="FF0000"/>
                </a:solidFill>
              </a:rPr>
              <a:t>matrix </a:t>
            </a:r>
            <a:r>
              <a:rPr lang="de-DE" dirty="0" err="1" smtClean="0">
                <a:solidFill>
                  <a:srgbClr val="FF0000"/>
                </a:solidFill>
              </a:rPr>
              <a:t>elements</a:t>
            </a:r>
            <a:endParaRPr lang="de-DE" dirty="0" smtClean="0">
              <a:solidFill>
                <a:srgbClr val="FF0000"/>
              </a:solidFill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588" y="0"/>
            <a:ext cx="125412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0" y="4572000"/>
            <a:ext cx="125413" cy="2286000"/>
          </a:xfrm>
          <a:prstGeom prst="rect">
            <a:avLst/>
          </a:prstGeom>
          <a:solidFill>
            <a:srgbClr val="5153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115888" y="0"/>
            <a:ext cx="125412" cy="2286000"/>
          </a:xfrm>
          <a:prstGeom prst="rect">
            <a:avLst/>
          </a:prstGeom>
          <a:solidFill>
            <a:srgbClr val="005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114300" y="2286000"/>
            <a:ext cx="125413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solidFill>
                <a:schemeClr val="bg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114300" y="4572000"/>
            <a:ext cx="125413" cy="2286000"/>
          </a:xfrm>
          <a:prstGeom prst="rect">
            <a:avLst/>
          </a:prstGeom>
          <a:solidFill>
            <a:srgbClr val="DCDC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/>
              <p:cNvSpPr/>
              <p:nvPr/>
            </p:nvSpPr>
            <p:spPr>
              <a:xfrm>
                <a:off x="755576" y="4865466"/>
                <a:ext cx="7092884" cy="610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de-DE" i="1">
                              <a:latin typeface="Cambria Math"/>
                            </a:rPr>
                            <m:t>2</m:t>
                          </m:r>
                          <m:r>
                            <a:rPr lang="de-DE" i="1">
                              <a:latin typeface="Cambria Math"/>
                              <a:ea typeface="Cambria Math"/>
                            </a:rPr>
                            <m:t>±10</m:t>
                          </m:r>
                        </m:sub>
                      </m:sSub>
                      <m:r>
                        <a:rPr lang="de-DE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de-DE" i="1">
                              <a:latin typeface="Cambria Math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de-DE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de-DE" i="1">
                              <a:latin typeface="Cambria Math"/>
                            </a:rPr>
                            <m:t>2</m:t>
                          </m:r>
                          <m:r>
                            <a:rPr lang="de-DE" i="1">
                              <a:latin typeface="Cambria Math"/>
                            </a:rPr>
                            <m:t>𝑠</m:t>
                          </m:r>
                          <m:r>
                            <a:rPr lang="de-DE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de-DE" i="1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de-DE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de-DE" i="1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de-DE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i="1">
                              <a:latin typeface="Cambria Math"/>
                            </a:rPr>
                            <m:t>𝑐𝑜𝑠</m:t>
                          </m:r>
                        </m:e>
                        <m:sup>
                          <m:r>
                            <a:rPr lang="de-DE" i="1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de-DE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  <m:sSub>
                        <m:sSubPr>
                          <m:ctrlPr>
                            <a:rPr lang="de-DE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de-DE" i="1">
                              <a:latin typeface="Cambria Math"/>
                            </a:rPr>
                            <m:t>2</m:t>
                          </m:r>
                          <m:r>
                            <a:rPr lang="de-DE" i="1">
                              <a:latin typeface="Cambria Math"/>
                            </a:rPr>
                            <m:t>𝑝</m:t>
                          </m:r>
                          <m:r>
                            <a:rPr lang="de-DE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de-DE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de-DE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de-DE" i="1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de-DE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i="1">
                              <a:latin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de-DE" i="1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de-DE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  <m:sSub>
                        <m:sSubPr>
                          <m:ctrlPr>
                            <a:rPr lang="de-DE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de-DE" i="1">
                              <a:latin typeface="Cambria Math"/>
                            </a:rPr>
                            <m:t>2</m:t>
                          </m:r>
                          <m:r>
                            <a:rPr lang="de-DE" i="1">
                              <a:latin typeface="Cambria Math"/>
                            </a:rPr>
                            <m:t>𝑝</m:t>
                          </m:r>
                          <m:r>
                            <a:rPr lang="de-DE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de-DE" i="1">
                          <a:latin typeface="Cambria Math"/>
                          <a:ea typeface="Cambria Math"/>
                        </a:rPr>
                        <m:t>∓</m:t>
                      </m:r>
                      <m:func>
                        <m:funcPr>
                          <m:ctrlPr>
                            <a:rPr lang="de-DE" i="1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de-DE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de-DE" i="1">
                          <a:latin typeface="Cambria Math"/>
                          <a:ea typeface="Cambria Math"/>
                        </a:rPr>
                        <m:t>𝑅𝑒</m:t>
                      </m:r>
                      <m:r>
                        <a:rPr lang="de-DE" i="1">
                          <a:latin typeface="Cambria Math"/>
                          <a:ea typeface="Cambria Math"/>
                        </a:rPr>
                        <m:t>(</m:t>
                      </m:r>
                      <m:sSup>
                        <m:sSupPr>
                          <m:ctrlPr>
                            <a:rPr lang="de-DE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de-DE" i="1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de-DE" i="1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de-DE" i="1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  <m:r>
                                <a:rPr lang="de-DE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  <m:sup/>
                          </m:sSubSup>
                        </m:e>
                        <m:sup>
                          <m:r>
                            <a:rPr lang="de-DE" i="1">
                              <a:latin typeface="Cambria Math"/>
                              <a:ea typeface="Cambria Math"/>
                            </a:rPr>
                            <m:t>𝑝</m:t>
                          </m:r>
                          <m:r>
                            <a:rPr lang="de-DE" i="1">
                              <a:latin typeface="Cambria Math"/>
                              <a:ea typeface="Cambria Math"/>
                            </a:rPr>
                            <m:t>0</m:t>
                          </m:r>
                        </m:sup>
                      </m:sSup>
                      <m:r>
                        <a:rPr lang="de-DE" i="1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4" name="Rechtec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865466"/>
                <a:ext cx="7092884" cy="61093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Geschweifte Klammer links 9"/>
          <p:cNvSpPr/>
          <p:nvPr/>
        </p:nvSpPr>
        <p:spPr>
          <a:xfrm rot="16200000">
            <a:off x="3603998" y="3561660"/>
            <a:ext cx="288032" cy="3888435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Geschweifte Klammer links 27"/>
          <p:cNvSpPr/>
          <p:nvPr/>
        </p:nvSpPr>
        <p:spPr>
          <a:xfrm rot="16200000">
            <a:off x="6964216" y="4967030"/>
            <a:ext cx="288032" cy="997479"/>
          </a:xfrm>
          <a:prstGeom prst="leftBrace">
            <a:avLst/>
          </a:prstGeom>
          <a:noFill/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775513" y="5580529"/>
            <a:ext cx="19848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i="1" dirty="0" err="1"/>
              <a:t>c</a:t>
            </a:r>
            <a:r>
              <a:rPr lang="de-DE" sz="1600" i="1" dirty="0" err="1" smtClean="0"/>
              <a:t>ross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sections</a:t>
            </a:r>
            <a:r>
              <a:rPr lang="de-DE" sz="1600" i="1" dirty="0" smtClean="0"/>
              <a:t/>
            </a:r>
            <a:br>
              <a:rPr lang="de-DE" sz="1600" i="1" dirty="0" smtClean="0"/>
            </a:br>
            <a:r>
              <a:rPr lang="de-DE" sz="1600" i="1" dirty="0" smtClean="0"/>
              <a:t>(diagonal </a:t>
            </a:r>
            <a:r>
              <a:rPr lang="de-DE" sz="1600" i="1" dirty="0" err="1" smtClean="0"/>
              <a:t>elemens</a:t>
            </a:r>
            <a:r>
              <a:rPr lang="de-DE" sz="1600" i="1" dirty="0" smtClean="0"/>
              <a:t>) </a:t>
            </a:r>
            <a:endParaRPr lang="en-US" sz="1600" i="1" dirty="0"/>
          </a:p>
        </p:txBody>
      </p:sp>
      <p:sp>
        <p:nvSpPr>
          <p:cNvPr id="29" name="Textfeld 28"/>
          <p:cNvSpPr txBox="1"/>
          <p:nvPr/>
        </p:nvSpPr>
        <p:spPr>
          <a:xfrm>
            <a:off x="6044640" y="5548630"/>
            <a:ext cx="22717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i="1" dirty="0" err="1"/>
              <a:t>c</a:t>
            </a:r>
            <a:r>
              <a:rPr lang="de-DE" sz="1600" i="1" dirty="0" err="1" smtClean="0"/>
              <a:t>oherence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terms</a:t>
            </a:r>
            <a:endParaRPr lang="de-DE" sz="1600" i="1" dirty="0" smtClean="0"/>
          </a:p>
          <a:p>
            <a:pPr algn="ctr"/>
            <a:r>
              <a:rPr lang="de-DE" sz="1600" i="1" dirty="0" smtClean="0"/>
              <a:t>(off-diagonal </a:t>
            </a:r>
            <a:r>
              <a:rPr lang="de-DE" sz="1600" i="1" dirty="0" err="1" smtClean="0"/>
              <a:t>elements</a:t>
            </a:r>
            <a:r>
              <a:rPr lang="de-DE" sz="1600" i="1" dirty="0" smtClean="0"/>
              <a:t>)</a:t>
            </a:r>
            <a:endParaRPr lang="en-US" sz="1600" i="1" dirty="0"/>
          </a:p>
        </p:txBody>
      </p:sp>
      <p:sp>
        <p:nvSpPr>
          <p:cNvPr id="20" name="Textfeld 19"/>
          <p:cNvSpPr txBox="1"/>
          <p:nvPr/>
        </p:nvSpPr>
        <p:spPr>
          <a:xfrm>
            <a:off x="300536" y="6608469"/>
            <a:ext cx="28017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ICAMDATA-2012, NIST, </a:t>
            </a:r>
            <a:r>
              <a:rPr lang="de-DE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Gaithersburg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739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73355"/>
            <a:ext cx="3996066" cy="3290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588" y="0"/>
            <a:ext cx="125412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0" y="4572000"/>
            <a:ext cx="125413" cy="2286000"/>
          </a:xfrm>
          <a:prstGeom prst="rect">
            <a:avLst/>
          </a:prstGeom>
          <a:solidFill>
            <a:srgbClr val="5153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115888" y="0"/>
            <a:ext cx="125412" cy="2286000"/>
          </a:xfrm>
          <a:prstGeom prst="rect">
            <a:avLst/>
          </a:prstGeom>
          <a:solidFill>
            <a:srgbClr val="005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114300" y="2286000"/>
            <a:ext cx="125413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solidFill>
                <a:schemeClr val="bg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114300" y="4572000"/>
            <a:ext cx="125413" cy="2286000"/>
          </a:xfrm>
          <a:prstGeom prst="rect">
            <a:avLst/>
          </a:prstGeom>
          <a:solidFill>
            <a:srgbClr val="DCDC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00536" y="6608469"/>
            <a:ext cx="28017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ICAMDATA-2012, NIST, </a:t>
            </a:r>
            <a:r>
              <a:rPr lang="de-DE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Gaithersburg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395536" y="44624"/>
            <a:ext cx="7609582" cy="702989"/>
          </a:xfrm>
        </p:spPr>
        <p:txBody>
          <a:bodyPr>
            <a:normAutofit fontScale="90000"/>
          </a:bodyPr>
          <a:lstStyle/>
          <a:p>
            <a:r>
              <a:rPr lang="de-DE" sz="2400" dirty="0" err="1">
                <a:solidFill>
                  <a:srgbClr val="005B82"/>
                </a:solidFill>
              </a:rPr>
              <a:t>Calculation</a:t>
            </a:r>
            <a:r>
              <a:rPr lang="de-DE" sz="2400" dirty="0">
                <a:solidFill>
                  <a:srgbClr val="005B82"/>
                </a:solidFill>
              </a:rPr>
              <a:t> </a:t>
            </a:r>
            <a:r>
              <a:rPr lang="de-DE" sz="2400" dirty="0" err="1">
                <a:solidFill>
                  <a:srgbClr val="005B82"/>
                </a:solidFill>
              </a:rPr>
              <a:t>of</a:t>
            </a:r>
            <a:r>
              <a:rPr lang="de-DE" sz="2400" dirty="0">
                <a:solidFill>
                  <a:srgbClr val="005B82"/>
                </a:solidFill>
              </a:rPr>
              <a:t> </a:t>
            </a:r>
            <a:r>
              <a:rPr lang="de-DE" sz="2400" dirty="0" err="1">
                <a:solidFill>
                  <a:srgbClr val="005B82"/>
                </a:solidFill>
              </a:rPr>
              <a:t>the</a:t>
            </a:r>
            <a:r>
              <a:rPr lang="de-DE" sz="2400" dirty="0">
                <a:solidFill>
                  <a:srgbClr val="005B82"/>
                </a:solidFill>
              </a:rPr>
              <a:t> </a:t>
            </a:r>
            <a:r>
              <a:rPr lang="de-DE" sz="2400" dirty="0" err="1">
                <a:solidFill>
                  <a:srgbClr val="005B82"/>
                </a:solidFill>
              </a:rPr>
              <a:t>cross</a:t>
            </a:r>
            <a:r>
              <a:rPr lang="de-DE" sz="2400" dirty="0">
                <a:solidFill>
                  <a:srgbClr val="005B82"/>
                </a:solidFill>
              </a:rPr>
              <a:t> </a:t>
            </a:r>
            <a:r>
              <a:rPr lang="de-DE" sz="2400" dirty="0" err="1">
                <a:solidFill>
                  <a:srgbClr val="005B82"/>
                </a:solidFill>
              </a:rPr>
              <a:t>sections</a:t>
            </a:r>
            <a:r>
              <a:rPr lang="de-DE" sz="2400" dirty="0">
                <a:solidFill>
                  <a:srgbClr val="005B82"/>
                </a:solidFill>
              </a:rPr>
              <a:t> in </a:t>
            </a:r>
            <a:r>
              <a:rPr lang="de-DE" sz="2400" dirty="0" err="1">
                <a:solidFill>
                  <a:srgbClr val="005B82"/>
                </a:solidFill>
              </a:rPr>
              <a:t>parabolic</a:t>
            </a:r>
            <a:r>
              <a:rPr lang="de-DE" sz="2400" dirty="0">
                <a:solidFill>
                  <a:srgbClr val="005B82"/>
                </a:solidFill>
              </a:rPr>
              <a:t> </a:t>
            </a:r>
            <a:r>
              <a:rPr lang="de-DE" sz="2400" dirty="0" err="1" smtClean="0">
                <a:solidFill>
                  <a:srgbClr val="005B82"/>
                </a:solidFill>
              </a:rPr>
              <a:t>states</a:t>
            </a:r>
            <a:r>
              <a:rPr lang="de-DE" sz="2400" dirty="0" smtClean="0">
                <a:solidFill>
                  <a:srgbClr val="005B82"/>
                </a:solidFill>
              </a:rPr>
              <a:t> (n=3)</a:t>
            </a:r>
            <a:endParaRPr lang="en-US" sz="2400" dirty="0">
              <a:solidFill>
                <a:srgbClr val="005B82"/>
              </a:solidFill>
            </a:endParaRP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689" y="1004478"/>
            <a:ext cx="4441674" cy="3372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Gerade Verbindung 14"/>
          <p:cNvCxnSpPr/>
          <p:nvPr/>
        </p:nvCxnSpPr>
        <p:spPr>
          <a:xfrm>
            <a:off x="4572000" y="4869160"/>
            <a:ext cx="504056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3875670" y="5301208"/>
            <a:ext cx="504056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3888303" y="5661248"/>
            <a:ext cx="5040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>
            <a:off x="3900178" y="6117046"/>
            <a:ext cx="504056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467544" y="4581128"/>
            <a:ext cx="332014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de-DE" dirty="0" smtClean="0">
                <a:solidFill>
                  <a:srgbClr val="3A6F8A"/>
                </a:solidFill>
              </a:rPr>
              <a:t>Close-</a:t>
            </a:r>
            <a:r>
              <a:rPr lang="de-DE" dirty="0" err="1" smtClean="0">
                <a:solidFill>
                  <a:srgbClr val="3A6F8A"/>
                </a:solidFill>
              </a:rPr>
              <a:t>coupling</a:t>
            </a:r>
            <a:r>
              <a:rPr lang="de-DE" dirty="0" smtClean="0">
                <a:solidFill>
                  <a:srgbClr val="3A6F8A"/>
                </a:solidFill>
              </a:rPr>
              <a:t> </a:t>
            </a:r>
            <a:r>
              <a:rPr lang="de-DE" dirty="0" err="1" smtClean="0">
                <a:solidFill>
                  <a:srgbClr val="3A6F8A"/>
                </a:solidFill>
              </a:rPr>
              <a:t>calculations</a:t>
            </a:r>
            <a:r>
              <a:rPr lang="de-DE" dirty="0" smtClean="0">
                <a:solidFill>
                  <a:srgbClr val="3A6F8A"/>
                </a:solidFill>
              </a:rPr>
              <a:t>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de-DE" dirty="0" smtClean="0">
                <a:solidFill>
                  <a:srgbClr val="3A6F8A"/>
                </a:solidFill>
              </a:rPr>
              <a:t>Glauber </a:t>
            </a:r>
            <a:r>
              <a:rPr lang="de-DE" dirty="0" err="1" smtClean="0">
                <a:solidFill>
                  <a:srgbClr val="3A6F8A"/>
                </a:solidFill>
              </a:rPr>
              <a:t>approximation</a:t>
            </a:r>
            <a:endParaRPr lang="de-DE" dirty="0" smtClean="0">
              <a:solidFill>
                <a:srgbClr val="3A6F8A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de-DE" dirty="0" smtClean="0">
                <a:solidFill>
                  <a:srgbClr val="3A6F8A"/>
                </a:solidFill>
              </a:rPr>
              <a:t>Eikonal </a:t>
            </a:r>
            <a:r>
              <a:rPr lang="de-DE" dirty="0" err="1" smtClean="0">
                <a:solidFill>
                  <a:srgbClr val="3A6F8A"/>
                </a:solidFill>
              </a:rPr>
              <a:t>approximation</a:t>
            </a:r>
            <a:endParaRPr lang="de-DE" dirty="0" smtClean="0">
              <a:solidFill>
                <a:srgbClr val="3A6F8A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de-DE" dirty="0" smtClean="0">
                <a:solidFill>
                  <a:srgbClr val="3A6F8A"/>
                </a:solidFill>
              </a:rPr>
              <a:t>Born </a:t>
            </a:r>
            <a:r>
              <a:rPr lang="de-DE" dirty="0" err="1" smtClean="0">
                <a:solidFill>
                  <a:srgbClr val="3A6F8A"/>
                </a:solidFill>
              </a:rPr>
              <a:t>approximation</a:t>
            </a:r>
            <a:r>
              <a:rPr lang="de-DE" dirty="0" smtClean="0">
                <a:solidFill>
                  <a:srgbClr val="3A6F8A"/>
                </a:solidFill>
              </a:rPr>
              <a:t>  </a:t>
            </a:r>
            <a:endParaRPr lang="en-US" dirty="0">
              <a:solidFill>
                <a:srgbClr val="3A6F8A"/>
              </a:solidFill>
            </a:endParaRPr>
          </a:p>
        </p:txBody>
      </p:sp>
      <p:cxnSp>
        <p:nvCxnSpPr>
          <p:cNvPr id="21" name="Gerade Verbindung 20"/>
          <p:cNvCxnSpPr/>
          <p:nvPr/>
        </p:nvCxnSpPr>
        <p:spPr>
          <a:xfrm>
            <a:off x="3851920" y="4869160"/>
            <a:ext cx="504056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264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47217" y="169590"/>
            <a:ext cx="6480720" cy="481385"/>
          </a:xfrm>
        </p:spPr>
        <p:txBody>
          <a:bodyPr>
            <a:normAutofit fontScale="90000"/>
          </a:bodyPr>
          <a:lstStyle/>
          <a:p>
            <a:pPr algn="l"/>
            <a:r>
              <a:rPr lang="de-DE" sz="2400" dirty="0" err="1" smtClean="0"/>
              <a:t>Influence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orientation</a:t>
            </a:r>
            <a:r>
              <a:rPr lang="de-DE" sz="2400" dirty="0" smtClean="0"/>
              <a:t> on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cross</a:t>
            </a:r>
            <a:r>
              <a:rPr lang="de-DE" sz="2400" dirty="0" smtClean="0"/>
              <a:t> </a:t>
            </a:r>
            <a:r>
              <a:rPr lang="de-DE" sz="2400" dirty="0" err="1" smtClean="0"/>
              <a:t>sections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5941425" y="904652"/>
                <a:ext cx="3167079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de-DE" sz="1600" dirty="0" err="1" smtClean="0"/>
                  <a:t>Energy</a:t>
                </a:r>
                <a:r>
                  <a:rPr lang="de-DE" sz="1600" dirty="0" smtClean="0"/>
                  <a:t> </a:t>
                </a:r>
                <a:r>
                  <a:rPr lang="de-DE" sz="1600" dirty="0" err="1" smtClean="0"/>
                  <a:t>is</a:t>
                </a:r>
                <a:r>
                  <a:rPr lang="de-DE" sz="1600" dirty="0" smtClean="0"/>
                  <a:t> </a:t>
                </a:r>
                <a:r>
                  <a:rPr lang="de-DE" sz="1600" dirty="0" err="1" smtClean="0"/>
                  <a:t>varied</a:t>
                </a:r>
                <a:r>
                  <a:rPr lang="de-DE" sz="1600" dirty="0" smtClean="0"/>
                  <a:t> in radial </a:t>
                </a:r>
                <a:r>
                  <a:rPr lang="de-DE" sz="1600" dirty="0" err="1" smtClean="0"/>
                  <a:t>direction</a:t>
                </a:r>
                <a:r>
                  <a:rPr lang="de-DE" sz="1600" dirty="0" smtClean="0"/>
                  <a:t> : 20…200 </a:t>
                </a:r>
                <a:r>
                  <a:rPr lang="de-DE" sz="1600" dirty="0" err="1" smtClean="0"/>
                  <a:t>keV</a:t>
                </a:r>
                <a:r>
                  <a:rPr lang="de-DE" sz="1600" dirty="0" smtClean="0"/>
                  <a:t>/u</a:t>
                </a:r>
              </a:p>
              <a:p>
                <a:pPr marL="285750" indent="-285750">
                  <a:lnSpc>
                    <a:spcPct val="150000"/>
                  </a:lnSpc>
                  <a:buFont typeface="Arial" pitchFamily="34" charset="0"/>
                  <a:buChar char="•"/>
                </a:pPr>
                <a:endParaRPr lang="de-DE" sz="1600" dirty="0" smtClean="0"/>
              </a:p>
              <a:p>
                <a:pPr marL="285750" indent="-285750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de-DE" sz="1600" dirty="0" smtClean="0"/>
                  <a:t>Polar angle </a:t>
                </a:r>
                <a:r>
                  <a:rPr lang="de-DE" sz="1600" dirty="0" err="1" smtClean="0"/>
                  <a:t>is</a:t>
                </a:r>
                <a:r>
                  <a:rPr lang="de-DE" sz="1600" dirty="0" smtClean="0"/>
                  <a:t> </a:t>
                </a:r>
                <a:r>
                  <a:rPr lang="de-DE" sz="1600" dirty="0" err="1" smtClean="0"/>
                  <a:t>the</a:t>
                </a:r>
                <a:r>
                  <a:rPr lang="de-DE" sz="1600" dirty="0" smtClean="0"/>
                  <a:t> angle </a:t>
                </a:r>
                <a:r>
                  <a:rPr lang="de-DE" sz="1600" dirty="0" err="1" smtClean="0"/>
                  <a:t>between</a:t>
                </a:r>
                <a:r>
                  <a:rPr lang="de-DE" sz="1600" dirty="0" smtClean="0"/>
                  <a:t> </a:t>
                </a:r>
                <a:r>
                  <a:rPr lang="de-DE" sz="1600" dirty="0" err="1" smtClean="0"/>
                  <a:t>the</a:t>
                </a:r>
                <a:r>
                  <a:rPr lang="de-DE" sz="1600" dirty="0" smtClean="0"/>
                  <a:t> </a:t>
                </a:r>
                <a:r>
                  <a:rPr lang="de-DE" sz="1600" dirty="0" err="1" smtClean="0"/>
                  <a:t>field</a:t>
                </a:r>
                <a:r>
                  <a:rPr lang="de-DE" sz="1600" dirty="0" smtClean="0"/>
                  <a:t> </a:t>
                </a:r>
                <a:r>
                  <a:rPr lang="de-DE" sz="1600" dirty="0" err="1" smtClean="0"/>
                  <a:t>direction</a:t>
                </a:r>
                <a:r>
                  <a:rPr lang="de-DE" sz="1600" dirty="0" smtClean="0"/>
                  <a:t> </a:t>
                </a:r>
                <a:r>
                  <a:rPr lang="de-DE" sz="1600" dirty="0" err="1" smtClean="0"/>
                  <a:t>and</a:t>
                </a:r>
                <a:r>
                  <a:rPr lang="de-DE" sz="1600" dirty="0" smtClean="0"/>
                  <a:t> </a:t>
                </a:r>
                <a:r>
                  <a:rPr lang="de-DE" sz="1600" dirty="0" err="1" smtClean="0"/>
                  <a:t>the</a:t>
                </a:r>
                <a:r>
                  <a:rPr lang="de-DE" sz="1600" dirty="0" smtClean="0"/>
                  <a:t> </a:t>
                </a:r>
                <a:r>
                  <a:rPr lang="de-DE" sz="1600" dirty="0" err="1" smtClean="0"/>
                  <a:t>projectile</a:t>
                </a:r>
                <a:r>
                  <a:rPr lang="de-DE" sz="1600" dirty="0" smtClean="0"/>
                  <a:t>. (MSE–</a:t>
                </a:r>
                <a14:m>
                  <m:oMath xmlns:m="http://schemas.openxmlformats.org/officeDocument/2006/math">
                    <m:r>
                      <a:rPr lang="de-DE" sz="1600" i="1" dirty="0" smtClean="0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de-DE" sz="1600" dirty="0" smtClean="0"/>
                  <a:t>/2)</a:t>
                </a:r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1425" y="904652"/>
                <a:ext cx="3167079" cy="2308324"/>
              </a:xfrm>
              <a:prstGeom prst="rect">
                <a:avLst/>
              </a:prstGeom>
              <a:blipFill rotWithShape="1">
                <a:blip r:embed="rId2"/>
                <a:stretch>
                  <a:fillRect l="-771" b="-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feld 8"/>
          <p:cNvSpPr txBox="1"/>
          <p:nvPr/>
        </p:nvSpPr>
        <p:spPr>
          <a:xfrm>
            <a:off x="437828" y="3995539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de-DE" dirty="0" err="1" smtClean="0"/>
              <a:t>Why</a:t>
            </a:r>
            <a:r>
              <a:rPr lang="de-DE" dirty="0" smtClean="0"/>
              <a:t> do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need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angular </a:t>
            </a:r>
            <a:r>
              <a:rPr lang="de-DE" dirty="0" err="1" smtClean="0"/>
              <a:t>dependence</a:t>
            </a:r>
            <a:r>
              <a:rPr lang="de-DE" dirty="0" smtClean="0"/>
              <a:t> 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eck 9"/>
              <p:cNvSpPr/>
              <p:nvPr/>
            </p:nvSpPr>
            <p:spPr>
              <a:xfrm>
                <a:off x="5398542" y="3970841"/>
                <a:ext cx="1405706" cy="4029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de-DE" i="1">
                            <a:latin typeface="Cambria Math"/>
                          </a:rPr>
                          <m:t>𝐹</m:t>
                        </m:r>
                      </m:e>
                    </m:acc>
                    <m:r>
                      <a:rPr lang="de-DE" i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de-DE" i="1">
                            <a:latin typeface="Cambria Math"/>
                          </a:rPr>
                        </m:ctrlPr>
                      </m:accPr>
                      <m:e>
                        <m:r>
                          <a:rPr lang="de-DE" i="1">
                            <a:latin typeface="Cambria Math"/>
                          </a:rPr>
                          <m:t>𝑣</m:t>
                        </m:r>
                      </m:e>
                    </m:acc>
                    <m:r>
                      <a:rPr lang="de-DE" i="1">
                        <a:latin typeface="Cambria Math"/>
                        <a:ea typeface="Cambria Math"/>
                      </a:rPr>
                      <m:t>×</m:t>
                    </m:r>
                    <m:acc>
                      <m:accPr>
                        <m:chr m:val="⃗"/>
                        <m:ctrlPr>
                          <a:rPr lang="de-DE" i="1">
                            <a:latin typeface="Cambria Math"/>
                          </a:rPr>
                        </m:ctrlPr>
                      </m:accPr>
                      <m:e>
                        <m:r>
                          <a:rPr lang="de-DE" i="1">
                            <a:latin typeface="Cambria Math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 smtClean="0"/>
                  <a:t> ?</a:t>
                </a:r>
                <a:endParaRPr lang="en-US" dirty="0"/>
              </a:p>
            </p:txBody>
          </p:sp>
        </mc:Choice>
        <mc:Fallback xmlns="">
          <p:sp>
            <p:nvSpPr>
              <p:cNvPr id="10" name="Rechtec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8542" y="3970841"/>
                <a:ext cx="1405706" cy="402931"/>
              </a:xfrm>
              <a:prstGeom prst="rect">
                <a:avLst/>
              </a:prstGeom>
              <a:blipFill rotWithShape="1">
                <a:blip r:embed="rId3"/>
                <a:stretch>
                  <a:fillRect t="-21212" r="-1304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694" y="4731633"/>
            <a:ext cx="4190770" cy="1721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755576" y="4479850"/>
            <a:ext cx="86281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Cross </a:t>
            </a:r>
            <a:r>
              <a:rPr lang="de-DE" sz="1400" dirty="0" err="1" smtClean="0">
                <a:solidFill>
                  <a:srgbClr val="FF0000"/>
                </a:solidFill>
              </a:rPr>
              <a:t>section</a:t>
            </a:r>
            <a:r>
              <a:rPr lang="de-DE" sz="1400" dirty="0" smtClean="0">
                <a:solidFill>
                  <a:srgbClr val="FF0000"/>
                </a:solidFill>
              </a:rPr>
              <a:t> </a:t>
            </a:r>
            <a:r>
              <a:rPr lang="de-DE" sz="1400" dirty="0" err="1" smtClean="0">
                <a:solidFill>
                  <a:srgbClr val="FF0000"/>
                </a:solidFill>
              </a:rPr>
              <a:t>depends</a:t>
            </a:r>
            <a:r>
              <a:rPr lang="de-DE" sz="1400" dirty="0" smtClean="0">
                <a:solidFill>
                  <a:srgbClr val="FF0000"/>
                </a:solidFill>
              </a:rPr>
              <a:t> on </a:t>
            </a:r>
            <a:r>
              <a:rPr lang="de-DE" sz="1400" dirty="0" err="1" smtClean="0">
                <a:solidFill>
                  <a:srgbClr val="FF0000"/>
                </a:solidFill>
              </a:rPr>
              <a:t>the</a:t>
            </a:r>
            <a:r>
              <a:rPr lang="de-DE" sz="1400" dirty="0" smtClean="0">
                <a:solidFill>
                  <a:srgbClr val="FF0000"/>
                </a:solidFill>
              </a:rPr>
              <a:t> </a:t>
            </a:r>
            <a:r>
              <a:rPr lang="de-DE" sz="1400" b="1" dirty="0">
                <a:solidFill>
                  <a:schemeClr val="tx2"/>
                </a:solidFill>
              </a:rPr>
              <a:t>r</a:t>
            </a:r>
            <a:r>
              <a:rPr lang="de-DE" sz="1400" b="1" dirty="0" smtClean="0">
                <a:solidFill>
                  <a:schemeClr val="tx2"/>
                </a:solidFill>
              </a:rPr>
              <a:t>elative </a:t>
            </a:r>
            <a:r>
              <a:rPr lang="de-DE" sz="1400" b="1" dirty="0" err="1">
                <a:solidFill>
                  <a:schemeClr val="tx2"/>
                </a:solidFill>
              </a:rPr>
              <a:t>v</a:t>
            </a:r>
            <a:r>
              <a:rPr lang="de-DE" sz="1400" b="1" dirty="0" err="1" smtClean="0">
                <a:solidFill>
                  <a:schemeClr val="tx2"/>
                </a:solidFill>
              </a:rPr>
              <a:t>elocity</a:t>
            </a:r>
            <a:r>
              <a:rPr lang="de-DE" sz="1400" dirty="0" smtClean="0">
                <a:solidFill>
                  <a:srgbClr val="FF0000"/>
                </a:solidFill>
              </a:rPr>
              <a:t> </a:t>
            </a:r>
            <a:r>
              <a:rPr lang="de-DE" sz="1400" dirty="0" err="1" smtClean="0">
                <a:solidFill>
                  <a:srgbClr val="FF0000"/>
                </a:solidFill>
              </a:rPr>
              <a:t>between</a:t>
            </a:r>
            <a:r>
              <a:rPr lang="de-DE" sz="1400" dirty="0" smtClean="0">
                <a:solidFill>
                  <a:srgbClr val="FF0000"/>
                </a:solidFill>
              </a:rPr>
              <a:t> beam </a:t>
            </a:r>
            <a:r>
              <a:rPr lang="de-DE" sz="1400" dirty="0" err="1" smtClean="0">
                <a:solidFill>
                  <a:srgbClr val="FF0000"/>
                </a:solidFill>
              </a:rPr>
              <a:t>and</a:t>
            </a:r>
            <a:r>
              <a:rPr lang="de-DE" sz="1400" dirty="0" smtClean="0">
                <a:solidFill>
                  <a:srgbClr val="FF0000"/>
                </a:solidFill>
              </a:rPr>
              <a:t> </a:t>
            </a:r>
            <a:r>
              <a:rPr lang="de-DE" sz="1400" dirty="0" err="1" smtClean="0">
                <a:solidFill>
                  <a:srgbClr val="FF0000"/>
                </a:solidFill>
              </a:rPr>
              <a:t>plasma</a:t>
            </a:r>
            <a:r>
              <a:rPr lang="de-DE" sz="1400" dirty="0" smtClean="0">
                <a:solidFill>
                  <a:srgbClr val="FF0000"/>
                </a:solidFill>
              </a:rPr>
              <a:t> </a:t>
            </a:r>
            <a:r>
              <a:rPr lang="de-DE" sz="1400" dirty="0" err="1" smtClean="0">
                <a:solidFill>
                  <a:srgbClr val="FF0000"/>
                </a:solidFill>
              </a:rPr>
              <a:t>particles</a:t>
            </a:r>
            <a:r>
              <a:rPr lang="de-DE" sz="1400" dirty="0" smtClean="0">
                <a:solidFill>
                  <a:srgbClr val="FF0000"/>
                </a:solidFill>
              </a:rPr>
              <a:t>.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4" name="Bogen 13"/>
          <p:cNvSpPr/>
          <p:nvPr/>
        </p:nvSpPr>
        <p:spPr>
          <a:xfrm>
            <a:off x="4197062" y="5775036"/>
            <a:ext cx="935888" cy="288032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feld 14"/>
          <p:cNvSpPr txBox="1"/>
          <p:nvPr/>
        </p:nvSpPr>
        <p:spPr>
          <a:xfrm>
            <a:off x="4663117" y="5157192"/>
            <a:ext cx="301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F</a:t>
            </a:r>
            <a:endParaRPr 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/>
              <p:cNvSpPr txBox="1"/>
              <p:nvPr/>
            </p:nvSpPr>
            <p:spPr>
              <a:xfrm>
                <a:off x="5148064" y="5939988"/>
                <a:ext cx="19442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 smtClean="0"/>
                  <a:t>Beam </a:t>
                </a:r>
                <a:r>
                  <a:rPr lang="de-DE" dirty="0" err="1" smtClean="0"/>
                  <a:t>direction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de-DE" i="1">
                            <a:latin typeface="Cambria Math"/>
                          </a:rPr>
                          <m:t>𝑣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6" name="Textfeld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5939988"/>
                <a:ext cx="1944216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2508" t="-22951" r="-627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/>
              <p:cNvSpPr txBox="1"/>
              <p:nvPr/>
            </p:nvSpPr>
            <p:spPr>
              <a:xfrm>
                <a:off x="7274081" y="5096547"/>
                <a:ext cx="576064" cy="3940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 smtClean="0"/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de-DE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/>
                          </a:rPr>
                          <m:t>p</m:t>
                        </m:r>
                      </m:sub>
                    </m:sSub>
                  </m:oMath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7" name="Textfeld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4081" y="5096547"/>
                <a:ext cx="576064" cy="394019"/>
              </a:xfrm>
              <a:prstGeom prst="rect">
                <a:avLst/>
              </a:prstGeom>
              <a:blipFill rotWithShape="1">
                <a:blip r:embed="rId6"/>
                <a:stretch>
                  <a:fillRect l="-8421" t="-20000" r="-16842"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/>
              <p:cNvSpPr txBox="1"/>
              <p:nvPr/>
            </p:nvSpPr>
            <p:spPr>
              <a:xfrm>
                <a:off x="5034060" y="5032226"/>
                <a:ext cx="21453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 smtClean="0">
                    <a:solidFill>
                      <a:schemeClr val="tx2"/>
                    </a:solidFill>
                  </a:rPr>
                  <a:t>relative </a:t>
                </a:r>
                <a:r>
                  <a:rPr lang="de-DE" dirty="0" err="1" smtClean="0">
                    <a:solidFill>
                      <a:schemeClr val="tx2"/>
                    </a:solidFill>
                  </a:rPr>
                  <a:t>velocity</a:t>
                </a:r>
                <a:r>
                  <a:rPr lang="de-DE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de-DE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𝑢</m:t>
                        </m:r>
                      </m:e>
                    </m:acc>
                  </m:oMath>
                </a14:m>
                <a:r>
                  <a:rPr lang="de-DE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8" name="Textfeld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4060" y="5032226"/>
                <a:ext cx="2145342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2557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feld 20"/>
          <p:cNvSpPr txBox="1"/>
          <p:nvPr/>
        </p:nvSpPr>
        <p:spPr>
          <a:xfrm>
            <a:off x="335080" y="5445224"/>
            <a:ext cx="41649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de-DE" sz="1600" dirty="0" smtClean="0">
                <a:latin typeface="+mn-lt"/>
              </a:rPr>
              <a:t>The </a:t>
            </a:r>
            <a:r>
              <a:rPr lang="de-DE" sz="1600" dirty="0" err="1" smtClean="0">
                <a:latin typeface="+mn-lt"/>
              </a:rPr>
              <a:t>formulas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for</a:t>
            </a:r>
            <a:r>
              <a:rPr lang="de-DE" sz="1600" dirty="0" smtClean="0">
                <a:latin typeface="+mn-lt"/>
              </a:rPr>
              <a:t> rate </a:t>
            </a:r>
            <a:r>
              <a:rPr lang="de-DE" sz="1600" dirty="0" err="1" smtClean="0">
                <a:latin typeface="+mn-lt"/>
              </a:rPr>
              <a:t>coefficients</a:t>
            </a:r>
            <a:r>
              <a:rPr lang="de-DE" sz="1600" dirty="0" smtClean="0">
                <a:latin typeface="+mn-lt"/>
              </a:rPr>
              <a:t> beam-</a:t>
            </a:r>
            <a:r>
              <a:rPr lang="de-DE" sz="1600" dirty="0" err="1" smtClean="0">
                <a:latin typeface="+mn-lt"/>
              </a:rPr>
              <a:t>Maxwellian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plasma</a:t>
            </a:r>
            <a:r>
              <a:rPr lang="de-DE" sz="1600" dirty="0" smtClean="0">
                <a:latin typeface="+mn-lt"/>
              </a:rPr>
              <a:t> must </a:t>
            </a:r>
            <a:r>
              <a:rPr lang="de-DE" sz="1600" dirty="0" err="1" smtClean="0">
                <a:latin typeface="+mn-lt"/>
              </a:rPr>
              <a:t>include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the</a:t>
            </a:r>
            <a:r>
              <a:rPr lang="de-DE" sz="1600" dirty="0" smtClean="0">
                <a:latin typeface="+mn-lt"/>
              </a:rPr>
              <a:t> angular </a:t>
            </a:r>
            <a:r>
              <a:rPr lang="de-DE" sz="1600" dirty="0" err="1" smtClean="0">
                <a:latin typeface="+mn-lt"/>
              </a:rPr>
              <a:t>dependence</a:t>
            </a:r>
            <a:r>
              <a:rPr lang="de-DE" sz="1600" dirty="0">
                <a:latin typeface="+mn-lt"/>
              </a:rPr>
              <a:t>.</a:t>
            </a:r>
            <a:endParaRPr lang="en-US" dirty="0"/>
          </a:p>
        </p:txBody>
      </p:sp>
      <p:sp>
        <p:nvSpPr>
          <p:cNvPr id="23" name="Textfeld 22"/>
          <p:cNvSpPr txBox="1"/>
          <p:nvPr/>
        </p:nvSpPr>
        <p:spPr>
          <a:xfrm>
            <a:off x="4757796" y="544522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  <a:ea typeface="DFMincho-UB" pitchFamily="1" charset="-128"/>
              </a:rPr>
              <a:t>π</a:t>
            </a:r>
            <a:r>
              <a:rPr lang="de-DE" sz="1400" dirty="0"/>
              <a:t>/2</a:t>
            </a:r>
            <a:endParaRPr lang="en-US" sz="1400" dirty="0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1588" y="0"/>
            <a:ext cx="125412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0" y="4572000"/>
            <a:ext cx="125413" cy="2286000"/>
          </a:xfrm>
          <a:prstGeom prst="rect">
            <a:avLst/>
          </a:prstGeom>
          <a:solidFill>
            <a:srgbClr val="5153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115888" y="0"/>
            <a:ext cx="125412" cy="2286000"/>
          </a:xfrm>
          <a:prstGeom prst="rect">
            <a:avLst/>
          </a:prstGeom>
          <a:solidFill>
            <a:srgbClr val="005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114300" y="2286000"/>
            <a:ext cx="125413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solidFill>
                <a:schemeClr val="bg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26" name="Rectangle 14"/>
          <p:cNvSpPr>
            <a:spLocks noChangeArrowheads="1"/>
          </p:cNvSpPr>
          <p:nvPr/>
        </p:nvSpPr>
        <p:spPr bwMode="auto">
          <a:xfrm>
            <a:off x="114300" y="4572000"/>
            <a:ext cx="125413" cy="2286000"/>
          </a:xfrm>
          <a:prstGeom prst="rect">
            <a:avLst/>
          </a:prstGeom>
          <a:solidFill>
            <a:srgbClr val="DCDC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5256584" cy="30663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578793" y="3525391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(3,1,1)</a:t>
            </a:r>
            <a:endParaRPr lang="en-US" dirty="0"/>
          </a:p>
        </p:txBody>
      </p:sp>
      <p:sp>
        <p:nvSpPr>
          <p:cNvPr id="27" name="Textfeld 26"/>
          <p:cNvSpPr txBox="1"/>
          <p:nvPr/>
        </p:nvSpPr>
        <p:spPr>
          <a:xfrm>
            <a:off x="300536" y="6608469"/>
            <a:ext cx="28017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ICAMDATA-2012, NIST, </a:t>
            </a:r>
            <a:r>
              <a:rPr lang="de-DE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Gaithersburg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1722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4756" y="332656"/>
            <a:ext cx="7449612" cy="987474"/>
          </a:xfrm>
        </p:spPr>
        <p:txBody>
          <a:bodyPr>
            <a:noAutofit/>
          </a:bodyPr>
          <a:lstStyle/>
          <a:p>
            <a:pPr algn="l"/>
            <a:r>
              <a:rPr lang="de-DE" sz="3200" b="0" dirty="0" err="1" smtClean="0"/>
              <a:t>Effect</a:t>
            </a:r>
            <a:r>
              <a:rPr lang="de-DE" sz="3200" b="0" dirty="0" smtClean="0"/>
              <a:t> </a:t>
            </a:r>
            <a:r>
              <a:rPr lang="de-DE" sz="3200" b="0" dirty="0" err="1" smtClean="0"/>
              <a:t>of</a:t>
            </a:r>
            <a:r>
              <a:rPr lang="de-DE" sz="3200" b="0" dirty="0" smtClean="0"/>
              <a:t> </a:t>
            </a:r>
            <a:r>
              <a:rPr lang="de-DE" sz="3200" b="0" dirty="0" err="1" smtClean="0"/>
              <a:t>the</a:t>
            </a:r>
            <a:r>
              <a:rPr lang="de-DE" sz="3200" b="0" dirty="0" smtClean="0"/>
              <a:t> </a:t>
            </a:r>
            <a:r>
              <a:rPr lang="de-DE" sz="3200" b="0" dirty="0" err="1" smtClean="0"/>
              <a:t>orientation</a:t>
            </a:r>
            <a:r>
              <a:rPr lang="de-DE" sz="3200" b="0" dirty="0" smtClean="0"/>
              <a:t> on </a:t>
            </a:r>
            <a:r>
              <a:rPr lang="de-DE" sz="3200" b="0" dirty="0" err="1" smtClean="0"/>
              <a:t>the</a:t>
            </a:r>
            <a:r>
              <a:rPr lang="de-DE" sz="3200" b="0" dirty="0" smtClean="0"/>
              <a:t> H</a:t>
            </a:r>
            <a:r>
              <a:rPr lang="el-GR" sz="3200" b="0" dirty="0" smtClean="0"/>
              <a:t>α</a:t>
            </a:r>
            <a:r>
              <a:rPr lang="de-DE" sz="3200" b="0" smtClean="0"/>
              <a:t> Stark </a:t>
            </a:r>
            <a:r>
              <a:rPr lang="de-DE" sz="3200" b="0" dirty="0" err="1" smtClean="0"/>
              <a:t>multiplet</a:t>
            </a:r>
            <a:r>
              <a:rPr lang="de-DE" sz="3200" b="0" dirty="0" smtClean="0"/>
              <a:t> </a:t>
            </a:r>
            <a:r>
              <a:rPr lang="de-DE" sz="3200" b="0" dirty="0" err="1" smtClean="0"/>
              <a:t>emission</a:t>
            </a:r>
            <a:endParaRPr lang="en-US" sz="3200" b="0" dirty="0"/>
          </a:p>
        </p:txBody>
      </p:sp>
      <p:pic>
        <p:nvPicPr>
          <p:cNvPr id="5" name="Picture 4" descr="angle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158277"/>
            <a:ext cx="6641870" cy="464930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6664000" y="1484784"/>
            <a:ext cx="1292376" cy="63402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de-DE" sz="1600" dirty="0" err="1">
                <a:solidFill>
                  <a:schemeClr val="bg1"/>
                </a:solidFill>
              </a:rPr>
              <a:t>statistical</a:t>
            </a:r>
            <a:r>
              <a:rPr lang="de-DE" sz="1600" dirty="0">
                <a:solidFill>
                  <a:schemeClr val="bg1"/>
                </a:solidFill>
              </a:rPr>
              <a:t/>
            </a:r>
            <a:br>
              <a:rPr lang="de-DE" sz="1600" dirty="0">
                <a:solidFill>
                  <a:schemeClr val="bg1"/>
                </a:solidFill>
              </a:rPr>
            </a:br>
            <a:r>
              <a:rPr lang="de-DE" sz="1600" dirty="0" err="1">
                <a:solidFill>
                  <a:schemeClr val="bg1"/>
                </a:solidFill>
              </a:rPr>
              <a:t>calculations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1588" y="0"/>
            <a:ext cx="125412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0" y="4572000"/>
            <a:ext cx="125413" cy="2286000"/>
          </a:xfrm>
          <a:prstGeom prst="rect">
            <a:avLst/>
          </a:prstGeom>
          <a:solidFill>
            <a:srgbClr val="5153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115888" y="0"/>
            <a:ext cx="125412" cy="2286000"/>
          </a:xfrm>
          <a:prstGeom prst="rect">
            <a:avLst/>
          </a:prstGeom>
          <a:solidFill>
            <a:srgbClr val="005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114300" y="2286000"/>
            <a:ext cx="125413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solidFill>
                <a:schemeClr val="bg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114300" y="4572000"/>
            <a:ext cx="125413" cy="2286000"/>
          </a:xfrm>
          <a:prstGeom prst="rect">
            <a:avLst/>
          </a:prstGeom>
          <a:solidFill>
            <a:srgbClr val="DCDC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cxnSp>
        <p:nvCxnSpPr>
          <p:cNvPr id="9" name="Gerade Verbindung mit Pfeil 8"/>
          <p:cNvCxnSpPr/>
          <p:nvPr/>
        </p:nvCxnSpPr>
        <p:spPr>
          <a:xfrm flipV="1">
            <a:off x="591225" y="1609034"/>
            <a:ext cx="1080120" cy="1647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>
            <a:off x="447209" y="3121202"/>
            <a:ext cx="158417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1550073" y="2989380"/>
            <a:ext cx="4267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 smtClean="0"/>
              <a:t>v</a:t>
            </a:r>
            <a:endParaRPr lang="en-US" sz="4000" b="1" dirty="0"/>
          </a:p>
        </p:txBody>
      </p:sp>
      <p:sp>
        <p:nvSpPr>
          <p:cNvPr id="23" name="Textfeld 22"/>
          <p:cNvSpPr txBox="1"/>
          <p:nvPr/>
        </p:nvSpPr>
        <p:spPr>
          <a:xfrm>
            <a:off x="1017403" y="1333196"/>
            <a:ext cx="4203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/>
              <a:t>F</a:t>
            </a:r>
            <a:endParaRPr lang="en-US" sz="4000" b="1" dirty="0"/>
          </a:p>
        </p:txBody>
      </p:sp>
      <p:sp>
        <p:nvSpPr>
          <p:cNvPr id="13" name="Bogen 12"/>
          <p:cNvSpPr/>
          <p:nvPr/>
        </p:nvSpPr>
        <p:spPr>
          <a:xfrm rot="1379445">
            <a:off x="-356163" y="2464001"/>
            <a:ext cx="1476164" cy="1584176"/>
          </a:xfrm>
          <a:prstGeom prst="arc">
            <a:avLst/>
          </a:prstGeom>
          <a:ln w="28575"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feld 13"/>
          <p:cNvSpPr txBox="1"/>
          <p:nvPr/>
        </p:nvSpPr>
        <p:spPr>
          <a:xfrm>
            <a:off x="1142161" y="2373268"/>
            <a:ext cx="4571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dirty="0" smtClean="0"/>
              <a:t>θ</a:t>
            </a:r>
            <a:endParaRPr lang="en-US" sz="4000" dirty="0"/>
          </a:p>
        </p:txBody>
      </p:sp>
      <p:sp>
        <p:nvSpPr>
          <p:cNvPr id="24" name="Textfeld 23"/>
          <p:cNvSpPr txBox="1"/>
          <p:nvPr/>
        </p:nvSpPr>
        <p:spPr>
          <a:xfrm>
            <a:off x="289874" y="5807586"/>
            <a:ext cx="890428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de-DE" sz="1600" dirty="0" smtClean="0"/>
              <a:t>The </a:t>
            </a:r>
            <a:r>
              <a:rPr lang="de-DE" sz="1600" dirty="0" err="1" smtClean="0"/>
              <a:t>strongest</a:t>
            </a:r>
            <a:r>
              <a:rPr lang="de-DE" sz="1600" dirty="0" smtClean="0"/>
              <a:t> </a:t>
            </a:r>
            <a:r>
              <a:rPr lang="de-DE" sz="1600" dirty="0" err="1" smtClean="0"/>
              <a:t>deviation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statistical</a:t>
            </a:r>
            <a:r>
              <a:rPr lang="de-DE" sz="1600" dirty="0" smtClean="0"/>
              <a:t> </a:t>
            </a:r>
            <a:r>
              <a:rPr lang="de-DE" sz="1600" dirty="0" err="1" smtClean="0"/>
              <a:t>case</a:t>
            </a:r>
            <a:r>
              <a:rPr lang="de-DE" sz="1600" dirty="0" smtClean="0"/>
              <a:t> </a:t>
            </a:r>
            <a:r>
              <a:rPr lang="de-DE" sz="1600" dirty="0" err="1" smtClean="0"/>
              <a:t>is</a:t>
            </a:r>
            <a:r>
              <a:rPr lang="de-DE" sz="1600" dirty="0" smtClean="0"/>
              <a:t> </a:t>
            </a:r>
            <a:r>
              <a:rPr lang="de-DE" sz="1600" dirty="0" err="1" smtClean="0"/>
              <a:t>observed</a:t>
            </a:r>
            <a:r>
              <a:rPr lang="de-DE" sz="1600" dirty="0" smtClean="0"/>
              <a:t> </a:t>
            </a:r>
            <a:r>
              <a:rPr lang="de-DE" sz="1600" dirty="0" err="1" smtClean="0"/>
              <a:t>for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conditions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Stark </a:t>
            </a:r>
            <a:r>
              <a:rPr lang="de-DE" sz="1600" dirty="0" err="1" smtClean="0"/>
              <a:t>effect</a:t>
            </a:r>
            <a:endParaRPr lang="de-DE" sz="1600" dirty="0" smtClean="0"/>
          </a:p>
          <a:p>
            <a:pPr marL="342900" indent="-342900">
              <a:buFont typeface="Wingdings" pitchFamily="2" charset="2"/>
              <a:buChar char="q"/>
            </a:pPr>
            <a:endParaRPr lang="de-DE" sz="1600" dirty="0"/>
          </a:p>
          <a:p>
            <a:pPr marL="342900" indent="-342900">
              <a:buFont typeface="Wingdings" pitchFamily="2" charset="2"/>
              <a:buChar char="q"/>
            </a:pPr>
            <a:r>
              <a:rPr lang="de-DE" sz="1600" dirty="0" err="1" smtClean="0"/>
              <a:t>Increase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de-DE" sz="1600" dirty="0" smtClean="0"/>
              <a:t>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drop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de-DE" sz="1600" dirty="0" smtClean="0"/>
              <a:t> </a:t>
            </a:r>
            <a:r>
              <a:rPr lang="de-DE" sz="1600" dirty="0" err="1" smtClean="0"/>
              <a:t>components</a:t>
            </a:r>
            <a:r>
              <a:rPr lang="de-DE" sz="1600" dirty="0" smtClean="0"/>
              <a:t> </a:t>
            </a:r>
            <a:r>
              <a:rPr lang="de-DE" sz="1600" dirty="0" err="1" smtClean="0"/>
              <a:t>as</a:t>
            </a:r>
            <a:r>
              <a:rPr lang="de-DE" sz="1600" dirty="0" smtClean="0"/>
              <a:t> a </a:t>
            </a:r>
            <a:r>
              <a:rPr lang="de-DE" sz="1600" dirty="0" err="1" smtClean="0"/>
              <a:t>function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angle 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de-DE" sz="1600" dirty="0" smtClean="0"/>
              <a:t> </a:t>
            </a:r>
            <a:r>
              <a:rPr lang="de-DE" sz="1600" dirty="0" err="1" smtClean="0"/>
              <a:t>is</a:t>
            </a:r>
            <a:r>
              <a:rPr lang="de-DE" sz="1600" dirty="0" smtClean="0"/>
              <a:t> </a:t>
            </a:r>
            <a:r>
              <a:rPr lang="de-DE" sz="1600" dirty="0" err="1" smtClean="0"/>
              <a:t>observed</a:t>
            </a:r>
            <a:endParaRPr lang="de-DE" sz="1600" dirty="0" smtClean="0"/>
          </a:p>
        </p:txBody>
      </p:sp>
      <p:sp>
        <p:nvSpPr>
          <p:cNvPr id="17" name="Textfeld 16"/>
          <p:cNvSpPr txBox="1"/>
          <p:nvPr/>
        </p:nvSpPr>
        <p:spPr>
          <a:xfrm>
            <a:off x="300536" y="6608469"/>
            <a:ext cx="28017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ICAMDATA-2012, NIST, </a:t>
            </a:r>
            <a:r>
              <a:rPr lang="de-DE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Gaithersburg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4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44624"/>
            <a:ext cx="5688632" cy="648072"/>
          </a:xfrm>
        </p:spPr>
        <p:txBody>
          <a:bodyPr>
            <a:noAutofit/>
          </a:bodyPr>
          <a:lstStyle/>
          <a:p>
            <a:pPr algn="l"/>
            <a:r>
              <a:rPr lang="de-DE" sz="2800" b="0" dirty="0" smtClean="0"/>
              <a:t>Lines </a:t>
            </a:r>
            <a:r>
              <a:rPr lang="de-DE" sz="2800" b="0" dirty="0" err="1" smtClean="0"/>
              <a:t>ratio</a:t>
            </a:r>
            <a:r>
              <a:rPr lang="de-DE" sz="2800" b="0" dirty="0" smtClean="0"/>
              <a:t> </a:t>
            </a:r>
            <a:r>
              <a:rPr lang="de-DE" sz="2800" b="0" dirty="0" err="1" smtClean="0"/>
              <a:t>of</a:t>
            </a:r>
            <a:r>
              <a:rPr lang="de-DE" sz="2800" b="0" dirty="0" smtClean="0"/>
              <a:t> H</a:t>
            </a:r>
            <a:r>
              <a:rPr lang="de-DE" sz="2800" b="0" baseline="-25000" dirty="0" smtClean="0">
                <a:latin typeface="Symbol" pitchFamily="18" charset="2"/>
              </a:rPr>
              <a:t>a</a:t>
            </a:r>
            <a:r>
              <a:rPr lang="de-DE" sz="2800" b="0" dirty="0" smtClean="0"/>
              <a:t> Stark </a:t>
            </a:r>
            <a:r>
              <a:rPr lang="de-DE" sz="2800" b="0" dirty="0" err="1" smtClean="0"/>
              <a:t>multiplet</a:t>
            </a:r>
            <a:r>
              <a:rPr lang="de-DE" sz="2800" b="0" dirty="0" smtClean="0"/>
              <a:t> </a:t>
            </a:r>
            <a:endParaRPr lang="en-US" sz="2800" b="0" dirty="0"/>
          </a:p>
        </p:txBody>
      </p:sp>
      <p:sp>
        <p:nvSpPr>
          <p:cNvPr id="9" name="Textfeld 8"/>
          <p:cNvSpPr txBox="1"/>
          <p:nvPr/>
        </p:nvSpPr>
        <p:spPr>
          <a:xfrm>
            <a:off x="251520" y="5602014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200" dirty="0" smtClean="0"/>
              <a:t>O. </a:t>
            </a:r>
            <a:r>
              <a:rPr lang="de-DE" sz="1200" dirty="0" err="1" smtClean="0"/>
              <a:t>Marchuk</a:t>
            </a:r>
            <a:r>
              <a:rPr lang="de-DE" sz="1200" dirty="0" smtClean="0"/>
              <a:t> et al. JPB </a:t>
            </a:r>
            <a:r>
              <a:rPr lang="de-DE" sz="1200" b="1" dirty="0" smtClean="0"/>
              <a:t>43</a:t>
            </a:r>
            <a:r>
              <a:rPr lang="de-DE" sz="1200" dirty="0" smtClean="0"/>
              <a:t> 011002 (2010) /</a:t>
            </a:r>
            <a:r>
              <a:rPr lang="de-DE" sz="1200" dirty="0" err="1" smtClean="0"/>
              <a:t>theoretical</a:t>
            </a:r>
            <a:r>
              <a:rPr lang="de-DE" sz="1200" dirty="0" smtClean="0"/>
              <a:t> </a:t>
            </a:r>
            <a:r>
              <a:rPr lang="de-DE" sz="1200" dirty="0" err="1" smtClean="0"/>
              <a:t>results</a:t>
            </a:r>
            <a:r>
              <a:rPr lang="de-DE" sz="1200" dirty="0"/>
              <a:t>;</a:t>
            </a:r>
            <a:r>
              <a:rPr lang="de-DE" sz="1200" dirty="0" smtClean="0"/>
              <a:t> </a:t>
            </a:r>
            <a:r>
              <a:rPr lang="de-DE" sz="1200" dirty="0" err="1" smtClean="0"/>
              <a:t>dashed</a:t>
            </a:r>
            <a:r>
              <a:rPr lang="de-DE" sz="1200" dirty="0" smtClean="0"/>
              <a:t>- Glauber </a:t>
            </a:r>
            <a:r>
              <a:rPr lang="de-DE" sz="1200" dirty="0" err="1" smtClean="0"/>
              <a:t>approximation</a:t>
            </a:r>
            <a:endParaRPr lang="de-DE" sz="1200" dirty="0" smtClean="0"/>
          </a:p>
          <a:p>
            <a:pPr>
              <a:lnSpc>
                <a:spcPct val="150000"/>
              </a:lnSpc>
            </a:pPr>
            <a:r>
              <a:rPr lang="de-DE" sz="1200" dirty="0"/>
              <a:t> </a:t>
            </a:r>
            <a:r>
              <a:rPr lang="de-DE" sz="1200" dirty="0" smtClean="0"/>
              <a:t>                                                                                               solid-  </a:t>
            </a:r>
            <a:r>
              <a:rPr lang="de-DE" sz="1200" dirty="0" err="1"/>
              <a:t>c</a:t>
            </a:r>
            <a:r>
              <a:rPr lang="de-DE" sz="1200" dirty="0" err="1" smtClean="0"/>
              <a:t>lose-coupling</a:t>
            </a:r>
            <a:r>
              <a:rPr lang="de-DE" sz="1200" dirty="0" smtClean="0"/>
              <a:t> (AOCC) + Glauber </a:t>
            </a:r>
            <a:r>
              <a:rPr lang="de-DE" sz="1200" dirty="0" err="1" smtClean="0"/>
              <a:t>approximation</a:t>
            </a:r>
            <a:r>
              <a:rPr lang="de-DE" sz="1200" dirty="0"/>
              <a:t>/</a:t>
            </a:r>
            <a:endParaRPr lang="de-DE" sz="1200" dirty="0" smtClean="0"/>
          </a:p>
          <a:p>
            <a:pPr>
              <a:lnSpc>
                <a:spcPct val="150000"/>
              </a:lnSpc>
            </a:pPr>
            <a:r>
              <a:rPr lang="de-DE" sz="1200" dirty="0" smtClean="0"/>
              <a:t>E. </a:t>
            </a:r>
            <a:r>
              <a:rPr lang="de-DE" sz="1200" dirty="0" err="1" smtClean="0"/>
              <a:t>Delabie</a:t>
            </a:r>
            <a:r>
              <a:rPr lang="de-DE" sz="1200" dirty="0" smtClean="0"/>
              <a:t> </a:t>
            </a:r>
            <a:r>
              <a:rPr lang="de-DE" sz="1200" dirty="0"/>
              <a:t>et al. PPCF </a:t>
            </a:r>
            <a:r>
              <a:rPr lang="de-DE" sz="1200" b="1" dirty="0"/>
              <a:t>52</a:t>
            </a:r>
            <a:r>
              <a:rPr lang="de-DE" sz="1200" dirty="0"/>
              <a:t> 125008 (2010</a:t>
            </a:r>
            <a:r>
              <a:rPr lang="de-DE" sz="1200" dirty="0" smtClean="0"/>
              <a:t>) /</a:t>
            </a:r>
            <a:r>
              <a:rPr lang="de-DE" sz="1200" dirty="0" err="1" smtClean="0"/>
              <a:t>new</a:t>
            </a:r>
            <a:r>
              <a:rPr lang="de-DE" sz="1200" dirty="0" smtClean="0"/>
              <a:t> experimental </a:t>
            </a:r>
            <a:r>
              <a:rPr lang="de-DE" sz="1200" dirty="0" err="1" smtClean="0"/>
              <a:t>data</a:t>
            </a:r>
            <a:r>
              <a:rPr lang="de-DE" sz="1200" dirty="0"/>
              <a:t>/</a:t>
            </a:r>
            <a:endParaRPr lang="de-DE" sz="1200" dirty="0" smtClean="0"/>
          </a:p>
        </p:txBody>
      </p:sp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1588" y="0"/>
            <a:ext cx="125412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0" y="4572000"/>
            <a:ext cx="125413" cy="2286000"/>
          </a:xfrm>
          <a:prstGeom prst="rect">
            <a:avLst/>
          </a:prstGeom>
          <a:solidFill>
            <a:srgbClr val="5153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30" name="Rectangle 12"/>
          <p:cNvSpPr>
            <a:spLocks noChangeArrowheads="1"/>
          </p:cNvSpPr>
          <p:nvPr/>
        </p:nvSpPr>
        <p:spPr bwMode="auto">
          <a:xfrm>
            <a:off x="115888" y="0"/>
            <a:ext cx="125412" cy="2286000"/>
          </a:xfrm>
          <a:prstGeom prst="rect">
            <a:avLst/>
          </a:prstGeom>
          <a:solidFill>
            <a:srgbClr val="005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31" name="Rectangle 13"/>
          <p:cNvSpPr>
            <a:spLocks noChangeArrowheads="1"/>
          </p:cNvSpPr>
          <p:nvPr/>
        </p:nvSpPr>
        <p:spPr bwMode="auto">
          <a:xfrm>
            <a:off x="114300" y="2286000"/>
            <a:ext cx="125413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solidFill>
                <a:schemeClr val="bg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32" name="Rectangle 14"/>
          <p:cNvSpPr>
            <a:spLocks noChangeArrowheads="1"/>
          </p:cNvSpPr>
          <p:nvPr/>
        </p:nvSpPr>
        <p:spPr bwMode="auto">
          <a:xfrm>
            <a:off x="114300" y="4572000"/>
            <a:ext cx="125413" cy="2286000"/>
          </a:xfrm>
          <a:prstGeom prst="rect">
            <a:avLst/>
          </a:prstGeom>
          <a:solidFill>
            <a:srgbClr val="DCDC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cxnSp>
        <p:nvCxnSpPr>
          <p:cNvPr id="12" name="Gerade Verbindung 11"/>
          <p:cNvCxnSpPr/>
          <p:nvPr/>
        </p:nvCxnSpPr>
        <p:spPr>
          <a:xfrm>
            <a:off x="6957341" y="2411596"/>
            <a:ext cx="13502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7173365" y="2843644"/>
            <a:ext cx="13502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6579428" y="4643844"/>
            <a:ext cx="135027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 flipH="1">
            <a:off x="6867460" y="2510900"/>
            <a:ext cx="387106" cy="208823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7096524" y="4120624"/>
            <a:ext cx="1571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rgbClr val="FF0000"/>
                </a:solidFill>
              </a:rPr>
              <a:t>Radiation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7" name="Gerade Verbindung mit Pfeil 16"/>
          <p:cNvCxnSpPr/>
          <p:nvPr/>
        </p:nvCxnSpPr>
        <p:spPr>
          <a:xfrm>
            <a:off x="7661090" y="2436052"/>
            <a:ext cx="576749" cy="396044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7196436" y="2771636"/>
            <a:ext cx="1552028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2800" dirty="0" err="1">
                <a:solidFill>
                  <a:schemeClr val="tx2"/>
                </a:solidFill>
              </a:rPr>
              <a:t>Collisions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6471859" y="980728"/>
            <a:ext cx="17646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err="1" smtClean="0"/>
              <a:t>Statistics</a:t>
            </a:r>
            <a:r>
              <a:rPr lang="de-DE" sz="3200" dirty="0" smtClean="0"/>
              <a:t>:</a:t>
            </a:r>
            <a:endParaRPr lang="en-US" sz="3200" dirty="0"/>
          </a:p>
        </p:txBody>
      </p:sp>
      <p:sp>
        <p:nvSpPr>
          <p:cNvPr id="20" name="Textfeld 19"/>
          <p:cNvSpPr txBox="1"/>
          <p:nvPr/>
        </p:nvSpPr>
        <p:spPr>
          <a:xfrm>
            <a:off x="6867460" y="4787860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</a:t>
            </a:r>
            <a:r>
              <a:rPr lang="de-DE" dirty="0" smtClean="0"/>
              <a:t>=1</a:t>
            </a:r>
            <a:endParaRPr lang="en-US" dirty="0"/>
          </a:p>
        </p:txBody>
      </p:sp>
      <p:sp>
        <p:nvSpPr>
          <p:cNvPr id="21" name="Textfeld 20"/>
          <p:cNvSpPr txBox="1"/>
          <p:nvPr/>
        </p:nvSpPr>
        <p:spPr>
          <a:xfrm>
            <a:off x="6282795" y="2479481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</a:t>
            </a:r>
            <a:r>
              <a:rPr lang="de-DE" dirty="0" smtClean="0"/>
              <a:t>n=0</a:t>
            </a:r>
            <a:endParaRPr lang="en-US" dirty="0"/>
          </a:p>
        </p:txBody>
      </p:sp>
      <p:sp>
        <p:nvSpPr>
          <p:cNvPr id="22" name="Textfeld 21"/>
          <p:cNvSpPr txBox="1"/>
          <p:nvPr/>
        </p:nvSpPr>
        <p:spPr>
          <a:xfrm>
            <a:off x="6192689" y="1628800"/>
            <a:ext cx="284380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2000" dirty="0" err="1" smtClean="0">
                <a:solidFill>
                  <a:schemeClr val="tx2"/>
                </a:solidFill>
              </a:rPr>
              <a:t>Collisions</a:t>
            </a:r>
            <a:r>
              <a:rPr lang="de-DE" sz="2000" dirty="0" smtClean="0">
                <a:solidFill>
                  <a:schemeClr val="tx2"/>
                </a:solidFill>
              </a:rPr>
              <a:t> &gt;&gt;</a:t>
            </a:r>
            <a:r>
              <a:rPr lang="de-DE" sz="2000" dirty="0">
                <a:solidFill>
                  <a:schemeClr val="tx2"/>
                </a:solidFill>
              </a:rPr>
              <a:t> </a:t>
            </a:r>
            <a:r>
              <a:rPr lang="de-DE" sz="2000" dirty="0" smtClean="0">
                <a:solidFill>
                  <a:srgbClr val="FF0000"/>
                </a:solidFill>
              </a:rPr>
              <a:t>Radiation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6957341" y="2060848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</a:t>
            </a:r>
            <a:r>
              <a:rPr lang="de-DE" dirty="0" smtClean="0"/>
              <a:t>=3</a:t>
            </a:r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16" y="620688"/>
            <a:ext cx="5842468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feld 23"/>
          <p:cNvSpPr txBox="1"/>
          <p:nvPr/>
        </p:nvSpPr>
        <p:spPr>
          <a:xfrm>
            <a:off x="300536" y="6608469"/>
            <a:ext cx="28017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ICAMDATA-2012, NIST, </a:t>
            </a:r>
            <a:r>
              <a:rPr lang="de-DE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Gaithersburg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9076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971600" y="44624"/>
            <a:ext cx="68739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err="1" smtClean="0">
                <a:solidFill>
                  <a:srgbClr val="005B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Calculations</a:t>
            </a:r>
            <a:r>
              <a:rPr lang="de-DE" sz="3200" dirty="0" smtClean="0">
                <a:solidFill>
                  <a:srgbClr val="005B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in strong </a:t>
            </a:r>
            <a:r>
              <a:rPr lang="de-DE" sz="3200" dirty="0" err="1" smtClean="0">
                <a:solidFill>
                  <a:srgbClr val="005B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magnetic</a:t>
            </a:r>
            <a:r>
              <a:rPr lang="de-DE" sz="3200" dirty="0" smtClean="0">
                <a:solidFill>
                  <a:srgbClr val="005B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de-DE" sz="3200" dirty="0" err="1" smtClean="0">
                <a:solidFill>
                  <a:srgbClr val="005B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field</a:t>
            </a:r>
            <a:endParaRPr lang="en-US" sz="3200" dirty="0">
              <a:solidFill>
                <a:srgbClr val="005B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588" y="0"/>
            <a:ext cx="125412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0" y="4572000"/>
            <a:ext cx="125413" cy="2286000"/>
          </a:xfrm>
          <a:prstGeom prst="rect">
            <a:avLst/>
          </a:prstGeom>
          <a:solidFill>
            <a:srgbClr val="5153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115888" y="0"/>
            <a:ext cx="125412" cy="2286000"/>
          </a:xfrm>
          <a:prstGeom prst="rect">
            <a:avLst/>
          </a:prstGeom>
          <a:solidFill>
            <a:srgbClr val="005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114300" y="2286000"/>
            <a:ext cx="125413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solidFill>
                <a:schemeClr val="bg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114300" y="4572000"/>
            <a:ext cx="125413" cy="2286000"/>
          </a:xfrm>
          <a:prstGeom prst="rect">
            <a:avLst/>
          </a:prstGeom>
          <a:solidFill>
            <a:srgbClr val="DCDC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272786" y="5945505"/>
            <a:ext cx="8835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de-DE" sz="1600" dirty="0" smtClean="0">
                <a:latin typeface="+mn-lt"/>
              </a:rPr>
              <a:t>The non-</a:t>
            </a:r>
            <a:r>
              <a:rPr lang="de-DE" sz="1600" dirty="0" err="1" smtClean="0">
                <a:latin typeface="+mn-lt"/>
              </a:rPr>
              <a:t>statistical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populations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influence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the</a:t>
            </a:r>
            <a:r>
              <a:rPr lang="de-DE" sz="1600" dirty="0" smtClean="0">
                <a:latin typeface="+mn-lt"/>
              </a:rPr>
              <a:t> Stark </a:t>
            </a:r>
            <a:r>
              <a:rPr lang="de-DE" sz="1600" dirty="0" err="1" smtClean="0">
                <a:latin typeface="+mn-lt"/>
              </a:rPr>
              <a:t>effect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spectra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smtClean="0">
                <a:solidFill>
                  <a:srgbClr val="FF0000"/>
                </a:solidFill>
              </a:rPr>
              <a:t>→</a:t>
            </a:r>
            <a:r>
              <a:rPr lang="de-DE" sz="1600" dirty="0">
                <a:latin typeface="+mn-lt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+mn-lt"/>
              </a:rPr>
              <a:t>Reduction</a:t>
            </a:r>
            <a:r>
              <a:rPr lang="de-DE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+mn-lt"/>
              </a:rPr>
              <a:t>of</a:t>
            </a:r>
            <a:r>
              <a:rPr lang="de-DE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l-GR" dirty="0" smtClean="0">
                <a:solidFill>
                  <a:srgbClr val="FF0000"/>
                </a:solidFill>
                <a:latin typeface="+mn-lt"/>
              </a:rPr>
              <a:t>σ</a:t>
            </a:r>
            <a:r>
              <a:rPr lang="de-DE" dirty="0" smtClean="0">
                <a:solidFill>
                  <a:srgbClr val="FF0000"/>
                </a:solidFill>
                <a:latin typeface="+mn-lt"/>
              </a:rPr>
              <a:t> -</a:t>
            </a:r>
            <a:r>
              <a:rPr lang="de-DE" dirty="0" err="1" smtClean="0">
                <a:solidFill>
                  <a:srgbClr val="FF0000"/>
                </a:solidFill>
                <a:latin typeface="+mn-lt"/>
              </a:rPr>
              <a:t>lines</a:t>
            </a:r>
            <a:r>
              <a:rPr lang="de-DE" dirty="0" smtClean="0">
                <a:solidFill>
                  <a:srgbClr val="FF0000"/>
                </a:solidFill>
                <a:latin typeface="+mn-lt"/>
              </a:rPr>
              <a:t> 							</a:t>
            </a:r>
            <a:r>
              <a:rPr lang="de-DE" dirty="0" err="1" smtClean="0">
                <a:solidFill>
                  <a:srgbClr val="FF0000"/>
                </a:solidFill>
                <a:latin typeface="+mn-lt"/>
              </a:rPr>
              <a:t>emission</a:t>
            </a:r>
            <a:endParaRPr lang="de-DE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084168" y="1984772"/>
            <a:ext cx="30963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+mn-lt"/>
              </a:rPr>
              <a:t>Plasma </a:t>
            </a:r>
            <a:r>
              <a:rPr lang="de-DE" dirty="0" err="1" smtClean="0">
                <a:latin typeface="+mn-lt"/>
              </a:rPr>
              <a:t>parameters</a:t>
            </a:r>
            <a:r>
              <a:rPr lang="de-DE" dirty="0" smtClean="0">
                <a:latin typeface="+mn-lt"/>
              </a:rPr>
              <a:t>:</a:t>
            </a:r>
          </a:p>
          <a:p>
            <a:r>
              <a:rPr lang="de-DE" dirty="0" err="1" smtClean="0">
                <a:latin typeface="+mn-lt"/>
              </a:rPr>
              <a:t>Magnetic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field</a:t>
            </a:r>
            <a:r>
              <a:rPr lang="de-DE" dirty="0" smtClean="0">
                <a:latin typeface="+mn-lt"/>
              </a:rPr>
              <a:t>- 5T</a:t>
            </a:r>
          </a:p>
          <a:p>
            <a:r>
              <a:rPr lang="de-DE" dirty="0" smtClean="0">
                <a:latin typeface="+mn-lt"/>
              </a:rPr>
              <a:t>Plasma </a:t>
            </a:r>
            <a:r>
              <a:rPr lang="de-DE" dirty="0" err="1">
                <a:latin typeface="+mn-lt"/>
              </a:rPr>
              <a:t>t</a:t>
            </a:r>
            <a:r>
              <a:rPr lang="de-DE" dirty="0" err="1" smtClean="0">
                <a:latin typeface="+mn-lt"/>
              </a:rPr>
              <a:t>emperature</a:t>
            </a:r>
            <a:r>
              <a:rPr lang="de-DE" dirty="0" smtClean="0">
                <a:latin typeface="+mn-lt"/>
              </a:rPr>
              <a:t> 20 </a:t>
            </a:r>
            <a:r>
              <a:rPr lang="de-DE" dirty="0" err="1" smtClean="0">
                <a:latin typeface="+mn-lt"/>
              </a:rPr>
              <a:t>keV</a:t>
            </a:r>
            <a:r>
              <a:rPr lang="de-DE" dirty="0" smtClean="0">
                <a:latin typeface="+mn-lt"/>
              </a:rPr>
              <a:t/>
            </a:r>
            <a:br>
              <a:rPr lang="de-DE" dirty="0" smtClean="0">
                <a:latin typeface="+mn-lt"/>
              </a:rPr>
            </a:br>
            <a:r>
              <a:rPr lang="de-DE" dirty="0" smtClean="0">
                <a:latin typeface="+mn-lt"/>
              </a:rPr>
              <a:t/>
            </a:r>
            <a:br>
              <a:rPr lang="de-DE" dirty="0" smtClean="0">
                <a:latin typeface="+mn-lt"/>
              </a:rPr>
            </a:br>
            <a:r>
              <a:rPr lang="de-DE" dirty="0" smtClean="0">
                <a:latin typeface="+mn-lt"/>
              </a:rPr>
              <a:t>Beam </a:t>
            </a:r>
            <a:r>
              <a:rPr lang="de-DE" dirty="0" err="1" smtClean="0">
                <a:latin typeface="+mn-lt"/>
              </a:rPr>
              <a:t>energy</a:t>
            </a:r>
            <a:r>
              <a:rPr lang="de-DE" dirty="0" smtClean="0">
                <a:latin typeface="+mn-lt"/>
              </a:rPr>
              <a:t>:</a:t>
            </a:r>
            <a:br>
              <a:rPr lang="de-DE" dirty="0" smtClean="0">
                <a:latin typeface="+mn-lt"/>
              </a:rPr>
            </a:br>
            <a:endParaRPr lang="de-DE" dirty="0" smtClean="0">
              <a:latin typeface="+mn-lt"/>
            </a:endParaRPr>
          </a:p>
          <a:p>
            <a:r>
              <a:rPr lang="de-DE" dirty="0">
                <a:latin typeface="+mn-lt"/>
              </a:rPr>
              <a:t>s</a:t>
            </a:r>
            <a:r>
              <a:rPr lang="de-DE" dirty="0" smtClean="0">
                <a:latin typeface="+mn-lt"/>
              </a:rPr>
              <a:t>olid </a:t>
            </a:r>
            <a:r>
              <a:rPr lang="de-DE" dirty="0" err="1" smtClean="0">
                <a:latin typeface="+mn-lt"/>
              </a:rPr>
              <a:t>line</a:t>
            </a:r>
            <a:r>
              <a:rPr lang="de-DE" dirty="0" smtClean="0">
                <a:latin typeface="+mn-lt"/>
              </a:rPr>
              <a:t> – 500 </a:t>
            </a:r>
            <a:r>
              <a:rPr lang="de-DE" dirty="0" err="1" smtClean="0">
                <a:latin typeface="+mn-lt"/>
              </a:rPr>
              <a:t>keV</a:t>
            </a:r>
            <a:r>
              <a:rPr lang="de-DE" dirty="0" smtClean="0">
                <a:latin typeface="+mn-lt"/>
              </a:rPr>
              <a:t>/u</a:t>
            </a:r>
            <a:br>
              <a:rPr lang="de-DE" dirty="0" smtClean="0">
                <a:latin typeface="+mn-lt"/>
              </a:rPr>
            </a:br>
            <a:r>
              <a:rPr lang="de-DE" dirty="0" err="1" smtClean="0">
                <a:latin typeface="+mn-lt"/>
              </a:rPr>
              <a:t>dashed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line</a:t>
            </a:r>
            <a:r>
              <a:rPr lang="de-DE" dirty="0" smtClean="0">
                <a:latin typeface="+mn-lt"/>
              </a:rPr>
              <a:t> – 100 </a:t>
            </a:r>
            <a:r>
              <a:rPr lang="de-DE" dirty="0" err="1" smtClean="0">
                <a:latin typeface="+mn-lt"/>
              </a:rPr>
              <a:t>keV</a:t>
            </a:r>
            <a:r>
              <a:rPr lang="de-DE" dirty="0" smtClean="0">
                <a:latin typeface="+mn-lt"/>
              </a:rPr>
              <a:t>/u</a:t>
            </a:r>
            <a:endParaRPr lang="en-US" dirty="0">
              <a:latin typeface="+mn-lt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79" y="682222"/>
            <a:ext cx="5835668" cy="5093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Gerade Verbindung 2"/>
          <p:cNvCxnSpPr/>
          <p:nvPr/>
        </p:nvCxnSpPr>
        <p:spPr>
          <a:xfrm>
            <a:off x="3387973" y="764704"/>
            <a:ext cx="0" cy="43924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4644008" y="764704"/>
            <a:ext cx="0" cy="43924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300536" y="6608469"/>
            <a:ext cx="2831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ICAMDATA-2012, NIST, </a:t>
            </a:r>
            <a:r>
              <a:rPr lang="de-DE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Gaithersburg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1705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167" y="792859"/>
            <a:ext cx="6728169" cy="5516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5028431" y="1009303"/>
            <a:ext cx="2189895" cy="10977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+mn-lt"/>
              </a:rPr>
              <a:t>Beam </a:t>
            </a:r>
            <a:r>
              <a:rPr lang="de-DE" sz="1400" dirty="0" err="1" smtClean="0">
                <a:latin typeface="+mn-lt"/>
              </a:rPr>
              <a:t>energy</a:t>
            </a:r>
            <a:r>
              <a:rPr lang="de-DE" sz="1400" dirty="0" smtClean="0">
                <a:latin typeface="+mn-lt"/>
              </a:rPr>
              <a:t> 50 </a:t>
            </a:r>
            <a:r>
              <a:rPr lang="de-DE" sz="1400" dirty="0" err="1" smtClean="0">
                <a:latin typeface="+mn-lt"/>
              </a:rPr>
              <a:t>keV</a:t>
            </a:r>
            <a:r>
              <a:rPr lang="de-DE" sz="1400" dirty="0" smtClean="0">
                <a:latin typeface="+mn-lt"/>
              </a:rPr>
              <a:t>/u</a:t>
            </a:r>
          </a:p>
          <a:p>
            <a:r>
              <a:rPr lang="de-DE" sz="1400" dirty="0" smtClean="0">
                <a:latin typeface="+mn-lt"/>
              </a:rPr>
              <a:t>Plasma </a:t>
            </a:r>
            <a:r>
              <a:rPr lang="de-DE" sz="1400" dirty="0" err="1" smtClean="0">
                <a:latin typeface="+mn-lt"/>
              </a:rPr>
              <a:t>density</a:t>
            </a:r>
            <a:r>
              <a:rPr lang="de-DE" sz="1400" dirty="0" smtClean="0">
                <a:latin typeface="+mn-lt"/>
              </a:rPr>
              <a:t> 3·10</a:t>
            </a:r>
            <a:r>
              <a:rPr lang="de-DE" sz="1400" baseline="30000" dirty="0" smtClean="0">
                <a:latin typeface="+mn-lt"/>
              </a:rPr>
              <a:t>13</a:t>
            </a:r>
            <a:r>
              <a:rPr lang="de-DE" sz="1400" dirty="0" smtClean="0">
                <a:latin typeface="+mn-lt"/>
              </a:rPr>
              <a:t> cm</a:t>
            </a:r>
            <a:r>
              <a:rPr lang="de-DE" sz="1400" baseline="30000" dirty="0" smtClean="0">
                <a:latin typeface="+mn-lt"/>
              </a:rPr>
              <a:t>-3</a:t>
            </a:r>
          </a:p>
          <a:p>
            <a:r>
              <a:rPr lang="de-DE" sz="1400" dirty="0" err="1" smtClean="0">
                <a:latin typeface="+mn-lt"/>
              </a:rPr>
              <a:t>Magnetic</a:t>
            </a:r>
            <a:r>
              <a:rPr lang="de-DE" sz="1400" dirty="0" smtClean="0">
                <a:latin typeface="+mn-lt"/>
              </a:rPr>
              <a:t> </a:t>
            </a:r>
            <a:r>
              <a:rPr lang="de-DE" sz="1400" dirty="0" err="1" smtClean="0">
                <a:latin typeface="+mn-lt"/>
              </a:rPr>
              <a:t>field</a:t>
            </a:r>
            <a:r>
              <a:rPr lang="de-DE" sz="1400" dirty="0" smtClean="0">
                <a:latin typeface="+mn-lt"/>
              </a:rPr>
              <a:t> </a:t>
            </a:r>
            <a:r>
              <a:rPr lang="de-DE" sz="1400" dirty="0" err="1" smtClean="0">
                <a:latin typeface="+mn-lt"/>
              </a:rPr>
              <a:t>is</a:t>
            </a:r>
            <a:r>
              <a:rPr lang="de-DE" sz="1400" dirty="0" smtClean="0">
                <a:latin typeface="+mn-lt"/>
              </a:rPr>
              <a:t> 3 T</a:t>
            </a:r>
          </a:p>
          <a:p>
            <a:endParaRPr lang="de-DE" sz="1400" baseline="30000" dirty="0">
              <a:latin typeface="+mn-lt"/>
            </a:endParaRPr>
          </a:p>
          <a:p>
            <a:r>
              <a:rPr lang="de-DE" sz="1400" dirty="0" smtClean="0">
                <a:latin typeface="+mn-lt"/>
              </a:rPr>
              <a:t>Field </a:t>
            </a:r>
            <a:r>
              <a:rPr lang="de-DE" sz="1400" dirty="0" err="1" smtClean="0">
                <a:latin typeface="+mn-lt"/>
              </a:rPr>
              <a:t>ionization</a:t>
            </a:r>
            <a:r>
              <a:rPr lang="de-DE" sz="1400" dirty="0" smtClean="0">
                <a:latin typeface="+mn-lt"/>
              </a:rPr>
              <a:t> </a:t>
            </a:r>
            <a:r>
              <a:rPr lang="de-DE" sz="1400" dirty="0" err="1" smtClean="0">
                <a:latin typeface="+mn-lt"/>
              </a:rPr>
              <a:t>is</a:t>
            </a:r>
            <a:r>
              <a:rPr lang="de-DE" sz="1400" dirty="0" smtClean="0">
                <a:latin typeface="+mn-lt"/>
              </a:rPr>
              <a:t> </a:t>
            </a:r>
            <a:r>
              <a:rPr lang="de-DE" sz="1400" dirty="0" err="1" smtClean="0">
                <a:latin typeface="+mn-lt"/>
              </a:rPr>
              <a:t>excluded</a:t>
            </a:r>
            <a:r>
              <a:rPr lang="de-DE" sz="1400" dirty="0" smtClean="0">
                <a:latin typeface="+mn-lt"/>
              </a:rPr>
              <a:t> </a:t>
            </a:r>
            <a:endParaRPr lang="en-US" sz="1400" dirty="0">
              <a:latin typeface="+mn-lt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1588" y="0"/>
            <a:ext cx="125412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0" y="4572000"/>
            <a:ext cx="125413" cy="2286000"/>
          </a:xfrm>
          <a:prstGeom prst="rect">
            <a:avLst/>
          </a:prstGeom>
          <a:solidFill>
            <a:srgbClr val="5153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115888" y="0"/>
            <a:ext cx="125412" cy="2286000"/>
          </a:xfrm>
          <a:prstGeom prst="rect">
            <a:avLst/>
          </a:prstGeom>
          <a:solidFill>
            <a:srgbClr val="005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114300" y="2286000"/>
            <a:ext cx="125413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solidFill>
                <a:schemeClr val="bg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114300" y="4572000"/>
            <a:ext cx="125413" cy="2286000"/>
          </a:xfrm>
          <a:prstGeom prst="rect">
            <a:avLst/>
          </a:prstGeom>
          <a:solidFill>
            <a:srgbClr val="DCDC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1043608" y="116632"/>
            <a:ext cx="59827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Populations</a:t>
            </a:r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de-DE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of</a:t>
            </a:r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de-DE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parabolic</a:t>
            </a:r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Stark </a:t>
            </a:r>
            <a:r>
              <a:rPr lang="de-DE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levels</a:t>
            </a:r>
            <a:endParaRPr lang="en-US" sz="28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051673" y="3573016"/>
            <a:ext cx="21501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+mn-lt"/>
              </a:rPr>
              <a:t>Field </a:t>
            </a:r>
            <a:r>
              <a:rPr lang="de-DE" sz="1400" dirty="0" err="1" smtClean="0">
                <a:latin typeface="+mn-lt"/>
              </a:rPr>
              <a:t>ionization</a:t>
            </a:r>
            <a:r>
              <a:rPr lang="de-DE" sz="1400" dirty="0" smtClean="0">
                <a:latin typeface="+mn-lt"/>
              </a:rPr>
              <a:t> </a:t>
            </a:r>
            <a:r>
              <a:rPr lang="de-DE" sz="1400" dirty="0" err="1" smtClean="0">
                <a:latin typeface="+mn-lt"/>
              </a:rPr>
              <a:t>is</a:t>
            </a:r>
            <a:r>
              <a:rPr lang="de-DE" sz="1400" dirty="0" smtClean="0">
                <a:latin typeface="+mn-lt"/>
              </a:rPr>
              <a:t> </a:t>
            </a:r>
            <a:r>
              <a:rPr lang="de-DE" sz="1400" dirty="0" err="1" smtClean="0">
                <a:latin typeface="+mn-lt"/>
              </a:rPr>
              <a:t>included</a:t>
            </a:r>
            <a:r>
              <a:rPr lang="de-DE" sz="1400" dirty="0" smtClean="0">
                <a:latin typeface="+mn-lt"/>
              </a:rPr>
              <a:t> </a:t>
            </a:r>
            <a:endParaRPr lang="en-US" sz="1400" dirty="0">
              <a:latin typeface="+mn-lt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00536" y="6608469"/>
            <a:ext cx="28017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ICAMDATA-2012, NIST, </a:t>
            </a:r>
            <a:r>
              <a:rPr lang="de-DE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Gaithersburg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9490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518864" y="-27384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Deviation from statistical distribution</a:t>
            </a:r>
            <a:endParaRPr lang="en-US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63" y="3789040"/>
            <a:ext cx="3593989" cy="2673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4582838"/>
              </p:ext>
            </p:extLst>
          </p:nvPr>
        </p:nvGraphicFramePr>
        <p:xfrm>
          <a:off x="5014286" y="2126052"/>
          <a:ext cx="2391146" cy="846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7" name="Equation" r:id="rId4" imgW="1434960" imgH="507960" progId="Equation.3">
                  <p:embed/>
                </p:oleObj>
              </mc:Choice>
              <mc:Fallback>
                <p:oleObj name="Equation" r:id="rId4" imgW="1434960" imgH="5079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14286" y="2126052"/>
                        <a:ext cx="2391146" cy="8463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65" y="1052736"/>
            <a:ext cx="3578087" cy="268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Straight Arrow Connector 5"/>
          <p:cNvCxnSpPr/>
          <p:nvPr/>
        </p:nvCxnSpPr>
        <p:spPr>
          <a:xfrm flipH="1" flipV="1">
            <a:off x="3975652" y="3427012"/>
            <a:ext cx="2321781" cy="9859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7"/>
          <p:cNvCxnSpPr/>
          <p:nvPr/>
        </p:nvCxnSpPr>
        <p:spPr>
          <a:xfrm flipH="1">
            <a:off x="3912042" y="4412974"/>
            <a:ext cx="2385391" cy="15584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8"/>
          <p:cNvSpPr txBox="1"/>
          <p:nvPr/>
        </p:nvSpPr>
        <p:spPr>
          <a:xfrm>
            <a:off x="6376946" y="3733800"/>
            <a:ext cx="1774845" cy="147732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Does not reach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statistical limit,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primarily due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to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collisional </a:t>
            </a:r>
          </a:p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ionization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588" y="0"/>
            <a:ext cx="125412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0" y="4572000"/>
            <a:ext cx="125413" cy="2286000"/>
          </a:xfrm>
          <a:prstGeom prst="rect">
            <a:avLst/>
          </a:prstGeom>
          <a:solidFill>
            <a:srgbClr val="5153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115888" y="0"/>
            <a:ext cx="125412" cy="2286000"/>
          </a:xfrm>
          <a:prstGeom prst="rect">
            <a:avLst/>
          </a:prstGeom>
          <a:solidFill>
            <a:srgbClr val="005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114300" y="2286000"/>
            <a:ext cx="125413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solidFill>
                <a:schemeClr val="bg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114300" y="4572000"/>
            <a:ext cx="125413" cy="2286000"/>
          </a:xfrm>
          <a:prstGeom prst="rect">
            <a:avLst/>
          </a:prstGeom>
          <a:solidFill>
            <a:srgbClr val="DCDC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300536" y="6608469"/>
            <a:ext cx="28017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ICAMDATA-2012, NIST, </a:t>
            </a:r>
            <a:r>
              <a:rPr lang="de-DE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Gaithersburg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5063679" y="6639163"/>
            <a:ext cx="41168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O </a:t>
            </a:r>
            <a:r>
              <a:rPr lang="en-US" sz="1000" dirty="0" smtClean="0"/>
              <a:t>Marchuk, </a:t>
            </a:r>
            <a:r>
              <a:rPr lang="en-US" sz="1000" dirty="0" smtClean="0"/>
              <a:t>Yu. </a:t>
            </a:r>
            <a:r>
              <a:rPr lang="en-US" sz="1000" dirty="0" err="1" smtClean="0"/>
              <a:t>Ralchenko</a:t>
            </a:r>
            <a:r>
              <a:rPr lang="en-US" sz="1000" dirty="0" smtClean="0"/>
              <a:t> </a:t>
            </a:r>
            <a:r>
              <a:rPr lang="en-US" sz="1000" dirty="0"/>
              <a:t>and </a:t>
            </a:r>
            <a:r>
              <a:rPr lang="en-US" sz="1000" dirty="0" smtClean="0"/>
              <a:t>D R Schultz</a:t>
            </a:r>
            <a:r>
              <a:rPr lang="en-US" sz="1000" dirty="0"/>
              <a:t> </a:t>
            </a:r>
            <a:r>
              <a:rPr lang="en-US" sz="1000" dirty="0" smtClean="0"/>
              <a:t>PPCF </a:t>
            </a:r>
            <a:r>
              <a:rPr lang="en-US" sz="1000" b="1" dirty="0" smtClean="0"/>
              <a:t>54</a:t>
            </a:r>
            <a:r>
              <a:rPr lang="en-US" sz="1000" dirty="0" smtClean="0"/>
              <a:t>  095010 (2012)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189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79512" y="1280949"/>
            <a:ext cx="89644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itchFamily="2" charset="2"/>
              <a:buChar char="q"/>
            </a:pPr>
            <a:r>
              <a:rPr lang="de-DE" sz="2400" dirty="0" err="1" smtClean="0">
                <a:solidFill>
                  <a:srgbClr val="002060"/>
                </a:solidFill>
              </a:rPr>
              <a:t>Overview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of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the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diagnostics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based</a:t>
            </a:r>
            <a:r>
              <a:rPr lang="de-DE" sz="2400" dirty="0" smtClean="0">
                <a:solidFill>
                  <a:srgbClr val="002060"/>
                </a:solidFill>
              </a:rPr>
              <a:t> on </a:t>
            </a:r>
            <a:r>
              <a:rPr lang="de-DE" sz="2400" dirty="0" err="1" smtClean="0">
                <a:solidFill>
                  <a:srgbClr val="002060"/>
                </a:solidFill>
              </a:rPr>
              <a:t>the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injection</a:t>
            </a:r>
            <a:r>
              <a:rPr lang="de-DE" sz="2400" dirty="0">
                <a:solidFill>
                  <a:srgbClr val="002060"/>
                </a:solidFill>
              </a:rPr>
              <a:t/>
            </a:r>
            <a:br>
              <a:rPr lang="de-DE" sz="2400" dirty="0">
                <a:solidFill>
                  <a:srgbClr val="002060"/>
                </a:solidFill>
              </a:rPr>
            </a:b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of</a:t>
            </a:r>
            <a:r>
              <a:rPr lang="de-DE" sz="2400" dirty="0" smtClean="0">
                <a:solidFill>
                  <a:srgbClr val="002060"/>
                </a:solidFill>
              </a:rPr>
              <a:t> fast </a:t>
            </a:r>
            <a:r>
              <a:rPr lang="de-DE" sz="2400" dirty="0" err="1" smtClean="0">
                <a:solidFill>
                  <a:srgbClr val="002060"/>
                </a:solidFill>
              </a:rPr>
              <a:t>atoms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into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the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plasma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endParaRPr lang="de-DE" sz="2400" dirty="0">
              <a:solidFill>
                <a:srgbClr val="002060"/>
              </a:solidFill>
            </a:endParaRP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q"/>
            </a:pPr>
            <a:r>
              <a:rPr lang="de-DE" sz="2400" dirty="0" err="1" smtClean="0">
                <a:solidFill>
                  <a:srgbClr val="002060"/>
                </a:solidFill>
              </a:rPr>
              <a:t>Why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the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available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atomic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data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for</a:t>
            </a:r>
            <a:r>
              <a:rPr lang="de-DE" sz="2400" dirty="0" smtClean="0">
                <a:solidFill>
                  <a:srgbClr val="002060"/>
                </a:solidFill>
              </a:rPr>
              <a:t> beam </a:t>
            </a:r>
            <a:r>
              <a:rPr lang="de-DE" sz="2400" dirty="0" err="1" smtClean="0">
                <a:solidFill>
                  <a:srgbClr val="002060"/>
                </a:solidFill>
              </a:rPr>
              <a:t>emission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can</a:t>
            </a:r>
            <a:r>
              <a:rPr lang="de-DE" sz="2400" dirty="0" smtClean="0">
                <a:solidFill>
                  <a:srgbClr val="002060"/>
                </a:solidFill>
              </a:rPr>
              <a:t> not </a:t>
            </a:r>
            <a:r>
              <a:rPr lang="de-DE" sz="2400" dirty="0" err="1" smtClean="0">
                <a:solidFill>
                  <a:srgbClr val="002060"/>
                </a:solidFill>
              </a:rPr>
              <a:t>be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used</a:t>
            </a:r>
            <a:r>
              <a:rPr lang="de-DE" sz="2400" dirty="0" smtClean="0">
                <a:solidFill>
                  <a:srgbClr val="002060"/>
                </a:solidFill>
              </a:rPr>
              <a:t> ?</a:t>
            </a:r>
            <a:endParaRPr lang="de-DE" sz="2400" dirty="0">
              <a:solidFill>
                <a:srgbClr val="002060"/>
              </a:solidFill>
            </a:endParaRP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q"/>
            </a:pPr>
            <a:r>
              <a:rPr lang="de-DE" sz="2400" dirty="0" err="1" smtClean="0">
                <a:solidFill>
                  <a:srgbClr val="002060"/>
                </a:solidFill>
              </a:rPr>
              <a:t>Calculation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of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the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atomic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data</a:t>
            </a:r>
            <a:r>
              <a:rPr lang="de-DE" sz="2400" dirty="0" smtClean="0">
                <a:solidFill>
                  <a:srgbClr val="002060"/>
                </a:solidFill>
              </a:rPr>
              <a:t> in </a:t>
            </a:r>
            <a:r>
              <a:rPr lang="de-DE" sz="2400" dirty="0" err="1" smtClean="0">
                <a:solidFill>
                  <a:srgbClr val="002060"/>
                </a:solidFill>
              </a:rPr>
              <a:t>the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parabolic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representation</a:t>
            </a:r>
            <a:endParaRPr lang="de-DE" sz="2400" dirty="0">
              <a:solidFill>
                <a:srgbClr val="C00000"/>
              </a:solidFill>
            </a:endParaRP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q"/>
            </a:pPr>
            <a:r>
              <a:rPr lang="de-DE" sz="2400" dirty="0" err="1" smtClean="0">
                <a:solidFill>
                  <a:srgbClr val="002060"/>
                </a:solidFill>
              </a:rPr>
              <a:t>Comparison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with</a:t>
            </a:r>
            <a:r>
              <a:rPr lang="de-DE" sz="2400" dirty="0" smtClean="0">
                <a:solidFill>
                  <a:srgbClr val="002060"/>
                </a:solidFill>
              </a:rPr>
              <a:t> experimental </a:t>
            </a:r>
            <a:r>
              <a:rPr lang="de-DE" sz="2400" dirty="0" err="1" smtClean="0">
                <a:solidFill>
                  <a:srgbClr val="002060"/>
                </a:solidFill>
              </a:rPr>
              <a:t>data</a:t>
            </a:r>
            <a:endParaRPr lang="de-DE" sz="2400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endParaRPr lang="de-DE" sz="2400" dirty="0">
              <a:solidFill>
                <a:srgbClr val="C00000"/>
              </a:solidFill>
            </a:endParaRP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q"/>
            </a:pPr>
            <a:r>
              <a:rPr lang="de-DE" sz="2400" dirty="0" smtClean="0">
                <a:solidFill>
                  <a:srgbClr val="002060"/>
                </a:solidFill>
              </a:rPr>
              <a:t>Summary </a:t>
            </a:r>
            <a:r>
              <a:rPr lang="de-DE" sz="2400" dirty="0" err="1" smtClean="0">
                <a:solidFill>
                  <a:srgbClr val="002060"/>
                </a:solidFill>
              </a:rPr>
              <a:t>and</a:t>
            </a:r>
            <a:r>
              <a:rPr lang="de-DE" sz="2400" dirty="0" smtClean="0">
                <a:solidFill>
                  <a:srgbClr val="002060"/>
                </a:solidFill>
              </a:rPr>
              <a:t> Outlook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68467" y="476672"/>
            <a:ext cx="2020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Contents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1588" y="0"/>
            <a:ext cx="125412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0" y="4572000"/>
            <a:ext cx="125413" cy="2286000"/>
          </a:xfrm>
          <a:prstGeom prst="rect">
            <a:avLst/>
          </a:prstGeom>
          <a:solidFill>
            <a:srgbClr val="5153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5888" y="0"/>
            <a:ext cx="125412" cy="2286000"/>
          </a:xfrm>
          <a:prstGeom prst="rect">
            <a:avLst/>
          </a:prstGeom>
          <a:solidFill>
            <a:srgbClr val="005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114300" y="2286000"/>
            <a:ext cx="125413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solidFill>
                <a:schemeClr val="bg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114300" y="4572000"/>
            <a:ext cx="125413" cy="2286000"/>
          </a:xfrm>
          <a:prstGeom prst="rect">
            <a:avLst/>
          </a:prstGeom>
          <a:solidFill>
            <a:srgbClr val="DCDC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00536" y="6608469"/>
            <a:ext cx="28017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ICAMDATA-2012, NIST, </a:t>
            </a:r>
            <a:r>
              <a:rPr lang="de-DE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Gaithersburg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697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08520" y="-27384"/>
            <a:ext cx="5904656" cy="894194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       </a:t>
            </a:r>
            <a:r>
              <a:rPr lang="de-DE" sz="3600" b="0" dirty="0" smtClean="0"/>
              <a:t>Summary </a:t>
            </a:r>
            <a:r>
              <a:rPr lang="de-DE" sz="3600" b="0" dirty="0" err="1" smtClean="0"/>
              <a:t>and</a:t>
            </a:r>
            <a:r>
              <a:rPr lang="de-DE" sz="3600" b="0" dirty="0" smtClean="0"/>
              <a:t> Outlook</a:t>
            </a:r>
            <a:endParaRPr lang="en-US" sz="3600" b="0" dirty="0"/>
          </a:p>
        </p:txBody>
      </p:sp>
      <p:sp>
        <p:nvSpPr>
          <p:cNvPr id="3" name="Textfeld 2"/>
          <p:cNvSpPr txBox="1"/>
          <p:nvPr/>
        </p:nvSpPr>
        <p:spPr>
          <a:xfrm>
            <a:off x="323528" y="925552"/>
            <a:ext cx="864096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de-DE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experimental beam-emission </a:t>
            </a:r>
            <a:r>
              <a:rPr lang="de-DE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spectra</a:t>
            </a:r>
            <a:r>
              <a:rPr lang="de-DE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demonstrate</a:t>
            </a:r>
            <a:r>
              <a:rPr lang="de-DE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de-DE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significan</a:t>
            </a:r>
            <a:r>
              <a:rPr lang="de-DE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de-DE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deviation</a:t>
            </a:r>
            <a:r>
              <a:rPr lang="de-DE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de-DE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de-DE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de-DE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de-DE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de-DE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de-DE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de-DE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lines</a:t>
            </a:r>
            <a:r>
              <a:rPr lang="de-DE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ratios</a:t>
            </a:r>
            <a:r>
              <a:rPr lang="de-DE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de-DE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de-DE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H</a:t>
            </a:r>
            <a:r>
              <a:rPr lang="el-G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de-DE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line</a:t>
            </a:r>
            <a:r>
              <a:rPr lang="de-DE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from</a:t>
            </a:r>
            <a:r>
              <a:rPr lang="de-DE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de-DE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statistical</a:t>
            </a:r>
            <a:r>
              <a:rPr lang="de-DE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values</a:t>
            </a:r>
            <a:r>
              <a:rPr lang="de-DE" sz="2000" dirty="0" smtClean="0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de-DE" sz="2000" dirty="0" smtClean="0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</a:br>
            <a:endParaRPr lang="de-DE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q"/>
            </a:pPr>
            <a:r>
              <a:rPr lang="de-DE" sz="2000" dirty="0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CRM </a:t>
            </a:r>
            <a:r>
              <a:rPr lang="de-DE" sz="2000" dirty="0" err="1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model</a:t>
            </a:r>
            <a:r>
              <a:rPr lang="de-DE" sz="2000" dirty="0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smtClean="0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de-DE" sz="2000" dirty="0" err="1" smtClean="0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parabolic</a:t>
            </a:r>
            <a:r>
              <a:rPr lang="de-DE" sz="2000" dirty="0" smtClean="0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states</a:t>
            </a:r>
            <a:r>
              <a:rPr lang="de-DE" sz="2000" dirty="0" smtClean="0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completely</a:t>
            </a:r>
            <a:r>
              <a:rPr lang="de-DE" sz="2000" dirty="0" smtClean="0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resolved</a:t>
            </a:r>
            <a:r>
              <a:rPr lang="de-DE" sz="2000" dirty="0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up</a:t>
            </a:r>
            <a:r>
              <a:rPr lang="de-DE" sz="2000" dirty="0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de-DE" sz="2000" dirty="0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 n=10 </a:t>
            </a:r>
            <a:r>
              <a:rPr lang="de-DE" sz="2000" dirty="0" err="1" smtClean="0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taking</a:t>
            </a:r>
            <a:r>
              <a:rPr lang="de-DE" sz="2000" dirty="0" smtClean="0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into</a:t>
            </a:r>
            <a:r>
              <a:rPr lang="de-DE" sz="2000" dirty="0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account</a:t>
            </a:r>
            <a:r>
              <a:rPr lang="de-DE" sz="2000" dirty="0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field</a:t>
            </a:r>
            <a:r>
              <a:rPr lang="de-DE" sz="2000" dirty="0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ionization</a:t>
            </a:r>
            <a:r>
              <a:rPr lang="de-DE" sz="2000" dirty="0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de-DE" sz="2000" dirty="0" smtClean="0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developed</a:t>
            </a:r>
            <a:r>
              <a:rPr lang="de-DE" sz="2000" dirty="0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without</a:t>
            </a:r>
            <a:r>
              <a:rPr lang="de-DE" sz="2000" dirty="0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any</a:t>
            </a:r>
            <a:r>
              <a:rPr lang="de-DE" sz="2000" dirty="0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assumption</a:t>
            </a:r>
            <a:r>
              <a:rPr lang="de-DE" sz="2000" dirty="0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 on </a:t>
            </a:r>
            <a:r>
              <a:rPr lang="de-DE" sz="2000" dirty="0" err="1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de-DE" sz="2000" dirty="0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statistical</a:t>
            </a:r>
            <a:r>
              <a:rPr lang="de-DE" sz="2000" dirty="0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equilibrium</a:t>
            </a:r>
            <a:endParaRPr lang="de-DE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de-DE" sz="2000" dirty="0" smtClean="0">
              <a:solidFill>
                <a:srgbClr val="005B82"/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de-DE" sz="2000" dirty="0">
              <a:solidFill>
                <a:srgbClr val="005B82"/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de-DE" sz="2000" dirty="0">
              <a:solidFill>
                <a:srgbClr val="005B8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de-DE" sz="2000" dirty="0" err="1" smtClean="0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Density</a:t>
            </a:r>
            <a:r>
              <a:rPr lang="de-DE" sz="2000" dirty="0" smtClean="0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matrix</a:t>
            </a:r>
            <a:r>
              <a:rPr lang="de-DE" sz="2000" dirty="0" smtClean="0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elements</a:t>
            </a:r>
            <a:r>
              <a:rPr lang="de-DE" sz="2000" dirty="0" smtClean="0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de-DE" sz="2000" dirty="0" smtClean="0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 heavy </a:t>
            </a:r>
            <a:r>
              <a:rPr lang="de-DE" sz="2000" dirty="0" err="1" smtClean="0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particles</a:t>
            </a:r>
            <a:r>
              <a:rPr lang="de-DE" sz="2000" dirty="0" smtClean="0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collisions</a:t>
            </a:r>
            <a:r>
              <a:rPr lang="de-DE" sz="2000" dirty="0" smtClean="0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play</a:t>
            </a:r>
            <a:r>
              <a:rPr lang="de-DE" sz="2000" dirty="0" smtClean="0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de-DE" sz="2000" dirty="0" err="1" smtClean="0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this</a:t>
            </a:r>
            <a:r>
              <a:rPr lang="de-DE" sz="2000" dirty="0" smtClean="0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model</a:t>
            </a:r>
            <a:r>
              <a:rPr lang="de-DE" sz="2000" dirty="0" smtClean="0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de-DE" sz="2000" dirty="0" smtClean="0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major</a:t>
            </a:r>
            <a:r>
              <a:rPr lang="de-DE" sz="2000" dirty="0" smtClean="0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role</a:t>
            </a:r>
            <a:endParaRPr lang="de-DE" sz="2000" dirty="0" smtClean="0">
              <a:solidFill>
                <a:srgbClr val="005B82"/>
              </a:solidFill>
              <a:latin typeface="Arial" pitchFamily="34" charset="0"/>
              <a:cs typeface="Arial" pitchFamily="34" charset="0"/>
            </a:endParaRPr>
          </a:p>
          <a:p>
            <a:pPr marL="1257300" lvl="2" indent="-342900">
              <a:buFont typeface="Wingdings" pitchFamily="2" charset="2"/>
              <a:buChar char="q"/>
            </a:pPr>
            <a:r>
              <a:rPr lang="de-DE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de-DE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theoretical</a:t>
            </a:r>
            <a:r>
              <a:rPr lang="de-DE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data</a:t>
            </a:r>
            <a:r>
              <a:rPr lang="de-DE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are</a:t>
            </a:r>
            <a:r>
              <a:rPr lang="de-DE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still </a:t>
            </a:r>
            <a:r>
              <a:rPr lang="de-DE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extremely</a:t>
            </a:r>
            <a:r>
              <a:rPr lang="de-DE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rare</a:t>
            </a:r>
            <a:endParaRPr lang="de-DE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endParaRPr lang="de-DE" sz="2000" dirty="0">
              <a:solidFill>
                <a:srgbClr val="005B8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endParaRPr lang="de-DE" sz="2000" dirty="0">
              <a:solidFill>
                <a:srgbClr val="005B8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1588" y="0"/>
            <a:ext cx="125412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0" y="4572000"/>
            <a:ext cx="125413" cy="2286000"/>
          </a:xfrm>
          <a:prstGeom prst="rect">
            <a:avLst/>
          </a:prstGeom>
          <a:solidFill>
            <a:srgbClr val="5153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5888" y="0"/>
            <a:ext cx="125412" cy="2286000"/>
          </a:xfrm>
          <a:prstGeom prst="rect">
            <a:avLst/>
          </a:prstGeom>
          <a:solidFill>
            <a:srgbClr val="005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114300" y="2286000"/>
            <a:ext cx="125413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solidFill>
                <a:schemeClr val="bg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114300" y="4572000"/>
            <a:ext cx="125413" cy="2286000"/>
          </a:xfrm>
          <a:prstGeom prst="rect">
            <a:avLst/>
          </a:prstGeom>
          <a:solidFill>
            <a:srgbClr val="DCDC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00536" y="6608469"/>
            <a:ext cx="28017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ICAMDATA-2012, NIST, </a:t>
            </a:r>
            <a:r>
              <a:rPr lang="de-DE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Gaithersburg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0388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467544" y="1196752"/>
            <a:ext cx="842493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de-DE" sz="2000" dirty="0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de-DE" sz="2000" dirty="0" err="1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comparison</a:t>
            </a:r>
            <a:r>
              <a:rPr lang="de-DE" sz="2000" dirty="0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de-DE" sz="2000" dirty="0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de-DE" sz="2000" dirty="0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 experimental </a:t>
            </a:r>
            <a:r>
              <a:rPr lang="de-DE" sz="2000" dirty="0" err="1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data</a:t>
            </a:r>
            <a:r>
              <a:rPr lang="de-DE" sz="2000" dirty="0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de-DE" sz="2000" dirty="0" err="1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de-DE" sz="2000" dirty="0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 Glauber </a:t>
            </a:r>
            <a:r>
              <a:rPr lang="de-DE" sz="2000" dirty="0" err="1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de-DE" sz="2000" dirty="0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 AOCC </a:t>
            </a:r>
            <a:r>
              <a:rPr lang="de-DE" sz="2000" dirty="0" err="1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demonstrates</a:t>
            </a:r>
            <a:r>
              <a:rPr lang="de-DE" sz="2000" dirty="0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de-DE" sz="2000" dirty="0" err="1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very</a:t>
            </a:r>
            <a:r>
              <a:rPr lang="de-DE" sz="2000" dirty="0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good</a:t>
            </a:r>
            <a:r>
              <a:rPr lang="de-DE" sz="2000" dirty="0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agreement</a:t>
            </a:r>
            <a:r>
              <a:rPr lang="de-DE" sz="2000" dirty="0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de-DE" sz="2000" dirty="0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 JET </a:t>
            </a:r>
            <a:r>
              <a:rPr lang="de-DE" sz="2000" dirty="0" err="1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data</a:t>
            </a:r>
            <a:r>
              <a:rPr lang="de-DE" sz="2000" dirty="0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de-DE" sz="2000" dirty="0" smtClean="0">
              <a:solidFill>
                <a:srgbClr val="005B82"/>
              </a:solidFill>
            </a:endParaRPr>
          </a:p>
          <a:p>
            <a:endParaRPr lang="de-DE" sz="2000" dirty="0" smtClean="0">
              <a:solidFill>
                <a:srgbClr val="005B82"/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de-DE" sz="2000" dirty="0" smtClean="0">
                <a:solidFill>
                  <a:srgbClr val="FF0000"/>
                </a:solidFill>
              </a:rPr>
              <a:t>The </a:t>
            </a:r>
            <a:r>
              <a:rPr lang="de-DE" sz="2000" dirty="0" err="1" smtClean="0">
                <a:solidFill>
                  <a:srgbClr val="FF0000"/>
                </a:solidFill>
              </a:rPr>
              <a:t>populations</a:t>
            </a:r>
            <a:r>
              <a:rPr lang="de-DE" sz="2000" dirty="0" smtClean="0">
                <a:solidFill>
                  <a:srgbClr val="FF0000"/>
                </a:solidFill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</a:rPr>
              <a:t>of</a:t>
            </a:r>
            <a:r>
              <a:rPr lang="de-DE" sz="2000" dirty="0" smtClean="0">
                <a:solidFill>
                  <a:srgbClr val="FF0000"/>
                </a:solidFill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</a:rPr>
              <a:t>the</a:t>
            </a:r>
            <a:r>
              <a:rPr lang="de-DE" sz="2000" dirty="0" smtClean="0">
                <a:solidFill>
                  <a:srgbClr val="FF0000"/>
                </a:solidFill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</a:rPr>
              <a:t>excited</a:t>
            </a:r>
            <a:r>
              <a:rPr lang="de-DE" sz="2000" dirty="0" smtClean="0">
                <a:solidFill>
                  <a:srgbClr val="FF0000"/>
                </a:solidFill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</a:rPr>
              <a:t>levels</a:t>
            </a:r>
            <a:r>
              <a:rPr lang="de-DE" sz="2000" dirty="0" smtClean="0">
                <a:solidFill>
                  <a:srgbClr val="FF0000"/>
                </a:solidFill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</a:rPr>
              <a:t>of</a:t>
            </a:r>
            <a:r>
              <a:rPr lang="de-DE" sz="2000" dirty="0" smtClean="0">
                <a:solidFill>
                  <a:srgbClr val="FF0000"/>
                </a:solidFill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</a:rPr>
              <a:t>the</a:t>
            </a:r>
            <a:r>
              <a:rPr lang="de-DE" sz="2000" dirty="0" smtClean="0">
                <a:solidFill>
                  <a:srgbClr val="FF0000"/>
                </a:solidFill>
              </a:rPr>
              <a:t> beam do not </a:t>
            </a:r>
            <a:r>
              <a:rPr lang="de-DE" sz="2000" dirty="0" err="1" smtClean="0">
                <a:solidFill>
                  <a:srgbClr val="FF0000"/>
                </a:solidFill>
              </a:rPr>
              <a:t>follow</a:t>
            </a:r>
            <a:r>
              <a:rPr lang="de-DE" sz="2000" dirty="0" smtClean="0">
                <a:solidFill>
                  <a:srgbClr val="FF0000"/>
                </a:solidFill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</a:rPr>
              <a:t>the</a:t>
            </a:r>
            <a:r>
              <a:rPr lang="de-DE" sz="2000" dirty="0" smtClean="0">
                <a:solidFill>
                  <a:srgbClr val="FF0000"/>
                </a:solidFill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</a:rPr>
              <a:t>statistical</a:t>
            </a:r>
            <a:r>
              <a:rPr lang="de-DE" sz="2000" dirty="0" smtClean="0">
                <a:solidFill>
                  <a:srgbClr val="FF0000"/>
                </a:solidFill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</a:rPr>
              <a:t>assumption</a:t>
            </a:r>
            <a:endParaRPr lang="de-DE" sz="2000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endParaRPr lang="de-DE" sz="2000" dirty="0" smtClean="0">
              <a:solidFill>
                <a:srgbClr val="005B82"/>
              </a:solidFill>
            </a:endParaRPr>
          </a:p>
          <a:p>
            <a:endParaRPr lang="de-DE" sz="2000" dirty="0">
              <a:solidFill>
                <a:srgbClr val="005B82"/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de-DE" sz="2000" dirty="0" smtClean="0">
                <a:solidFill>
                  <a:srgbClr val="005B82"/>
                </a:solidFill>
              </a:rPr>
              <a:t>The </a:t>
            </a:r>
            <a:r>
              <a:rPr lang="de-DE" sz="2000" dirty="0" err="1" smtClean="0">
                <a:solidFill>
                  <a:srgbClr val="005B82"/>
                </a:solidFill>
              </a:rPr>
              <a:t>reduction</a:t>
            </a:r>
            <a:r>
              <a:rPr lang="de-DE" sz="2000" dirty="0" smtClean="0">
                <a:solidFill>
                  <a:srgbClr val="005B82"/>
                </a:solidFill>
              </a:rPr>
              <a:t> </a:t>
            </a:r>
            <a:r>
              <a:rPr lang="de-DE" sz="2000" dirty="0" err="1" smtClean="0">
                <a:solidFill>
                  <a:srgbClr val="005B82"/>
                </a:solidFill>
              </a:rPr>
              <a:t>of</a:t>
            </a:r>
            <a:r>
              <a:rPr lang="de-DE" sz="2000" dirty="0" smtClean="0">
                <a:solidFill>
                  <a:srgbClr val="005B82"/>
                </a:solidFill>
              </a:rPr>
              <a:t> </a:t>
            </a:r>
            <a:r>
              <a:rPr lang="de-DE" sz="2000" dirty="0" err="1" smtClean="0">
                <a:solidFill>
                  <a:srgbClr val="005B82"/>
                </a:solidFill>
              </a:rPr>
              <a:t>the</a:t>
            </a:r>
            <a:r>
              <a:rPr lang="de-DE" sz="2000" dirty="0" smtClean="0">
                <a:solidFill>
                  <a:srgbClr val="005B82"/>
                </a:solidFill>
              </a:rPr>
              <a:t> </a:t>
            </a:r>
            <a:r>
              <a:rPr lang="el-GR" sz="2000" dirty="0" smtClean="0">
                <a:solidFill>
                  <a:srgbClr val="005B82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de-DE" sz="2000" dirty="0" smtClean="0">
                <a:solidFill>
                  <a:srgbClr val="005B82"/>
                </a:solidFill>
              </a:rPr>
              <a:t>- </a:t>
            </a:r>
            <a:r>
              <a:rPr lang="de-DE" sz="2000" dirty="0" err="1" smtClean="0">
                <a:solidFill>
                  <a:srgbClr val="005B82"/>
                </a:solidFill>
              </a:rPr>
              <a:t>to</a:t>
            </a:r>
            <a:r>
              <a:rPr lang="de-DE" sz="2000" dirty="0" smtClean="0">
                <a:solidFill>
                  <a:srgbClr val="005B82"/>
                </a:solidFill>
              </a:rPr>
              <a:t> </a:t>
            </a:r>
            <a:r>
              <a:rPr lang="de-DE" sz="2000" dirty="0" err="1" smtClean="0">
                <a:solidFill>
                  <a:srgbClr val="005B82"/>
                </a:solidFill>
              </a:rPr>
              <a:t>the</a:t>
            </a:r>
            <a:r>
              <a:rPr lang="de-DE" sz="2000" dirty="0" smtClean="0">
                <a:solidFill>
                  <a:srgbClr val="005B82"/>
                </a:solidFill>
              </a:rPr>
              <a:t> </a:t>
            </a:r>
            <a:r>
              <a:rPr lang="el-GR" sz="2000" dirty="0" smtClean="0">
                <a:solidFill>
                  <a:srgbClr val="005B82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de-DE" sz="2000" dirty="0" smtClean="0">
                <a:solidFill>
                  <a:srgbClr val="005B82"/>
                </a:solidFill>
              </a:rPr>
              <a:t>- </a:t>
            </a:r>
            <a:r>
              <a:rPr lang="de-DE" sz="2000" dirty="0" err="1" smtClean="0">
                <a:solidFill>
                  <a:srgbClr val="005B82"/>
                </a:solidFill>
              </a:rPr>
              <a:t>components</a:t>
            </a:r>
            <a:r>
              <a:rPr lang="de-DE" sz="2000" dirty="0" smtClean="0">
                <a:solidFill>
                  <a:srgbClr val="005B82"/>
                </a:solidFill>
              </a:rPr>
              <a:t> in </a:t>
            </a:r>
            <a:r>
              <a:rPr lang="de-DE" sz="2000" dirty="0" err="1" smtClean="0">
                <a:solidFill>
                  <a:srgbClr val="005B82"/>
                </a:solidFill>
              </a:rPr>
              <a:t>the</a:t>
            </a:r>
            <a:r>
              <a:rPr lang="de-DE" sz="2000" dirty="0" smtClean="0">
                <a:solidFill>
                  <a:srgbClr val="005B82"/>
                </a:solidFill>
              </a:rPr>
              <a:t> </a:t>
            </a:r>
            <a:r>
              <a:rPr lang="de-DE" sz="2000" dirty="0" err="1" smtClean="0">
                <a:solidFill>
                  <a:srgbClr val="005B82"/>
                </a:solidFill>
              </a:rPr>
              <a:t>emission</a:t>
            </a:r>
            <a:r>
              <a:rPr lang="de-DE" sz="2000" dirty="0" smtClean="0">
                <a:solidFill>
                  <a:srgbClr val="005B82"/>
                </a:solidFill>
              </a:rPr>
              <a:t> </a:t>
            </a:r>
            <a:r>
              <a:rPr lang="de-DE" sz="2000" dirty="0" err="1" smtClean="0">
                <a:solidFill>
                  <a:srgbClr val="005B82"/>
                </a:solidFill>
              </a:rPr>
              <a:t>of</a:t>
            </a:r>
            <a:r>
              <a:rPr lang="de-DE" sz="2000" dirty="0" smtClean="0">
                <a:solidFill>
                  <a:srgbClr val="005B82"/>
                </a:solidFill>
              </a:rPr>
              <a:t> </a:t>
            </a:r>
            <a:r>
              <a:rPr lang="de-DE" sz="2000" dirty="0" err="1" smtClean="0">
                <a:solidFill>
                  <a:srgbClr val="005B82"/>
                </a:solidFill>
              </a:rPr>
              <a:t>the</a:t>
            </a:r>
            <a:r>
              <a:rPr lang="de-DE" sz="2000" dirty="0" smtClean="0">
                <a:solidFill>
                  <a:srgbClr val="005B82"/>
                </a:solidFill>
              </a:rPr>
              <a:t> </a:t>
            </a:r>
            <a:r>
              <a:rPr lang="de-DE" sz="2000" dirty="0" err="1" smtClean="0">
                <a:solidFill>
                  <a:srgbClr val="005B82"/>
                </a:solidFill>
              </a:rPr>
              <a:t>spectral</a:t>
            </a:r>
            <a:r>
              <a:rPr lang="de-DE" sz="2000" dirty="0" smtClean="0">
                <a:solidFill>
                  <a:srgbClr val="005B82"/>
                </a:solidFill>
              </a:rPr>
              <a:t> </a:t>
            </a:r>
            <a:r>
              <a:rPr lang="de-DE" sz="2000" dirty="0" err="1" smtClean="0">
                <a:solidFill>
                  <a:srgbClr val="005B82"/>
                </a:solidFill>
              </a:rPr>
              <a:t>lines</a:t>
            </a:r>
            <a:r>
              <a:rPr lang="de-DE" sz="2000" dirty="0" smtClean="0">
                <a:solidFill>
                  <a:srgbClr val="005B82"/>
                </a:solidFill>
              </a:rPr>
              <a:t> </a:t>
            </a:r>
            <a:r>
              <a:rPr lang="de-DE" sz="2000" dirty="0" err="1" smtClean="0">
                <a:solidFill>
                  <a:srgbClr val="005B82"/>
                </a:solidFill>
              </a:rPr>
              <a:t>is</a:t>
            </a:r>
            <a:r>
              <a:rPr lang="de-DE" sz="2000" dirty="0" smtClean="0">
                <a:solidFill>
                  <a:srgbClr val="005B82"/>
                </a:solidFill>
              </a:rPr>
              <a:t> </a:t>
            </a:r>
            <a:r>
              <a:rPr lang="de-DE" sz="2000" dirty="0" err="1" smtClean="0">
                <a:solidFill>
                  <a:srgbClr val="005B82"/>
                </a:solidFill>
              </a:rPr>
              <a:t>observed</a:t>
            </a:r>
            <a:r>
              <a:rPr lang="de-DE" sz="2000" dirty="0" smtClean="0">
                <a:solidFill>
                  <a:srgbClr val="005B82"/>
                </a:solidFill>
              </a:rPr>
              <a:t>.</a:t>
            </a:r>
            <a:br>
              <a:rPr lang="de-DE" sz="2000" dirty="0" smtClean="0">
                <a:solidFill>
                  <a:srgbClr val="005B82"/>
                </a:solidFill>
              </a:rPr>
            </a:br>
            <a:endParaRPr lang="de-DE" sz="2000" dirty="0" smtClean="0">
              <a:solidFill>
                <a:srgbClr val="005B82"/>
              </a:solidFill>
            </a:endParaRPr>
          </a:p>
          <a:p>
            <a:endParaRPr lang="de-DE" sz="2000" dirty="0">
              <a:solidFill>
                <a:srgbClr val="005B82"/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de-DE" sz="2000" dirty="0" err="1" smtClean="0"/>
              <a:t>Comparison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simulations</a:t>
            </a:r>
            <a:r>
              <a:rPr lang="de-DE" sz="2000" dirty="0" smtClean="0"/>
              <a:t> </a:t>
            </a:r>
            <a:r>
              <a:rPr lang="de-DE" sz="2000" dirty="0" err="1" smtClean="0"/>
              <a:t>with</a:t>
            </a:r>
            <a:r>
              <a:rPr lang="de-DE" sz="2000" dirty="0" smtClean="0"/>
              <a:t> </a:t>
            </a:r>
            <a:r>
              <a:rPr lang="de-DE" sz="2000" dirty="0" smtClean="0"/>
              <a:t>experimental </a:t>
            </a:r>
            <a:r>
              <a:rPr lang="de-DE" sz="2000" dirty="0" err="1" smtClean="0"/>
              <a:t>data</a:t>
            </a:r>
            <a:r>
              <a:rPr lang="de-DE" sz="2000" dirty="0" smtClean="0"/>
              <a:t> </a:t>
            </a:r>
            <a:r>
              <a:rPr lang="de-DE" sz="2000" dirty="0" err="1" smtClean="0"/>
              <a:t>from</a:t>
            </a:r>
            <a:r>
              <a:rPr lang="de-DE" sz="2000" dirty="0" smtClean="0"/>
              <a:t> </a:t>
            </a:r>
            <a:r>
              <a:rPr lang="de-DE" sz="2000" dirty="0" err="1" smtClean="0"/>
              <a:t>other</a:t>
            </a:r>
            <a:r>
              <a:rPr lang="de-DE" sz="2000" dirty="0" smtClean="0"/>
              <a:t> </a:t>
            </a:r>
            <a:r>
              <a:rPr lang="de-DE" sz="2000" dirty="0" err="1" smtClean="0"/>
              <a:t>fusion</a:t>
            </a:r>
            <a:r>
              <a:rPr lang="de-DE" sz="2000" dirty="0" smtClean="0"/>
              <a:t> </a:t>
            </a:r>
            <a:r>
              <a:rPr lang="de-DE" sz="2000" dirty="0" err="1" smtClean="0"/>
              <a:t>devices</a:t>
            </a:r>
            <a:r>
              <a:rPr lang="de-DE" sz="2000" dirty="0" smtClean="0"/>
              <a:t> </a:t>
            </a:r>
            <a:r>
              <a:rPr lang="de-DE" sz="2000" dirty="0" err="1" smtClean="0"/>
              <a:t>is</a:t>
            </a:r>
            <a:r>
              <a:rPr lang="de-DE" sz="2000" dirty="0" smtClean="0"/>
              <a:t> </a:t>
            </a:r>
            <a:r>
              <a:rPr lang="de-DE" sz="2000" dirty="0" err="1" smtClean="0"/>
              <a:t>now</a:t>
            </a:r>
            <a:r>
              <a:rPr lang="de-DE" sz="2000" dirty="0" smtClean="0"/>
              <a:t> </a:t>
            </a:r>
            <a:r>
              <a:rPr lang="de-DE" sz="2000" dirty="0" err="1" smtClean="0"/>
              <a:t>ongoing</a:t>
            </a:r>
            <a:endParaRPr lang="de-DE" sz="2000" dirty="0"/>
          </a:p>
          <a:p>
            <a:pPr marL="285750" indent="-285750">
              <a:buFont typeface="Wingdings" pitchFamily="2" charset="2"/>
              <a:buChar char="q"/>
            </a:pPr>
            <a:endParaRPr lang="en-US" sz="2000" dirty="0"/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1588" y="0"/>
            <a:ext cx="125412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0" y="4572000"/>
            <a:ext cx="125413" cy="2286000"/>
          </a:xfrm>
          <a:prstGeom prst="rect">
            <a:avLst/>
          </a:prstGeom>
          <a:solidFill>
            <a:srgbClr val="5153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5888" y="0"/>
            <a:ext cx="125412" cy="2286000"/>
          </a:xfrm>
          <a:prstGeom prst="rect">
            <a:avLst/>
          </a:prstGeom>
          <a:solidFill>
            <a:srgbClr val="005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114300" y="2286000"/>
            <a:ext cx="125413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solidFill>
                <a:schemeClr val="bg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114300" y="4572000"/>
            <a:ext cx="125413" cy="2286000"/>
          </a:xfrm>
          <a:prstGeom prst="rect">
            <a:avLst/>
          </a:prstGeom>
          <a:solidFill>
            <a:srgbClr val="DCDC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00536" y="6608469"/>
            <a:ext cx="28017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ICAMDATA-2012, NIST, </a:t>
            </a:r>
            <a:r>
              <a:rPr lang="de-DE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Gaithersburg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0830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174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9" y="56499"/>
            <a:ext cx="7416823" cy="778098"/>
          </a:xfrm>
        </p:spPr>
        <p:txBody>
          <a:bodyPr/>
          <a:lstStyle/>
          <a:p>
            <a:r>
              <a:rPr lang="de-DE" sz="3200" dirty="0" err="1" smtClean="0">
                <a:solidFill>
                  <a:srgbClr val="005B82"/>
                </a:solidFill>
              </a:rPr>
              <a:t>Reduction</a:t>
            </a:r>
            <a:r>
              <a:rPr lang="de-DE" sz="3200" dirty="0" smtClean="0">
                <a:solidFill>
                  <a:srgbClr val="005B82"/>
                </a:solidFill>
              </a:rPr>
              <a:t> </a:t>
            </a:r>
            <a:r>
              <a:rPr lang="de-DE" sz="3200" dirty="0" err="1" smtClean="0">
                <a:solidFill>
                  <a:srgbClr val="005B82"/>
                </a:solidFill>
              </a:rPr>
              <a:t>of</a:t>
            </a:r>
            <a:r>
              <a:rPr lang="de-DE" sz="3200" dirty="0" smtClean="0">
                <a:solidFill>
                  <a:srgbClr val="005B82"/>
                </a:solidFill>
              </a:rPr>
              <a:t> beam-emission rate </a:t>
            </a:r>
            <a:endParaRPr lang="en-US" sz="3200" dirty="0">
              <a:solidFill>
                <a:srgbClr val="005B82"/>
              </a:solidFill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489" y="2891834"/>
            <a:ext cx="5823017" cy="3561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395536" y="827420"/>
            <a:ext cx="7870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de-DE" dirty="0" err="1" smtClean="0">
                <a:solidFill>
                  <a:schemeClr val="tx2"/>
                </a:solidFill>
              </a:rPr>
              <a:t>Measurements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of</a:t>
            </a:r>
            <a:r>
              <a:rPr lang="de-DE" dirty="0" smtClean="0">
                <a:solidFill>
                  <a:schemeClr val="tx2"/>
                </a:solidFill>
              </a:rPr>
              <a:t> CXRS </a:t>
            </a:r>
            <a:r>
              <a:rPr lang="de-DE" dirty="0" err="1" smtClean="0">
                <a:solidFill>
                  <a:schemeClr val="tx2"/>
                </a:solidFill>
              </a:rPr>
              <a:t>impurity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lines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at</a:t>
            </a:r>
            <a:r>
              <a:rPr lang="de-DE" dirty="0" smtClean="0">
                <a:solidFill>
                  <a:schemeClr val="tx2"/>
                </a:solidFill>
              </a:rPr>
              <a:t> ITER:   </a:t>
            </a:r>
            <a:endParaRPr lang="en-US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633672" y="1228651"/>
                <a:ext cx="4752528" cy="8392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lang="de-DE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20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de-DE" sz="2000" b="0" i="1" smtClean="0">
                          <a:latin typeface="Cambria Math"/>
                        </a:rPr>
                        <m:t>=</m:t>
                      </m:r>
                      <m:r>
                        <a:rPr lang="de-DE" sz="2000" b="0" i="1" smtClean="0">
                          <a:latin typeface="Cambria Math"/>
                        </a:rPr>
                        <m:t>𝐶</m:t>
                      </m:r>
                      <m:r>
                        <a:rPr lang="de-DE" sz="2000" b="0" i="1" smtClean="0">
                          <a:latin typeface="Cambria Math"/>
                          <a:ea typeface="Cambria Math"/>
                        </a:rPr>
                        <m:t>×</m:t>
                      </m:r>
                      <m:sSubSup>
                        <m:sSubSupPr>
                          <m:ctrlPr>
                            <a:rPr lang="de-DE" sz="200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de-DE" sz="20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de-DE" sz="2000" i="1">
                              <a:latin typeface="Cambria Math"/>
                            </a:rPr>
                            <m:t>𝑧</m:t>
                          </m:r>
                          <m:r>
                            <a:rPr lang="de-DE" sz="2000" i="1">
                              <a:latin typeface="Cambria Math"/>
                            </a:rPr>
                            <m:t>+1</m:t>
                          </m:r>
                        </m:sub>
                        <m:sup/>
                      </m:sSubSup>
                      <m:r>
                        <a:rPr lang="de-DE" sz="2000" i="1">
                          <a:latin typeface="Cambria Math"/>
                        </a:rPr>
                        <m:t>(</m:t>
                      </m:r>
                      <m:r>
                        <a:rPr lang="de-DE" sz="2000" i="1">
                          <a:latin typeface="Cambria Math"/>
                        </a:rPr>
                        <m:t>𝑥</m:t>
                      </m:r>
                      <m:r>
                        <a:rPr lang="de-DE" sz="2000" i="1">
                          <a:latin typeface="Cambria Math"/>
                        </a:rPr>
                        <m:t>)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sz="20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sz="20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de-DE" sz="20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de-DE" sz="20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de-DE" sz="20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sub>
                            <m:sup>
                              <m:r>
                                <a:rPr lang="de-DE" sz="20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p>
                          </m:sSubSup>
                        </m:e>
                      </m:nary>
                      <m:r>
                        <a:rPr lang="de-DE" sz="20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r>
                        <a:rPr lang="de-DE" sz="20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𝑥</m:t>
                      </m:r>
                      <m:r>
                        <a:rPr lang="de-DE" sz="20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  <m:sSubSup>
                        <m:sSubSupPr>
                          <m:ctrlPr>
                            <a:rPr lang="de-DE" sz="20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de-DE" sz="20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de-DE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𝑒𝑓𝑓</m:t>
                          </m:r>
                        </m:sub>
                        <m:sup>
                          <m:r>
                            <a:rPr lang="de-DE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𝑐𝑥</m:t>
                          </m:r>
                          <m:r>
                            <a:rPr lang="de-DE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de-DE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</m:sup>
                      </m:sSubSup>
                      <m:r>
                        <a:rPr lang="de-DE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de-DE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de-DE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672" y="1228651"/>
                <a:ext cx="4752528" cy="83926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611560" y="1962925"/>
                <a:ext cx="4804116" cy="8392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/>
                            </a:rPr>
                            <m:t>𝐵𝐸𝑆</m:t>
                          </m:r>
                        </m:sub>
                      </m:sSub>
                      <m:r>
                        <a:rPr lang="de-DE" sz="2000" b="0" i="1" smtClean="0">
                          <a:latin typeface="Cambria Math"/>
                        </a:rPr>
                        <m:t>(</m:t>
                      </m:r>
                      <m:r>
                        <a:rPr lang="de-DE" sz="2000" b="0" i="1" smtClean="0">
                          <a:latin typeface="Cambria Math"/>
                        </a:rPr>
                        <m:t>𝑥</m:t>
                      </m:r>
                      <m:r>
                        <a:rPr lang="de-DE" sz="2000" b="0" i="1" smtClean="0">
                          <a:latin typeface="Cambria Math"/>
                        </a:rPr>
                        <m:t>)=</m:t>
                      </m:r>
                      <m:sSubSup>
                        <m:sSubSupPr>
                          <m:ctrlPr>
                            <a:rPr lang="de-DE" sz="20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de-DE" sz="2000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de-DE" sz="2000" i="1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de-DE" sz="20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/>
                            </a:rPr>
                            <m:t>𝑒</m:t>
                          </m:r>
                        </m:sub>
                        <m:sup/>
                      </m:sSubSup>
                      <m:r>
                        <a:rPr lang="de-DE" sz="2000" i="1">
                          <a:latin typeface="Cambria Math"/>
                        </a:rPr>
                        <m:t>(</m:t>
                      </m:r>
                      <m:r>
                        <a:rPr lang="de-DE" sz="2000" i="1">
                          <a:latin typeface="Cambria Math"/>
                        </a:rPr>
                        <m:t>𝑥</m:t>
                      </m:r>
                      <m:r>
                        <a:rPr lang="de-DE" sz="2000" i="1">
                          <a:latin typeface="Cambria Math"/>
                        </a:rPr>
                        <m:t>)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sz="20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sz="20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de-DE" sz="20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de-DE" sz="20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de-DE" sz="20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sub>
                            <m:sup>
                              <m:r>
                                <a:rPr lang="de-DE" sz="20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p>
                          </m:sSubSup>
                        </m:e>
                      </m:nary>
                      <m:r>
                        <a:rPr lang="de-DE" sz="20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r>
                        <a:rPr lang="de-DE" sz="20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𝑥</m:t>
                      </m:r>
                      <m:r>
                        <a:rPr lang="de-DE" sz="20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  <m:sSubSup>
                        <m:sSubSupPr>
                          <m:ctrlPr>
                            <a:rPr lang="de-DE" sz="20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de-DE" sz="20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de-DE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𝑒𝑓𝑓</m:t>
                          </m:r>
                        </m:sub>
                        <m:sup>
                          <m:r>
                            <a:rPr lang="de-DE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𝐵𝐸𝑆</m:t>
                          </m:r>
                          <m:r>
                            <a:rPr lang="de-DE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de-DE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</m:sup>
                      </m:sSubSup>
                      <m:r>
                        <a:rPr lang="de-DE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de-DE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de-DE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962925"/>
                <a:ext cx="4804116" cy="83926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Geschweifte Klammer rechts 5"/>
          <p:cNvSpPr/>
          <p:nvPr/>
        </p:nvSpPr>
        <p:spPr>
          <a:xfrm>
            <a:off x="5455380" y="1442252"/>
            <a:ext cx="412764" cy="115212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5561268" y="1592822"/>
                <a:ext cx="2899163" cy="8575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de-DE" b="0" i="1" smtClean="0">
                          <a:latin typeface="Cambria Math"/>
                        </a:rPr>
                        <m:t>~</m:t>
                      </m:r>
                      <m:f>
                        <m:fPr>
                          <m:ctrlP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de-DE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de-DE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𝑒𝑓𝑓</m:t>
                              </m:r>
                            </m:sub>
                            <m:sup>
                              <m:r>
                                <a:rPr lang="de-DE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𝐵𝐸𝑆</m:t>
                              </m:r>
                              <m:r>
                                <a:rPr lang="de-DE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de-DE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de-DE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de-DE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𝑒𝑓𝑓</m:t>
                              </m:r>
                            </m:sub>
                            <m:sup>
                              <m:r>
                                <a:rPr lang="de-DE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𝑐𝑥</m:t>
                              </m:r>
                              <m:r>
                                <a:rPr lang="de-DE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de-DE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p>
                          </m:sSubSup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1268" y="1592822"/>
                <a:ext cx="2899163" cy="85754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feld 12"/>
          <p:cNvSpPr txBox="1"/>
          <p:nvPr/>
        </p:nvSpPr>
        <p:spPr>
          <a:xfrm>
            <a:off x="323527" y="3378765"/>
            <a:ext cx="3096345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de-DE" sz="2000" dirty="0" err="1" smtClean="0">
                <a:solidFill>
                  <a:schemeClr val="tx2"/>
                </a:solidFill>
              </a:rPr>
              <a:t>Calculations</a:t>
            </a:r>
            <a:endParaRPr lang="de-DE" sz="2000" dirty="0" smtClean="0">
              <a:solidFill>
                <a:schemeClr val="tx2"/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endParaRPr lang="de-DE" sz="2000" dirty="0">
              <a:solidFill>
                <a:schemeClr val="tx2"/>
              </a:solidFill>
            </a:endParaRPr>
          </a:p>
          <a:p>
            <a:r>
              <a:rPr lang="de-DE" sz="1200" b="1" dirty="0" err="1"/>
              <a:t>black</a:t>
            </a:r>
            <a:r>
              <a:rPr lang="de-DE" sz="1200" b="1" dirty="0"/>
              <a:t> </a:t>
            </a:r>
            <a:r>
              <a:rPr lang="de-DE" sz="1200" b="1" dirty="0" err="1"/>
              <a:t>line</a:t>
            </a:r>
            <a:r>
              <a:rPr lang="de-DE" sz="1200" dirty="0"/>
              <a:t> – </a:t>
            </a:r>
            <a:r>
              <a:rPr lang="de-DE" sz="1200" dirty="0" err="1"/>
              <a:t>present</a:t>
            </a:r>
            <a:r>
              <a:rPr lang="de-DE" sz="1200" dirty="0"/>
              <a:t> </a:t>
            </a:r>
            <a:r>
              <a:rPr lang="de-DE" sz="1200" dirty="0" err="1"/>
              <a:t>model</a:t>
            </a:r>
            <a:endParaRPr lang="en-US" sz="1200" dirty="0"/>
          </a:p>
          <a:p>
            <a:endParaRPr lang="de-DE" sz="1200" b="1" dirty="0" smtClean="0">
              <a:solidFill>
                <a:srgbClr val="FF0000"/>
              </a:solidFill>
            </a:endParaRPr>
          </a:p>
          <a:p>
            <a:r>
              <a:rPr lang="de-DE" sz="1200" b="1" dirty="0" err="1">
                <a:solidFill>
                  <a:schemeClr val="tx2"/>
                </a:solidFill>
              </a:rPr>
              <a:t>blue</a:t>
            </a:r>
            <a:r>
              <a:rPr lang="de-DE" sz="1200" b="1" dirty="0">
                <a:solidFill>
                  <a:schemeClr val="tx2"/>
                </a:solidFill>
              </a:rPr>
              <a:t> </a:t>
            </a:r>
            <a:r>
              <a:rPr lang="de-DE" sz="1200" b="1" dirty="0" err="1">
                <a:solidFill>
                  <a:schemeClr val="tx2"/>
                </a:solidFill>
              </a:rPr>
              <a:t>line</a:t>
            </a:r>
            <a:r>
              <a:rPr lang="de-DE" sz="1200" dirty="0"/>
              <a:t> – </a:t>
            </a:r>
            <a:r>
              <a:rPr lang="de-DE" sz="1200" dirty="0" err="1"/>
              <a:t>present</a:t>
            </a:r>
            <a:r>
              <a:rPr lang="de-DE" sz="1200" dirty="0"/>
              <a:t> </a:t>
            </a:r>
            <a:r>
              <a:rPr lang="de-DE" sz="1200" dirty="0" err="1"/>
              <a:t>model</a:t>
            </a:r>
            <a:r>
              <a:rPr lang="de-DE" sz="1200" dirty="0"/>
              <a:t> </a:t>
            </a:r>
            <a:r>
              <a:rPr lang="de-DE" sz="1200" dirty="0" err="1"/>
              <a:t>with</a:t>
            </a:r>
            <a:r>
              <a:rPr lang="de-DE" sz="1200" dirty="0"/>
              <a:t> infinite </a:t>
            </a:r>
            <a:r>
              <a:rPr lang="de-DE" sz="1200" dirty="0" err="1"/>
              <a:t>collisional</a:t>
            </a:r>
            <a:r>
              <a:rPr lang="de-DE" sz="1200" dirty="0"/>
              <a:t> rate </a:t>
            </a:r>
            <a:r>
              <a:rPr lang="de-DE" sz="1200" dirty="0" err="1"/>
              <a:t>within</a:t>
            </a:r>
            <a:r>
              <a:rPr lang="de-DE" sz="1200" dirty="0"/>
              <a:t> </a:t>
            </a:r>
            <a:r>
              <a:rPr lang="el-GR" sz="1200" dirty="0"/>
              <a:t>Δ</a:t>
            </a:r>
            <a:r>
              <a:rPr lang="de-DE" sz="1200" dirty="0"/>
              <a:t>n=0 </a:t>
            </a:r>
            <a:r>
              <a:rPr lang="de-DE" sz="1200" dirty="0" err="1"/>
              <a:t>transitions</a:t>
            </a:r>
            <a:endParaRPr lang="de-DE" sz="1200" dirty="0"/>
          </a:p>
          <a:p>
            <a:endParaRPr lang="de-DE" sz="1200" b="1" dirty="0" smtClean="0">
              <a:solidFill>
                <a:srgbClr val="FF0000"/>
              </a:solidFill>
            </a:endParaRPr>
          </a:p>
          <a:p>
            <a:r>
              <a:rPr lang="de-DE" sz="1200" b="1" dirty="0" err="1" smtClean="0">
                <a:solidFill>
                  <a:srgbClr val="FF0000"/>
                </a:solidFill>
              </a:rPr>
              <a:t>red</a:t>
            </a:r>
            <a:r>
              <a:rPr lang="de-DE" sz="1200" b="1" dirty="0" smtClean="0">
                <a:solidFill>
                  <a:srgbClr val="FF0000"/>
                </a:solidFill>
              </a:rPr>
              <a:t> </a:t>
            </a:r>
            <a:r>
              <a:rPr lang="de-DE" sz="1200" b="1" dirty="0" err="1" smtClean="0">
                <a:solidFill>
                  <a:srgbClr val="FF0000"/>
                </a:solidFill>
              </a:rPr>
              <a:t>line</a:t>
            </a:r>
            <a:r>
              <a:rPr lang="de-DE" sz="1200" dirty="0" smtClean="0"/>
              <a:t> – </a:t>
            </a:r>
            <a:r>
              <a:rPr lang="de-DE" sz="1200" dirty="0" err="1" smtClean="0"/>
              <a:t>statistical</a:t>
            </a:r>
            <a:r>
              <a:rPr lang="de-DE" sz="1200" dirty="0" smtClean="0"/>
              <a:t> </a:t>
            </a:r>
            <a:r>
              <a:rPr lang="de-DE" sz="1200" dirty="0" err="1" smtClean="0"/>
              <a:t>model</a:t>
            </a:r>
            <a:r>
              <a:rPr lang="de-DE" sz="1200" dirty="0" smtClean="0"/>
              <a:t> </a:t>
            </a:r>
            <a:r>
              <a:rPr lang="de-DE" sz="1100" dirty="0" smtClean="0"/>
              <a:t>O. </a:t>
            </a:r>
            <a:r>
              <a:rPr lang="de-DE" sz="1100" dirty="0" err="1" smtClean="0"/>
              <a:t>Marchuk</a:t>
            </a:r>
            <a:r>
              <a:rPr lang="de-DE" sz="1100" dirty="0" smtClean="0"/>
              <a:t> et al. </a:t>
            </a:r>
            <a:r>
              <a:rPr lang="de-DE" sz="1100" dirty="0" err="1" smtClean="0"/>
              <a:t>Rev</a:t>
            </a:r>
            <a:r>
              <a:rPr lang="de-DE" sz="1100" dirty="0" smtClean="0"/>
              <a:t>. </a:t>
            </a:r>
            <a:r>
              <a:rPr lang="de-DE" sz="1100" dirty="0" err="1" smtClean="0"/>
              <a:t>Sci</a:t>
            </a:r>
            <a:r>
              <a:rPr lang="de-DE" sz="1100" dirty="0" smtClean="0"/>
              <a:t>.   </a:t>
            </a:r>
            <a:r>
              <a:rPr lang="de-DE" sz="1100" dirty="0" err="1" smtClean="0"/>
              <a:t>Instrum</a:t>
            </a:r>
            <a:r>
              <a:rPr lang="de-DE" sz="1100" dirty="0" smtClean="0"/>
              <a:t>. 79 10F532 (2008)* </a:t>
            </a:r>
          </a:p>
          <a:p>
            <a:endParaRPr lang="de-DE" sz="1200" dirty="0"/>
          </a:p>
          <a:p>
            <a:endParaRPr lang="de-DE" sz="1200" dirty="0"/>
          </a:p>
        </p:txBody>
      </p:sp>
      <p:sp>
        <p:nvSpPr>
          <p:cNvPr id="15" name="Textfeld 14"/>
          <p:cNvSpPr txBox="1"/>
          <p:nvPr/>
        </p:nvSpPr>
        <p:spPr>
          <a:xfrm>
            <a:off x="251520" y="6093296"/>
            <a:ext cx="32896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/>
              <a:t>*- </a:t>
            </a:r>
            <a:r>
              <a:rPr lang="de-DE" sz="1000" dirty="0" err="1" smtClean="0"/>
              <a:t>discussion</a:t>
            </a:r>
            <a:r>
              <a:rPr lang="de-DE" sz="1000" dirty="0" smtClean="0"/>
              <a:t> on </a:t>
            </a:r>
            <a:r>
              <a:rPr lang="de-DE" sz="1000" dirty="0" err="1" smtClean="0"/>
              <a:t>agreement</a:t>
            </a:r>
            <a:r>
              <a:rPr lang="de-DE" sz="1000" dirty="0" smtClean="0"/>
              <a:t> </a:t>
            </a:r>
            <a:r>
              <a:rPr lang="de-DE" sz="1000" dirty="0" err="1" smtClean="0"/>
              <a:t>between</a:t>
            </a:r>
            <a:r>
              <a:rPr lang="de-DE" sz="1000" dirty="0" smtClean="0"/>
              <a:t> </a:t>
            </a:r>
            <a:r>
              <a:rPr lang="de-DE" sz="1000" dirty="0" err="1" smtClean="0"/>
              <a:t>statistical</a:t>
            </a:r>
            <a:r>
              <a:rPr lang="de-DE" sz="1000" dirty="0" smtClean="0"/>
              <a:t> </a:t>
            </a:r>
            <a:r>
              <a:rPr lang="de-DE" sz="1000" dirty="0" err="1" smtClean="0"/>
              <a:t>models</a:t>
            </a:r>
            <a:r>
              <a:rPr lang="de-DE" sz="1000" dirty="0" smtClean="0"/>
              <a:t>,</a:t>
            </a:r>
            <a:br>
              <a:rPr lang="de-DE" sz="1000" dirty="0" smtClean="0"/>
            </a:br>
            <a:r>
              <a:rPr lang="de-DE" sz="1000" dirty="0" smtClean="0"/>
              <a:t> </a:t>
            </a:r>
            <a:r>
              <a:rPr lang="de-DE" sz="1000" dirty="0" err="1" smtClean="0"/>
              <a:t>Delabie</a:t>
            </a:r>
            <a:r>
              <a:rPr lang="de-DE" sz="1000" dirty="0" smtClean="0"/>
              <a:t> E. et al., PPCF  52 125008 (2010)</a:t>
            </a:r>
            <a:endParaRPr lang="en-US" sz="1000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88" y="0"/>
            <a:ext cx="125412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4572000"/>
            <a:ext cx="125413" cy="2286000"/>
          </a:xfrm>
          <a:prstGeom prst="rect">
            <a:avLst/>
          </a:prstGeom>
          <a:solidFill>
            <a:srgbClr val="5153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115888" y="0"/>
            <a:ext cx="125412" cy="2286000"/>
          </a:xfrm>
          <a:prstGeom prst="rect">
            <a:avLst/>
          </a:prstGeom>
          <a:solidFill>
            <a:srgbClr val="005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114300" y="2286000"/>
            <a:ext cx="125413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solidFill>
                <a:schemeClr val="bg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114300" y="4572000"/>
            <a:ext cx="125413" cy="2286000"/>
          </a:xfrm>
          <a:prstGeom prst="rect">
            <a:avLst/>
          </a:prstGeom>
          <a:solidFill>
            <a:srgbClr val="DCDC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470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3241" y="76428"/>
            <a:ext cx="6696744" cy="576064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/>
            <a:r>
              <a:rPr lang="de-DE" sz="2400" dirty="0" err="1" smtClean="0"/>
              <a:t>Reduction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beam </a:t>
            </a:r>
            <a:r>
              <a:rPr lang="de-DE" sz="2400" dirty="0" err="1" smtClean="0"/>
              <a:t>emission</a:t>
            </a:r>
            <a:r>
              <a:rPr lang="de-DE" sz="2400" dirty="0" smtClean="0"/>
              <a:t> rate </a:t>
            </a:r>
            <a:r>
              <a:rPr lang="de-DE" sz="2400" dirty="0" err="1" smtClean="0"/>
              <a:t>coefficients</a:t>
            </a:r>
            <a:endParaRPr lang="en-US" sz="2400" dirty="0"/>
          </a:p>
        </p:txBody>
      </p:sp>
      <p:sp>
        <p:nvSpPr>
          <p:cNvPr id="4" name="Textfeld 3"/>
          <p:cNvSpPr txBox="1"/>
          <p:nvPr/>
        </p:nvSpPr>
        <p:spPr>
          <a:xfrm>
            <a:off x="4139952" y="908720"/>
            <a:ext cx="5041833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de-DE" dirty="0" smtClean="0"/>
              <a:t>Observation 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long</a:t>
            </a:r>
            <a:r>
              <a:rPr lang="de-DE" dirty="0" smtClean="0"/>
              <a:t>-standing </a:t>
            </a:r>
            <a:r>
              <a:rPr lang="de-DE" dirty="0" err="1" smtClean="0"/>
              <a:t>discrepancy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order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20-30%  </a:t>
            </a:r>
            <a:r>
              <a:rPr lang="de-DE" dirty="0" err="1" smtClean="0"/>
              <a:t>between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measured</a:t>
            </a:r>
            <a:r>
              <a:rPr lang="de-DE" dirty="0" smtClean="0"/>
              <a:t> (BES)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calculated</a:t>
            </a:r>
            <a:r>
              <a:rPr lang="de-DE" dirty="0" smtClean="0"/>
              <a:t> </a:t>
            </a:r>
            <a:r>
              <a:rPr lang="de-DE" dirty="0" err="1" smtClean="0"/>
              <a:t>density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hydrogen beam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plasma</a:t>
            </a:r>
            <a:r>
              <a:rPr lang="de-DE" dirty="0" smtClean="0"/>
              <a:t> </a:t>
            </a:r>
            <a:r>
              <a:rPr lang="de-DE" dirty="0" err="1" smtClean="0"/>
              <a:t>using</a:t>
            </a:r>
            <a:r>
              <a:rPr lang="de-DE" dirty="0" smtClean="0"/>
              <a:t> </a:t>
            </a:r>
            <a:r>
              <a:rPr lang="de-DE" dirty="0" err="1" smtClean="0"/>
              <a:t>statistical</a:t>
            </a:r>
            <a:r>
              <a:rPr lang="de-DE" dirty="0" smtClean="0"/>
              <a:t> </a:t>
            </a:r>
            <a:r>
              <a:rPr lang="de-DE" dirty="0" err="1" smtClean="0"/>
              <a:t>models</a:t>
            </a:r>
            <a:endParaRPr lang="de-DE" dirty="0" smtClean="0"/>
          </a:p>
          <a:p>
            <a:pPr>
              <a:lnSpc>
                <a:spcPct val="150000"/>
              </a:lnSpc>
            </a:pPr>
            <a:endParaRPr lang="de-DE" dirty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373" y="3356992"/>
            <a:ext cx="4633882" cy="3429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51520" y="4104362"/>
            <a:ext cx="410445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de-DE" dirty="0" smtClean="0"/>
              <a:t>The non-</a:t>
            </a:r>
            <a:r>
              <a:rPr lang="de-DE" dirty="0" err="1" smtClean="0"/>
              <a:t>statistical</a:t>
            </a:r>
            <a:r>
              <a:rPr lang="de-DE" dirty="0" smtClean="0"/>
              <a:t> </a:t>
            </a:r>
            <a:r>
              <a:rPr lang="de-DE" dirty="0" err="1" smtClean="0"/>
              <a:t>simulations</a:t>
            </a:r>
            <a:r>
              <a:rPr lang="de-DE" dirty="0" smtClean="0"/>
              <a:t> </a:t>
            </a:r>
            <a:r>
              <a:rPr lang="de-DE" dirty="0" err="1" smtClean="0"/>
              <a:t>demonstrate</a:t>
            </a:r>
            <a:r>
              <a:rPr lang="de-DE" dirty="0" smtClean="0"/>
              <a:t> a </a:t>
            </a:r>
            <a:r>
              <a:rPr lang="de-DE" dirty="0" err="1" smtClean="0"/>
              <a:t>reduction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beam </a:t>
            </a:r>
            <a:r>
              <a:rPr lang="de-DE" dirty="0" err="1" smtClean="0"/>
              <a:t>emission</a:t>
            </a:r>
            <a:r>
              <a:rPr lang="de-DE" dirty="0" smtClean="0"/>
              <a:t> rate relative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statistical</a:t>
            </a:r>
            <a:r>
              <a:rPr lang="de-DE" dirty="0" smtClean="0"/>
              <a:t> </a:t>
            </a:r>
            <a:r>
              <a:rPr lang="de-DE" dirty="0" err="1" smtClean="0"/>
              <a:t>model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order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15-30%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low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intermediate </a:t>
            </a:r>
            <a:r>
              <a:rPr lang="de-DE" dirty="0" err="1" smtClean="0"/>
              <a:t>density</a:t>
            </a:r>
            <a:r>
              <a:rPr lang="de-DE" dirty="0" smtClean="0"/>
              <a:t>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de-DE" sz="1400" dirty="0" smtClean="0"/>
          </a:p>
        </p:txBody>
      </p:sp>
      <p:cxnSp>
        <p:nvCxnSpPr>
          <p:cNvPr id="8" name="Gerade Verbindung 7"/>
          <p:cNvCxnSpPr/>
          <p:nvPr/>
        </p:nvCxnSpPr>
        <p:spPr>
          <a:xfrm>
            <a:off x="152846" y="3861048"/>
            <a:ext cx="41044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>
            <a:off x="4154633" y="537128"/>
            <a:ext cx="0" cy="3528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4041278" y="3212976"/>
            <a:ext cx="479830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7255406" y="4206013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E=100 </a:t>
            </a:r>
            <a:r>
              <a:rPr lang="de-DE" dirty="0" err="1" smtClean="0"/>
              <a:t>keV</a:t>
            </a:r>
            <a:r>
              <a:rPr lang="de-DE" dirty="0" smtClean="0"/>
              <a:t>/u</a:t>
            </a:r>
          </a:p>
          <a:p>
            <a:r>
              <a:rPr lang="de-DE" dirty="0" smtClean="0"/>
              <a:t>T=3 </a:t>
            </a:r>
            <a:r>
              <a:rPr lang="de-DE" dirty="0" err="1" smtClean="0"/>
              <a:t>keV</a:t>
            </a:r>
            <a:endParaRPr lang="en-US" dirty="0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1588" y="0"/>
            <a:ext cx="125412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0" y="4572000"/>
            <a:ext cx="125413" cy="2286000"/>
          </a:xfrm>
          <a:prstGeom prst="rect">
            <a:avLst/>
          </a:prstGeom>
          <a:solidFill>
            <a:srgbClr val="5153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115888" y="0"/>
            <a:ext cx="125412" cy="2286000"/>
          </a:xfrm>
          <a:prstGeom prst="rect">
            <a:avLst/>
          </a:prstGeom>
          <a:solidFill>
            <a:srgbClr val="005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114300" y="2286000"/>
            <a:ext cx="125413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solidFill>
                <a:schemeClr val="bg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114300" y="4572000"/>
            <a:ext cx="125413" cy="2286000"/>
          </a:xfrm>
          <a:prstGeom prst="rect">
            <a:avLst/>
          </a:prstGeom>
          <a:solidFill>
            <a:srgbClr val="DCDC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78" y="557294"/>
            <a:ext cx="3064569" cy="3085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81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-609"/>
            <a:ext cx="7609582" cy="702989"/>
          </a:xfrm>
        </p:spPr>
        <p:txBody>
          <a:bodyPr>
            <a:normAutofit fontScale="90000"/>
          </a:bodyPr>
          <a:lstStyle/>
          <a:p>
            <a:r>
              <a:rPr lang="de-DE" sz="2400" dirty="0" err="1">
                <a:solidFill>
                  <a:srgbClr val="005B82"/>
                </a:solidFill>
              </a:rPr>
              <a:t>Calculation</a:t>
            </a:r>
            <a:r>
              <a:rPr lang="de-DE" sz="2400" dirty="0">
                <a:solidFill>
                  <a:srgbClr val="005B82"/>
                </a:solidFill>
              </a:rPr>
              <a:t> </a:t>
            </a:r>
            <a:r>
              <a:rPr lang="de-DE" sz="2400" dirty="0" err="1">
                <a:solidFill>
                  <a:srgbClr val="005B82"/>
                </a:solidFill>
              </a:rPr>
              <a:t>of</a:t>
            </a:r>
            <a:r>
              <a:rPr lang="de-DE" sz="2400" dirty="0">
                <a:solidFill>
                  <a:srgbClr val="005B82"/>
                </a:solidFill>
              </a:rPr>
              <a:t> </a:t>
            </a:r>
            <a:r>
              <a:rPr lang="de-DE" sz="2400" dirty="0" err="1">
                <a:solidFill>
                  <a:srgbClr val="005B82"/>
                </a:solidFill>
              </a:rPr>
              <a:t>the</a:t>
            </a:r>
            <a:r>
              <a:rPr lang="de-DE" sz="2400" dirty="0">
                <a:solidFill>
                  <a:srgbClr val="005B82"/>
                </a:solidFill>
              </a:rPr>
              <a:t> </a:t>
            </a:r>
            <a:r>
              <a:rPr lang="de-DE" sz="2400" dirty="0" err="1">
                <a:solidFill>
                  <a:srgbClr val="005B82"/>
                </a:solidFill>
              </a:rPr>
              <a:t>cross</a:t>
            </a:r>
            <a:r>
              <a:rPr lang="de-DE" sz="2400" dirty="0">
                <a:solidFill>
                  <a:srgbClr val="005B82"/>
                </a:solidFill>
              </a:rPr>
              <a:t> </a:t>
            </a:r>
            <a:r>
              <a:rPr lang="de-DE" sz="2400" dirty="0" err="1">
                <a:solidFill>
                  <a:srgbClr val="005B82"/>
                </a:solidFill>
              </a:rPr>
              <a:t>sections</a:t>
            </a:r>
            <a:r>
              <a:rPr lang="de-DE" sz="2400" dirty="0">
                <a:solidFill>
                  <a:srgbClr val="005B82"/>
                </a:solidFill>
              </a:rPr>
              <a:t> in </a:t>
            </a:r>
            <a:r>
              <a:rPr lang="de-DE" sz="2400" dirty="0" err="1">
                <a:solidFill>
                  <a:srgbClr val="005B82"/>
                </a:solidFill>
              </a:rPr>
              <a:t>parabolic</a:t>
            </a:r>
            <a:r>
              <a:rPr lang="de-DE" sz="2400" dirty="0">
                <a:solidFill>
                  <a:srgbClr val="005B82"/>
                </a:solidFill>
              </a:rPr>
              <a:t> </a:t>
            </a:r>
            <a:r>
              <a:rPr lang="de-DE" sz="2400" dirty="0" err="1" smtClean="0">
                <a:solidFill>
                  <a:srgbClr val="005B82"/>
                </a:solidFill>
              </a:rPr>
              <a:t>states</a:t>
            </a:r>
            <a:r>
              <a:rPr lang="de-DE" sz="2400" dirty="0" smtClean="0">
                <a:solidFill>
                  <a:srgbClr val="005B82"/>
                </a:solidFill>
              </a:rPr>
              <a:t> (n=2)</a:t>
            </a:r>
            <a:endParaRPr lang="en-US" sz="2400" dirty="0">
              <a:solidFill>
                <a:srgbClr val="005B82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81" y="836712"/>
            <a:ext cx="4068895" cy="326036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feld 4"/>
          <p:cNvSpPr txBox="1"/>
          <p:nvPr/>
        </p:nvSpPr>
        <p:spPr>
          <a:xfrm>
            <a:off x="228254" y="4358213"/>
            <a:ext cx="46805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200" dirty="0" err="1" smtClean="0"/>
              <a:t>black</a:t>
            </a:r>
            <a:r>
              <a:rPr lang="de-DE" sz="1200" dirty="0" smtClean="0"/>
              <a:t> - AOCC (</a:t>
            </a:r>
            <a:r>
              <a:rPr lang="de-DE" sz="1200" dirty="0" err="1" smtClean="0"/>
              <a:t>present</a:t>
            </a:r>
            <a:r>
              <a:rPr lang="de-DE" sz="1200" dirty="0" smtClean="0"/>
              <a:t> </a:t>
            </a:r>
            <a:r>
              <a:rPr lang="de-DE" sz="1200" dirty="0" err="1" smtClean="0"/>
              <a:t>results</a:t>
            </a:r>
            <a:r>
              <a:rPr lang="de-DE" sz="12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de-DE" sz="1200" dirty="0" err="1"/>
              <a:t>g</a:t>
            </a:r>
            <a:r>
              <a:rPr lang="de-DE" sz="1200" dirty="0" err="1" smtClean="0"/>
              <a:t>reen</a:t>
            </a:r>
            <a:r>
              <a:rPr lang="de-DE" sz="1200" dirty="0" smtClean="0"/>
              <a:t> – Glauber </a:t>
            </a:r>
            <a:r>
              <a:rPr lang="de-DE" sz="1200" dirty="0" err="1" smtClean="0"/>
              <a:t>approximation</a:t>
            </a:r>
            <a:r>
              <a:rPr lang="de-DE" sz="1200" dirty="0" smtClean="0"/>
              <a:t> (</a:t>
            </a:r>
            <a:r>
              <a:rPr lang="de-DE" sz="1200" dirty="0" err="1" smtClean="0"/>
              <a:t>present</a:t>
            </a:r>
            <a:r>
              <a:rPr lang="de-DE" sz="1200" dirty="0" smtClean="0"/>
              <a:t> </a:t>
            </a:r>
            <a:r>
              <a:rPr lang="de-DE" sz="1200" dirty="0" err="1" smtClean="0"/>
              <a:t>results</a:t>
            </a:r>
            <a:r>
              <a:rPr lang="de-DE" sz="12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de-DE" sz="1200" dirty="0" err="1" smtClean="0"/>
              <a:t>dashed</a:t>
            </a:r>
            <a:r>
              <a:rPr lang="de-DE" sz="1200" dirty="0" smtClean="0"/>
              <a:t> - Born </a:t>
            </a:r>
            <a:r>
              <a:rPr lang="de-DE" sz="1200" dirty="0" err="1" smtClean="0"/>
              <a:t>approximation</a:t>
            </a:r>
            <a:endParaRPr lang="de-DE" sz="1200" dirty="0" smtClean="0"/>
          </a:p>
          <a:p>
            <a:pPr>
              <a:lnSpc>
                <a:spcPct val="150000"/>
              </a:lnSpc>
            </a:pPr>
            <a:r>
              <a:rPr lang="de-DE" sz="1200" dirty="0" err="1" smtClean="0"/>
              <a:t>blue</a:t>
            </a:r>
            <a:r>
              <a:rPr lang="de-DE" sz="1200" dirty="0" smtClean="0"/>
              <a:t> - SAOCC Winter TG, Phys. </a:t>
            </a:r>
            <a:r>
              <a:rPr lang="de-DE" sz="1200" dirty="0" err="1" smtClean="0"/>
              <a:t>Rev</a:t>
            </a:r>
            <a:r>
              <a:rPr lang="de-DE" sz="1200" dirty="0" smtClean="0"/>
              <a:t>. A 2009 </a:t>
            </a:r>
            <a:r>
              <a:rPr lang="de-DE" sz="1200" b="1" dirty="0" smtClean="0"/>
              <a:t>80</a:t>
            </a:r>
            <a:r>
              <a:rPr lang="de-DE" sz="1200" dirty="0" smtClean="0"/>
              <a:t> 032701</a:t>
            </a:r>
          </a:p>
          <a:p>
            <a:pPr>
              <a:lnSpc>
                <a:spcPct val="150000"/>
              </a:lnSpc>
            </a:pPr>
            <a:r>
              <a:rPr lang="de-DE" sz="1200" dirty="0"/>
              <a:t>o</a:t>
            </a:r>
            <a:r>
              <a:rPr lang="de-DE" sz="1200" dirty="0" smtClean="0"/>
              <a:t>range - SAOCC </a:t>
            </a:r>
            <a:r>
              <a:rPr lang="de-DE" sz="1200" dirty="0" err="1" smtClean="0"/>
              <a:t>Shakeshaft</a:t>
            </a:r>
            <a:r>
              <a:rPr lang="de-DE" sz="1200" dirty="0" smtClean="0"/>
              <a:t> R Phys. </a:t>
            </a:r>
            <a:r>
              <a:rPr lang="de-DE" sz="1200" dirty="0" err="1" smtClean="0"/>
              <a:t>Rev</a:t>
            </a:r>
            <a:r>
              <a:rPr lang="de-DE" sz="1200" dirty="0" smtClean="0"/>
              <a:t>. A </a:t>
            </a:r>
            <a:r>
              <a:rPr lang="de-DE" sz="1200" dirty="0"/>
              <a:t>1976 </a:t>
            </a:r>
            <a:r>
              <a:rPr lang="de-DE" sz="1200" dirty="0" smtClean="0"/>
              <a:t> </a:t>
            </a:r>
            <a:r>
              <a:rPr lang="de-DE" sz="1200" b="1" dirty="0" smtClean="0"/>
              <a:t>18</a:t>
            </a:r>
            <a:r>
              <a:rPr lang="de-DE" sz="1200" dirty="0" smtClean="0"/>
              <a:t> 1930</a:t>
            </a:r>
          </a:p>
          <a:p>
            <a:pPr>
              <a:lnSpc>
                <a:spcPct val="150000"/>
              </a:lnSpc>
            </a:pPr>
            <a:r>
              <a:rPr lang="de-DE" sz="1200" dirty="0" err="1"/>
              <a:t>r</a:t>
            </a:r>
            <a:r>
              <a:rPr lang="de-DE" sz="1200" dirty="0" err="1" smtClean="0"/>
              <a:t>ed</a:t>
            </a:r>
            <a:r>
              <a:rPr lang="de-DE" sz="1200" dirty="0" smtClean="0"/>
              <a:t> – </a:t>
            </a:r>
            <a:r>
              <a:rPr lang="de-DE" sz="1200" dirty="0" err="1" smtClean="0"/>
              <a:t>eikonal</a:t>
            </a:r>
            <a:r>
              <a:rPr lang="de-DE" sz="1200" dirty="0" smtClean="0"/>
              <a:t> </a:t>
            </a:r>
            <a:r>
              <a:rPr lang="de-DE" sz="1200" dirty="0" err="1" smtClean="0"/>
              <a:t>approximation</a:t>
            </a:r>
            <a:r>
              <a:rPr lang="de-DE" sz="1200" dirty="0" smtClean="0"/>
              <a:t>,  Rodriguez VD </a:t>
            </a:r>
            <a:r>
              <a:rPr lang="de-DE" sz="1200" dirty="0" err="1" smtClean="0"/>
              <a:t>and</a:t>
            </a:r>
            <a:r>
              <a:rPr lang="de-DE" sz="1200" dirty="0" smtClean="0"/>
              <a:t> </a:t>
            </a:r>
            <a:r>
              <a:rPr lang="de-DE" sz="1200" dirty="0" err="1" smtClean="0"/>
              <a:t>Miraglia</a:t>
            </a:r>
            <a:r>
              <a:rPr lang="de-DE" sz="1200" dirty="0" smtClean="0"/>
              <a:t> JE </a:t>
            </a:r>
            <a:br>
              <a:rPr lang="de-DE" sz="1200" dirty="0" smtClean="0"/>
            </a:br>
            <a:r>
              <a:rPr lang="de-DE" sz="1200" dirty="0" smtClean="0"/>
              <a:t>        J. Phys. B: </a:t>
            </a:r>
            <a:r>
              <a:rPr lang="de-DE" sz="1200" dirty="0" err="1" smtClean="0"/>
              <a:t>At</a:t>
            </a:r>
            <a:r>
              <a:rPr lang="de-DE" sz="1200" dirty="0" smtClean="0"/>
              <a:t>. Mol. </a:t>
            </a:r>
            <a:r>
              <a:rPr lang="de-DE" sz="1200" dirty="0" err="1" smtClean="0"/>
              <a:t>Opt</a:t>
            </a:r>
            <a:r>
              <a:rPr lang="de-DE" sz="1200" dirty="0" smtClean="0"/>
              <a:t>. Phys. 1992 </a:t>
            </a:r>
            <a:r>
              <a:rPr lang="de-DE" sz="1200" b="1" dirty="0" smtClean="0"/>
              <a:t>25</a:t>
            </a:r>
            <a:r>
              <a:rPr lang="de-DE" sz="1200" dirty="0" smtClean="0"/>
              <a:t> 2037   </a:t>
            </a:r>
            <a:endParaRPr lang="en-US" sz="1200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629" y="860462"/>
            <a:ext cx="4717133" cy="3230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4662619" y="4350003"/>
            <a:ext cx="45580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200" dirty="0" err="1" smtClean="0"/>
              <a:t>blue</a:t>
            </a:r>
            <a:r>
              <a:rPr lang="de-DE" sz="1200" dirty="0" smtClean="0"/>
              <a:t>      - AOCC (</a:t>
            </a:r>
            <a:r>
              <a:rPr lang="de-DE" sz="1200" dirty="0" err="1" smtClean="0"/>
              <a:t>present</a:t>
            </a:r>
            <a:r>
              <a:rPr lang="de-DE" sz="1200" dirty="0" smtClean="0"/>
              <a:t> </a:t>
            </a:r>
            <a:r>
              <a:rPr lang="de-DE" sz="1200" dirty="0" err="1" smtClean="0"/>
              <a:t>results</a:t>
            </a:r>
            <a:r>
              <a:rPr lang="de-DE" sz="12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de-DE" sz="1200" dirty="0" err="1"/>
              <a:t>g</a:t>
            </a:r>
            <a:r>
              <a:rPr lang="de-DE" sz="1200" dirty="0" err="1" smtClean="0"/>
              <a:t>reen</a:t>
            </a:r>
            <a:r>
              <a:rPr lang="de-DE" sz="1200" dirty="0" smtClean="0"/>
              <a:t>    - Glauber </a:t>
            </a:r>
            <a:r>
              <a:rPr lang="de-DE" sz="1200" dirty="0" err="1" smtClean="0"/>
              <a:t>approximation</a:t>
            </a:r>
            <a:r>
              <a:rPr lang="de-DE" sz="1200" dirty="0" smtClean="0"/>
              <a:t> (</a:t>
            </a:r>
            <a:r>
              <a:rPr lang="de-DE" sz="1200" dirty="0" err="1" smtClean="0"/>
              <a:t>present</a:t>
            </a:r>
            <a:r>
              <a:rPr lang="de-DE" sz="1200" dirty="0" smtClean="0"/>
              <a:t> </a:t>
            </a:r>
            <a:r>
              <a:rPr lang="de-DE" sz="1200" dirty="0" err="1" smtClean="0"/>
              <a:t>results</a:t>
            </a:r>
            <a:r>
              <a:rPr lang="de-DE" sz="12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de-DE" sz="1200" dirty="0" err="1" smtClean="0"/>
              <a:t>dashed</a:t>
            </a:r>
            <a:r>
              <a:rPr lang="de-DE" sz="1200" dirty="0" smtClean="0"/>
              <a:t>  - Born </a:t>
            </a:r>
            <a:r>
              <a:rPr lang="de-DE" sz="1200" dirty="0" err="1" smtClean="0"/>
              <a:t>approximation</a:t>
            </a:r>
            <a:endParaRPr lang="de-DE" sz="1200" dirty="0" smtClean="0"/>
          </a:p>
          <a:p>
            <a:pPr>
              <a:lnSpc>
                <a:spcPct val="150000"/>
              </a:lnSpc>
            </a:pPr>
            <a:r>
              <a:rPr lang="de-DE" sz="1200" dirty="0"/>
              <a:t>o</a:t>
            </a:r>
            <a:r>
              <a:rPr lang="de-DE" sz="1200" dirty="0" smtClean="0"/>
              <a:t>range   - CCC Schöller O et al. J. </a:t>
            </a:r>
            <a:r>
              <a:rPr lang="de-DE" sz="1200" dirty="0" err="1" smtClean="0"/>
              <a:t>Phys</a:t>
            </a:r>
            <a:r>
              <a:rPr lang="de-DE" sz="1200" dirty="0" smtClean="0"/>
              <a:t> B.: </a:t>
            </a:r>
            <a:r>
              <a:rPr lang="de-DE" sz="1200" dirty="0" err="1" smtClean="0"/>
              <a:t>At</a:t>
            </a:r>
            <a:r>
              <a:rPr lang="de-DE" sz="1200" dirty="0" smtClean="0"/>
              <a:t>. Mol. </a:t>
            </a:r>
            <a:r>
              <a:rPr lang="de-DE" sz="1200" dirty="0" err="1" smtClean="0"/>
              <a:t>Opt</a:t>
            </a:r>
            <a:r>
              <a:rPr lang="de-DE" sz="1200" dirty="0" smtClean="0"/>
              <a:t>. Phys. </a:t>
            </a:r>
            <a:r>
              <a:rPr lang="de-DE" sz="1200" b="1" dirty="0" smtClean="0"/>
              <a:t>19</a:t>
            </a:r>
            <a:r>
              <a:rPr lang="de-DE" sz="1200" dirty="0" smtClean="0"/>
              <a:t> 2505 </a:t>
            </a:r>
            <a:r>
              <a:rPr lang="de-DE" sz="1200" dirty="0"/>
              <a:t>(1986)</a:t>
            </a:r>
            <a:endParaRPr lang="de-DE" sz="1200" dirty="0" smtClean="0"/>
          </a:p>
          <a:p>
            <a:pPr>
              <a:lnSpc>
                <a:spcPct val="150000"/>
              </a:lnSpc>
            </a:pPr>
            <a:r>
              <a:rPr lang="de-DE" sz="1200" dirty="0" err="1"/>
              <a:t>r</a:t>
            </a:r>
            <a:r>
              <a:rPr lang="de-DE" sz="1200" dirty="0" err="1" smtClean="0"/>
              <a:t>ed</a:t>
            </a:r>
            <a:r>
              <a:rPr lang="de-DE" sz="1200" dirty="0" smtClean="0"/>
              <a:t> – </a:t>
            </a:r>
            <a:r>
              <a:rPr lang="de-DE" sz="1200" dirty="0" err="1" smtClean="0"/>
              <a:t>eikonal</a:t>
            </a:r>
            <a:r>
              <a:rPr lang="de-DE" sz="1200" dirty="0" smtClean="0"/>
              <a:t> </a:t>
            </a:r>
            <a:r>
              <a:rPr lang="de-DE" sz="1200" dirty="0" err="1" smtClean="0"/>
              <a:t>approximation</a:t>
            </a:r>
            <a:r>
              <a:rPr lang="de-DE" sz="1200" dirty="0" smtClean="0"/>
              <a:t>,  Rodriguez VD </a:t>
            </a:r>
            <a:r>
              <a:rPr lang="de-DE" sz="1200" dirty="0" err="1" smtClean="0"/>
              <a:t>and</a:t>
            </a:r>
            <a:r>
              <a:rPr lang="de-DE" sz="1200" dirty="0" smtClean="0"/>
              <a:t> </a:t>
            </a:r>
            <a:r>
              <a:rPr lang="de-DE" sz="1200" dirty="0" err="1" smtClean="0"/>
              <a:t>Miraglia</a:t>
            </a:r>
            <a:r>
              <a:rPr lang="de-DE" sz="1200" dirty="0" smtClean="0"/>
              <a:t> JE</a:t>
            </a:r>
            <a:br>
              <a:rPr lang="de-DE" sz="1200" dirty="0" smtClean="0"/>
            </a:br>
            <a:r>
              <a:rPr lang="de-DE" sz="1200" dirty="0" smtClean="0"/>
              <a:t>         J. Phys. B: </a:t>
            </a:r>
            <a:r>
              <a:rPr lang="de-DE" sz="1200" dirty="0" err="1" smtClean="0"/>
              <a:t>At</a:t>
            </a:r>
            <a:r>
              <a:rPr lang="de-DE" sz="1200" dirty="0" smtClean="0"/>
              <a:t>. Mol. </a:t>
            </a:r>
            <a:r>
              <a:rPr lang="de-DE" sz="1200" dirty="0" err="1" smtClean="0"/>
              <a:t>Opt</a:t>
            </a:r>
            <a:r>
              <a:rPr lang="de-DE" sz="1200" dirty="0" smtClean="0"/>
              <a:t>. Phys. 1992 </a:t>
            </a:r>
            <a:r>
              <a:rPr lang="de-DE" sz="1200" b="1" dirty="0" smtClean="0"/>
              <a:t>25</a:t>
            </a:r>
            <a:r>
              <a:rPr lang="de-DE" sz="1200" dirty="0" smtClean="0"/>
              <a:t> 2037   </a:t>
            </a:r>
            <a:endParaRPr lang="en-US" sz="1200" dirty="0"/>
          </a:p>
        </p:txBody>
      </p:sp>
      <p:cxnSp>
        <p:nvCxnSpPr>
          <p:cNvPr id="7" name="Gerade Verbindung 6"/>
          <p:cNvCxnSpPr/>
          <p:nvPr/>
        </p:nvCxnSpPr>
        <p:spPr>
          <a:xfrm>
            <a:off x="4481149" y="4477221"/>
            <a:ext cx="0" cy="187220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1588" y="0"/>
            <a:ext cx="125412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0" y="4572000"/>
            <a:ext cx="125413" cy="2286000"/>
          </a:xfrm>
          <a:prstGeom prst="rect">
            <a:avLst/>
          </a:prstGeom>
          <a:solidFill>
            <a:srgbClr val="5153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115888" y="0"/>
            <a:ext cx="125412" cy="2286000"/>
          </a:xfrm>
          <a:prstGeom prst="rect">
            <a:avLst/>
          </a:prstGeom>
          <a:solidFill>
            <a:srgbClr val="005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114300" y="2286000"/>
            <a:ext cx="125413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solidFill>
                <a:schemeClr val="bg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114300" y="4572000"/>
            <a:ext cx="125413" cy="2286000"/>
          </a:xfrm>
          <a:prstGeom prst="rect">
            <a:avLst/>
          </a:prstGeom>
          <a:solidFill>
            <a:srgbClr val="DCDC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8388424" y="1484784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/>
              <a:t>s</a:t>
            </a:r>
            <a:r>
              <a:rPr lang="de-DE" i="1" dirty="0" smtClean="0"/>
              <a:t>-p</a:t>
            </a:r>
            <a:endParaRPr lang="en-US" i="1" dirty="0"/>
          </a:p>
        </p:txBody>
      </p:sp>
      <p:sp>
        <p:nvSpPr>
          <p:cNvPr id="14" name="Textfeld 13"/>
          <p:cNvSpPr txBox="1"/>
          <p:nvPr/>
        </p:nvSpPr>
        <p:spPr>
          <a:xfrm>
            <a:off x="8376580" y="300758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/>
              <a:t>s</a:t>
            </a:r>
            <a:r>
              <a:rPr lang="de-DE" i="1" dirty="0" smtClean="0"/>
              <a:t>-p</a:t>
            </a:r>
            <a:endParaRPr lang="en-US" i="1" dirty="0"/>
          </a:p>
        </p:txBody>
      </p:sp>
      <p:sp>
        <p:nvSpPr>
          <p:cNvPr id="15" name="Textfeld 14"/>
          <p:cNvSpPr txBox="1"/>
          <p:nvPr/>
        </p:nvSpPr>
        <p:spPr>
          <a:xfrm>
            <a:off x="300536" y="6608469"/>
            <a:ext cx="28017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ICAMDATA-2012, NIST, </a:t>
            </a:r>
            <a:r>
              <a:rPr lang="de-DE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Gaithersburg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1685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992" y="2618"/>
            <a:ext cx="6994344" cy="88235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latin typeface="Arial" pitchFamily="34" charset="0"/>
                <a:cs typeface="Arial" pitchFamily="34" charset="0"/>
              </a:rPr>
              <a:t>Plasma Parameters in Fusion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73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397" y="1124744"/>
            <a:ext cx="2887107" cy="4090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588" y="0"/>
            <a:ext cx="125412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0" y="4572000"/>
            <a:ext cx="125413" cy="2286000"/>
          </a:xfrm>
          <a:prstGeom prst="rect">
            <a:avLst/>
          </a:prstGeom>
          <a:solidFill>
            <a:srgbClr val="5153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115888" y="0"/>
            <a:ext cx="125412" cy="2286000"/>
          </a:xfrm>
          <a:prstGeom prst="rect">
            <a:avLst/>
          </a:prstGeom>
          <a:solidFill>
            <a:srgbClr val="005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114300" y="2286000"/>
            <a:ext cx="125413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solidFill>
                <a:schemeClr val="bg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114300" y="4572000"/>
            <a:ext cx="125413" cy="2286000"/>
          </a:xfrm>
          <a:prstGeom prst="rect">
            <a:avLst/>
          </a:prstGeom>
          <a:solidFill>
            <a:srgbClr val="DCDC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300536" y="6608469"/>
            <a:ext cx="28017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ICAMDATA-2012, NIST, </a:t>
            </a:r>
            <a:r>
              <a:rPr lang="de-DE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Gaithersburg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00536" y="1196752"/>
            <a:ext cx="57836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de-DE" sz="2400" dirty="0" smtClean="0">
                <a:solidFill>
                  <a:srgbClr val="005B82"/>
                </a:solidFill>
              </a:rPr>
              <a:t> Plasma </a:t>
            </a:r>
            <a:r>
              <a:rPr lang="de-DE" sz="2400" dirty="0" err="1" smtClean="0">
                <a:solidFill>
                  <a:srgbClr val="005B82"/>
                </a:solidFill>
              </a:rPr>
              <a:t>Temperature</a:t>
            </a:r>
            <a:r>
              <a:rPr lang="de-DE" sz="2400" dirty="0" smtClean="0">
                <a:solidFill>
                  <a:srgbClr val="005B82"/>
                </a:solidFill>
              </a:rPr>
              <a:t> ~ 0.2 … 20 </a:t>
            </a:r>
            <a:r>
              <a:rPr lang="de-DE" sz="2400" dirty="0" err="1" smtClean="0">
                <a:solidFill>
                  <a:srgbClr val="005B82"/>
                </a:solidFill>
              </a:rPr>
              <a:t>keV</a:t>
            </a:r>
            <a:endParaRPr lang="de-DE" sz="2400" dirty="0" smtClean="0">
              <a:solidFill>
                <a:srgbClr val="005B82"/>
              </a:solidFill>
            </a:endParaRPr>
          </a:p>
          <a:p>
            <a:endParaRPr lang="de-DE" sz="2400" dirty="0">
              <a:solidFill>
                <a:srgbClr val="005B82"/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de-DE" sz="2400" dirty="0" smtClean="0">
                <a:solidFill>
                  <a:srgbClr val="005B82"/>
                </a:solidFill>
              </a:rPr>
              <a:t> Plasma </a:t>
            </a:r>
            <a:r>
              <a:rPr lang="de-DE" sz="2400" dirty="0" err="1" smtClean="0">
                <a:solidFill>
                  <a:srgbClr val="005B82"/>
                </a:solidFill>
              </a:rPr>
              <a:t>Density</a:t>
            </a:r>
            <a:r>
              <a:rPr lang="de-DE" sz="2400" dirty="0" smtClean="0">
                <a:solidFill>
                  <a:srgbClr val="005B82"/>
                </a:solidFill>
              </a:rPr>
              <a:t>          ~10</a:t>
            </a:r>
            <a:r>
              <a:rPr lang="de-DE" sz="2400" baseline="30000" dirty="0" smtClean="0">
                <a:solidFill>
                  <a:srgbClr val="005B82"/>
                </a:solidFill>
              </a:rPr>
              <a:t>13</a:t>
            </a:r>
            <a:r>
              <a:rPr lang="de-DE" sz="2400" dirty="0" smtClean="0">
                <a:solidFill>
                  <a:srgbClr val="005B82"/>
                </a:solidFill>
              </a:rPr>
              <a:t>…10</a:t>
            </a:r>
            <a:r>
              <a:rPr lang="de-DE" sz="2400" baseline="30000" dirty="0" smtClean="0">
                <a:solidFill>
                  <a:srgbClr val="005B82"/>
                </a:solidFill>
              </a:rPr>
              <a:t>14 </a:t>
            </a:r>
            <a:r>
              <a:rPr lang="de-DE" sz="2400" dirty="0" smtClean="0">
                <a:solidFill>
                  <a:srgbClr val="005B82"/>
                </a:solidFill>
              </a:rPr>
              <a:t>cm</a:t>
            </a:r>
            <a:r>
              <a:rPr lang="de-DE" sz="2400" baseline="30000" dirty="0" smtClean="0">
                <a:solidFill>
                  <a:srgbClr val="005B82"/>
                </a:solidFill>
              </a:rPr>
              <a:t>-3</a:t>
            </a:r>
          </a:p>
          <a:p>
            <a:pPr marL="285750" indent="-285750">
              <a:buFont typeface="Wingdings" pitchFamily="2" charset="2"/>
              <a:buChar char="q"/>
            </a:pPr>
            <a:endParaRPr lang="de-DE" sz="2400" baseline="30000" dirty="0">
              <a:solidFill>
                <a:srgbClr val="005B82"/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Magnetic</a:t>
            </a:r>
            <a:r>
              <a:rPr lang="de-DE" sz="2400" dirty="0" smtClean="0">
                <a:solidFill>
                  <a:srgbClr val="FF0000"/>
                </a:solidFill>
              </a:rPr>
              <a:t> Field	       ~1.. 7 T</a:t>
            </a:r>
            <a:r>
              <a:rPr lang="de-DE" sz="2400" dirty="0" smtClean="0">
                <a:solidFill>
                  <a:srgbClr val="005B82"/>
                </a:solidFill>
              </a:rPr>
              <a:t>	 </a:t>
            </a:r>
            <a:endParaRPr lang="en-US" sz="2400" dirty="0">
              <a:solidFill>
                <a:srgbClr val="005B82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297815" y="3406348"/>
            <a:ext cx="593036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de-DE" sz="2400" dirty="0" smtClean="0"/>
              <a:t>In </a:t>
            </a:r>
            <a:r>
              <a:rPr lang="de-DE" sz="2400" dirty="0" err="1" smtClean="0"/>
              <a:t>order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heat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plasma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these</a:t>
            </a:r>
            <a:r>
              <a:rPr lang="de-DE" sz="2400" dirty="0" smtClean="0"/>
              <a:t> </a:t>
            </a:r>
            <a:r>
              <a:rPr lang="de-DE" sz="2400" dirty="0" err="1" smtClean="0"/>
              <a:t>conditions</a:t>
            </a:r>
            <a:r>
              <a:rPr lang="de-DE" sz="2400" dirty="0" smtClean="0"/>
              <a:t> </a:t>
            </a:r>
          </a:p>
          <a:p>
            <a:pPr marL="285750" indent="-285750">
              <a:buFont typeface="Wingdings" pitchFamily="2" charset="2"/>
              <a:buChar char="q"/>
            </a:pPr>
            <a:endParaRPr lang="de-DE" sz="2400" dirty="0"/>
          </a:p>
          <a:p>
            <a:pPr marL="742950" lvl="1" indent="-285750">
              <a:buFont typeface="Wingdings" pitchFamily="2" charset="2"/>
              <a:buChar char="q"/>
            </a:pPr>
            <a:r>
              <a:rPr lang="de-DE" sz="2400" dirty="0" err="1">
                <a:solidFill>
                  <a:srgbClr val="FF0000"/>
                </a:solidFill>
              </a:rPr>
              <a:t>I</a:t>
            </a:r>
            <a:r>
              <a:rPr lang="de-DE" sz="2400" dirty="0" err="1" smtClean="0">
                <a:solidFill>
                  <a:srgbClr val="FF0000"/>
                </a:solidFill>
              </a:rPr>
              <a:t>njection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of</a:t>
            </a:r>
            <a:r>
              <a:rPr lang="de-DE" sz="2400" dirty="0" smtClean="0">
                <a:solidFill>
                  <a:srgbClr val="FF0000"/>
                </a:solidFill>
              </a:rPr>
              <a:t> fast </a:t>
            </a:r>
            <a:r>
              <a:rPr lang="de-DE" sz="2400" dirty="0" err="1" smtClean="0">
                <a:solidFill>
                  <a:srgbClr val="FF0000"/>
                </a:solidFill>
              </a:rPr>
              <a:t>atoms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into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the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plasma</a:t>
            </a:r>
            <a:endParaRPr lang="de-DE" sz="2400" dirty="0" smtClean="0">
              <a:solidFill>
                <a:srgbClr val="FF0000"/>
              </a:solidFill>
            </a:endParaRPr>
          </a:p>
          <a:p>
            <a:pPr marL="742950" lvl="1" indent="-285750">
              <a:buFont typeface="Wingdings" pitchFamily="2" charset="2"/>
              <a:buChar char="q"/>
            </a:pPr>
            <a:endParaRPr lang="de-DE" sz="2400" dirty="0">
              <a:solidFill>
                <a:srgbClr val="FF0000"/>
              </a:solidFill>
            </a:endParaRPr>
          </a:p>
          <a:p>
            <a:pPr marL="742950" lvl="1" indent="-285750">
              <a:buFont typeface="Wingdings" pitchFamily="2" charset="2"/>
              <a:buChar char="q"/>
            </a:pPr>
            <a:r>
              <a:rPr lang="de-DE" sz="2400" dirty="0" err="1" smtClean="0">
                <a:solidFill>
                  <a:srgbClr val="3A6F8A"/>
                </a:solidFill>
              </a:rPr>
              <a:t>Heating</a:t>
            </a:r>
            <a:r>
              <a:rPr lang="de-DE" sz="2400" dirty="0" smtClean="0">
                <a:solidFill>
                  <a:srgbClr val="3A6F8A"/>
                </a:solidFill>
              </a:rPr>
              <a:t> </a:t>
            </a:r>
            <a:r>
              <a:rPr lang="de-DE" sz="2400" dirty="0" err="1" smtClean="0">
                <a:solidFill>
                  <a:srgbClr val="3A6F8A"/>
                </a:solidFill>
              </a:rPr>
              <a:t>by</a:t>
            </a:r>
            <a:r>
              <a:rPr lang="de-DE" sz="2400" dirty="0" smtClean="0">
                <a:solidFill>
                  <a:srgbClr val="3A6F8A"/>
                </a:solidFill>
              </a:rPr>
              <a:t> </a:t>
            </a:r>
            <a:r>
              <a:rPr lang="de-DE" sz="2400" dirty="0" err="1" smtClean="0">
                <a:solidFill>
                  <a:srgbClr val="3A6F8A"/>
                </a:solidFill>
              </a:rPr>
              <a:t>the</a:t>
            </a:r>
            <a:r>
              <a:rPr lang="de-DE" sz="2400" dirty="0" smtClean="0">
                <a:solidFill>
                  <a:srgbClr val="3A6F8A"/>
                </a:solidFill>
              </a:rPr>
              <a:t> </a:t>
            </a:r>
            <a:r>
              <a:rPr lang="de-DE" sz="2400" dirty="0" err="1" smtClean="0">
                <a:solidFill>
                  <a:srgbClr val="3A6F8A"/>
                </a:solidFill>
              </a:rPr>
              <a:t>electromagnetic</a:t>
            </a:r>
            <a:r>
              <a:rPr lang="de-DE" sz="2400" dirty="0" smtClean="0">
                <a:solidFill>
                  <a:srgbClr val="3A6F8A"/>
                </a:solidFill>
              </a:rPr>
              <a:t> </a:t>
            </a:r>
            <a:r>
              <a:rPr lang="de-DE" sz="2400" dirty="0" err="1" smtClean="0">
                <a:solidFill>
                  <a:srgbClr val="3A6F8A"/>
                </a:solidFill>
              </a:rPr>
              <a:t>waves</a:t>
            </a:r>
            <a:endParaRPr lang="en-US" sz="2400" dirty="0">
              <a:solidFill>
                <a:srgbClr val="3A6F8A"/>
              </a:solidFill>
            </a:endParaRPr>
          </a:p>
        </p:txBody>
      </p:sp>
      <p:sp>
        <p:nvSpPr>
          <p:cNvPr id="25" name="TextBox 2"/>
          <p:cNvSpPr txBox="1"/>
          <p:nvPr/>
        </p:nvSpPr>
        <p:spPr>
          <a:xfrm>
            <a:off x="5937825" y="5807005"/>
            <a:ext cx="2954655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/>
              <a:t>Neutrals are also important</a:t>
            </a:r>
          </a:p>
          <a:p>
            <a:pPr algn="ctr"/>
            <a:r>
              <a:rPr lang="en-US" dirty="0" smtClean="0"/>
              <a:t>for the core plasma!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6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066800"/>
          </a:xfrm>
        </p:spPr>
        <p:txBody>
          <a:bodyPr/>
          <a:lstStyle/>
          <a:p>
            <a:r>
              <a:rPr lang="en-US" sz="4400" dirty="0" smtClean="0"/>
              <a:t>Plasma Heating and Beams</a:t>
            </a:r>
            <a:endParaRPr lang="en-US" sz="4400" dirty="0"/>
          </a:p>
        </p:txBody>
      </p:sp>
      <p:pic>
        <p:nvPicPr>
          <p:cNvPr id="78850" name="Picture 2" descr="http://www.iter.org/img/sq-640-85/www/edit/Lists/WebsiteText/Attachments/17/heating_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4218765" cy="337501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88024" y="1341923"/>
            <a:ext cx="4267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Typical beam parameters (H, D)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Energy </a:t>
            </a:r>
            <a:r>
              <a:rPr lang="en-US" sz="2000" b="1" dirty="0" smtClean="0">
                <a:solidFill>
                  <a:srgbClr val="C00000"/>
                </a:solidFill>
              </a:rPr>
              <a:t>30-1000 keV/u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ITER heating 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500-870 keV/u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ITER diagnostic 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100 keV/u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Current </a:t>
            </a:r>
            <a:r>
              <a:rPr lang="en-US" sz="2000" b="1" dirty="0" smtClean="0">
                <a:solidFill>
                  <a:srgbClr val="C00000"/>
                </a:solidFill>
              </a:rPr>
              <a:t>30-60 A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Power &lt; </a:t>
            </a:r>
            <a:r>
              <a:rPr lang="en-US" sz="2000" b="1" dirty="0" smtClean="0">
                <a:solidFill>
                  <a:srgbClr val="C00000"/>
                </a:solidFill>
              </a:rPr>
              <a:t>60 MW</a:t>
            </a:r>
            <a:endParaRPr lang="de-DE" sz="2000" dirty="0">
              <a:solidFill>
                <a:srgbClr val="C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e-DE" sz="2000" dirty="0" smtClean="0"/>
              <a:t>Positive </a:t>
            </a:r>
            <a:r>
              <a:rPr lang="de-DE" sz="2000" dirty="0" err="1" smtClean="0"/>
              <a:t>ion</a:t>
            </a:r>
            <a:r>
              <a:rPr lang="de-DE" sz="2000" dirty="0" smtClean="0"/>
              <a:t> </a:t>
            </a:r>
            <a:r>
              <a:rPr lang="de-DE" sz="2000" dirty="0" err="1" smtClean="0"/>
              <a:t>source</a:t>
            </a:r>
            <a:r>
              <a:rPr lang="de-DE" sz="2000" dirty="0" smtClean="0"/>
              <a:t>:</a:t>
            </a:r>
            <a:r>
              <a:rPr lang="de-DE" sz="2000" b="1" dirty="0" smtClean="0">
                <a:solidFill>
                  <a:srgbClr val="C00000"/>
                </a:solidFill>
              </a:rPr>
              <a:t/>
            </a:r>
            <a:br>
              <a:rPr lang="de-DE" sz="2000" b="1" dirty="0" smtClean="0">
                <a:solidFill>
                  <a:srgbClr val="C00000"/>
                </a:solidFill>
              </a:rPr>
            </a:br>
            <a:r>
              <a:rPr lang="de-DE" sz="2000" b="1" dirty="0" smtClean="0">
                <a:solidFill>
                  <a:srgbClr val="C00000"/>
                </a:solidFill>
              </a:rPr>
              <a:t>	3 </a:t>
            </a:r>
            <a:r>
              <a:rPr lang="de-DE" sz="2000" b="1" dirty="0" err="1" smtClean="0">
                <a:solidFill>
                  <a:srgbClr val="C00000"/>
                </a:solidFill>
              </a:rPr>
              <a:t>energy</a:t>
            </a:r>
            <a:r>
              <a:rPr lang="de-DE" sz="2000" b="1" dirty="0" smtClean="0">
                <a:solidFill>
                  <a:srgbClr val="C00000"/>
                </a:solidFill>
              </a:rPr>
              <a:t> </a:t>
            </a:r>
            <a:r>
              <a:rPr lang="de-DE" sz="2000" b="1" dirty="0" err="1" smtClean="0">
                <a:solidFill>
                  <a:srgbClr val="C00000"/>
                </a:solidFill>
              </a:rPr>
              <a:t>components</a:t>
            </a:r>
            <a:endParaRPr lang="de-DE" sz="2000" b="1" dirty="0" smtClean="0">
              <a:solidFill>
                <a:srgbClr val="C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e-DE" sz="2000" dirty="0" smtClean="0"/>
              <a:t>Negative </a:t>
            </a:r>
            <a:r>
              <a:rPr lang="de-DE" sz="2000" dirty="0" err="1" smtClean="0"/>
              <a:t>ion</a:t>
            </a:r>
            <a:r>
              <a:rPr lang="de-DE" sz="2000" dirty="0" smtClean="0"/>
              <a:t> </a:t>
            </a:r>
            <a:r>
              <a:rPr lang="de-DE" sz="2000" dirty="0" err="1" smtClean="0"/>
              <a:t>source</a:t>
            </a:r>
            <a:r>
              <a:rPr lang="de-DE" sz="2000" dirty="0" smtClean="0"/>
              <a:t>:</a:t>
            </a:r>
            <a:r>
              <a:rPr lang="de-DE" sz="2000" b="1" dirty="0" smtClean="0">
                <a:solidFill>
                  <a:srgbClr val="C00000"/>
                </a:solidFill>
              </a:rPr>
              <a:t/>
            </a:r>
            <a:br>
              <a:rPr lang="de-DE" sz="2000" b="1" dirty="0" smtClean="0">
                <a:solidFill>
                  <a:srgbClr val="C00000"/>
                </a:solidFill>
              </a:rPr>
            </a:br>
            <a:r>
              <a:rPr lang="de-DE" sz="2000" b="1" dirty="0" smtClean="0">
                <a:solidFill>
                  <a:srgbClr val="C00000"/>
                </a:solidFill>
              </a:rPr>
              <a:t>	1 </a:t>
            </a:r>
            <a:r>
              <a:rPr lang="de-DE" sz="2000" b="1" dirty="0" err="1" smtClean="0">
                <a:solidFill>
                  <a:srgbClr val="C00000"/>
                </a:solidFill>
              </a:rPr>
              <a:t>energy</a:t>
            </a:r>
            <a:r>
              <a:rPr lang="de-DE" sz="2000" b="1" dirty="0" smtClean="0">
                <a:solidFill>
                  <a:srgbClr val="C00000"/>
                </a:solidFill>
              </a:rPr>
              <a:t> </a:t>
            </a:r>
            <a:r>
              <a:rPr lang="de-DE" sz="2000" b="1" dirty="0" err="1" smtClean="0">
                <a:solidFill>
                  <a:srgbClr val="C00000"/>
                </a:solidFill>
              </a:rPr>
              <a:t>component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endParaRPr lang="en-US" sz="2000" dirty="0" smtClean="0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1588" y="0"/>
            <a:ext cx="125412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4572000"/>
            <a:ext cx="125413" cy="2286000"/>
          </a:xfrm>
          <a:prstGeom prst="rect">
            <a:avLst/>
          </a:prstGeom>
          <a:solidFill>
            <a:srgbClr val="5153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115888" y="0"/>
            <a:ext cx="125412" cy="2286000"/>
          </a:xfrm>
          <a:prstGeom prst="rect">
            <a:avLst/>
          </a:prstGeom>
          <a:solidFill>
            <a:srgbClr val="005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114300" y="2286000"/>
            <a:ext cx="125413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solidFill>
                <a:schemeClr val="bg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114300" y="4572000"/>
            <a:ext cx="125413" cy="2286000"/>
          </a:xfrm>
          <a:prstGeom prst="rect">
            <a:avLst/>
          </a:prstGeom>
          <a:solidFill>
            <a:srgbClr val="DCDC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00536" y="6608469"/>
            <a:ext cx="28017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ICAMDATA-2012, NIST, </a:t>
            </a:r>
            <a:r>
              <a:rPr lang="de-DE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Gaithersburg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604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>
          <a:xfrm>
            <a:off x="323528" y="-45640"/>
            <a:ext cx="8795196" cy="882352"/>
          </a:xfrm>
        </p:spPr>
        <p:txBody>
          <a:bodyPr>
            <a:noAutofit/>
          </a:bodyPr>
          <a:lstStyle/>
          <a:p>
            <a:pPr algn="l" eaLnBrk="1" hangingPunct="1"/>
            <a:r>
              <a:rPr lang="de-DE" sz="3200" b="0" dirty="0" err="1" smtClean="0">
                <a:solidFill>
                  <a:srgbClr val="005B82"/>
                </a:solidFill>
                <a:cs typeface="Arial" pitchFamily="34" charset="0"/>
              </a:rPr>
              <a:t>Diagnostics</a:t>
            </a:r>
            <a:r>
              <a:rPr lang="de-DE" sz="3200" b="0" dirty="0" smtClean="0">
                <a:solidFill>
                  <a:srgbClr val="005B82"/>
                </a:solidFill>
                <a:cs typeface="Arial" pitchFamily="34" charset="0"/>
              </a:rPr>
              <a:t> </a:t>
            </a:r>
            <a:r>
              <a:rPr lang="de-DE" sz="3200" b="0" dirty="0" err="1" smtClean="0">
                <a:solidFill>
                  <a:srgbClr val="005B82"/>
                </a:solidFill>
                <a:cs typeface="Arial" pitchFamily="34" charset="0"/>
              </a:rPr>
              <a:t>based</a:t>
            </a:r>
            <a:r>
              <a:rPr lang="de-DE" sz="3200" b="0" dirty="0" smtClean="0">
                <a:solidFill>
                  <a:srgbClr val="005B82"/>
                </a:solidFill>
                <a:cs typeface="Arial" pitchFamily="34" charset="0"/>
              </a:rPr>
              <a:t> on </a:t>
            </a:r>
            <a:r>
              <a:rPr lang="de-DE" sz="3200" b="0" dirty="0" err="1" smtClean="0">
                <a:solidFill>
                  <a:srgbClr val="005B82"/>
                </a:solidFill>
                <a:cs typeface="Arial" pitchFamily="34" charset="0"/>
              </a:rPr>
              <a:t>the</a:t>
            </a:r>
            <a:r>
              <a:rPr lang="de-DE" sz="3200" b="0" dirty="0" smtClean="0">
                <a:solidFill>
                  <a:srgbClr val="005B82"/>
                </a:solidFill>
                <a:cs typeface="Arial" pitchFamily="34" charset="0"/>
              </a:rPr>
              <a:t> </a:t>
            </a:r>
            <a:r>
              <a:rPr lang="de-DE" sz="3200" b="0" dirty="0" err="1" smtClean="0">
                <a:solidFill>
                  <a:srgbClr val="005B82"/>
                </a:solidFill>
                <a:cs typeface="Arial" pitchFamily="34" charset="0"/>
              </a:rPr>
              <a:t>injection</a:t>
            </a:r>
            <a:r>
              <a:rPr lang="de-DE" sz="3200" b="0" dirty="0" smtClean="0">
                <a:solidFill>
                  <a:srgbClr val="005B82"/>
                </a:solidFill>
                <a:cs typeface="Arial" pitchFamily="34" charset="0"/>
              </a:rPr>
              <a:t> </a:t>
            </a:r>
            <a:r>
              <a:rPr lang="de-DE" sz="3200" b="0" dirty="0" err="1" smtClean="0">
                <a:solidFill>
                  <a:srgbClr val="005B82"/>
                </a:solidFill>
                <a:cs typeface="Arial" pitchFamily="34" charset="0"/>
              </a:rPr>
              <a:t>of</a:t>
            </a:r>
            <a:r>
              <a:rPr lang="de-DE" sz="3200" b="0" dirty="0" smtClean="0">
                <a:solidFill>
                  <a:srgbClr val="005B82"/>
                </a:solidFill>
                <a:cs typeface="Arial" pitchFamily="34" charset="0"/>
              </a:rPr>
              <a:t> fast </a:t>
            </a:r>
            <a:r>
              <a:rPr lang="de-DE" sz="3200" b="0" dirty="0" err="1" smtClean="0">
                <a:solidFill>
                  <a:srgbClr val="005B82"/>
                </a:solidFill>
                <a:cs typeface="Arial" pitchFamily="34" charset="0"/>
              </a:rPr>
              <a:t>atoms</a:t>
            </a:r>
            <a:endParaRPr lang="de-DE" sz="3200" b="0" dirty="0" smtClean="0">
              <a:solidFill>
                <a:srgbClr val="005B82"/>
              </a:solidFill>
              <a:cs typeface="Arial" pitchFamily="34" charset="0"/>
            </a:endParaRPr>
          </a:p>
        </p:txBody>
      </p:sp>
      <p:sp>
        <p:nvSpPr>
          <p:cNvPr id="8195" name="Rechteck 5"/>
          <p:cNvSpPr>
            <a:spLocks noChangeArrowheads="1"/>
          </p:cNvSpPr>
          <p:nvPr/>
        </p:nvSpPr>
        <p:spPr bwMode="auto">
          <a:xfrm>
            <a:off x="4245545" y="4244895"/>
            <a:ext cx="479095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2400" dirty="0"/>
              <a:t>H</a:t>
            </a:r>
            <a:r>
              <a:rPr lang="en-US" sz="2400" baseline="-25000" dirty="0"/>
              <a:t>0</a:t>
            </a:r>
            <a:r>
              <a:rPr lang="en-US" sz="2400" dirty="0"/>
              <a:t> + H</a:t>
            </a:r>
            <a:r>
              <a:rPr lang="en-US" sz="2400" baseline="30000" dirty="0"/>
              <a:t>+</a:t>
            </a:r>
            <a:r>
              <a:rPr lang="en-US" sz="2400" dirty="0"/>
              <a:t> → H</a:t>
            </a:r>
            <a:r>
              <a:rPr lang="en-US" sz="2400" baseline="30000" dirty="0"/>
              <a:t>∗ </a:t>
            </a:r>
            <a:r>
              <a:rPr lang="en-US" sz="2400" dirty="0"/>
              <a:t>+ H</a:t>
            </a:r>
            <a:r>
              <a:rPr lang="en-US" sz="2400" baseline="30000" dirty="0"/>
              <a:t>+</a:t>
            </a:r>
            <a:r>
              <a:rPr lang="en-US" sz="2400" dirty="0"/>
              <a:t>→ </a:t>
            </a:r>
            <a:r>
              <a:rPr lang="az-Cyrl-AZ" sz="2400" dirty="0">
                <a:solidFill>
                  <a:srgbClr val="FF0000"/>
                </a:solidFill>
              </a:rPr>
              <a:t>ћ</a:t>
            </a:r>
            <a:r>
              <a:rPr lang="el-GR" sz="2400" dirty="0">
                <a:solidFill>
                  <a:srgbClr val="FF0000"/>
                </a:solidFill>
              </a:rPr>
              <a:t>ω</a:t>
            </a:r>
            <a:r>
              <a:rPr lang="en-US" sz="2400" dirty="0"/>
              <a:t> (1)</a:t>
            </a:r>
            <a:endParaRPr lang="pt-BR" dirty="0"/>
          </a:p>
          <a:p>
            <a:pPr algn="r">
              <a:lnSpc>
                <a:spcPct val="150000"/>
              </a:lnSpc>
            </a:pPr>
            <a:r>
              <a:rPr lang="en-US" sz="2400" dirty="0"/>
              <a:t>H</a:t>
            </a:r>
            <a:r>
              <a:rPr lang="en-US" sz="2400" baseline="-25000" dirty="0"/>
              <a:t>0</a:t>
            </a:r>
            <a:r>
              <a:rPr lang="en-US" sz="2400" dirty="0"/>
              <a:t> + X</a:t>
            </a:r>
            <a:r>
              <a:rPr lang="en-US" sz="2400" baseline="-25000" dirty="0"/>
              <a:t>z+1</a:t>
            </a:r>
            <a:r>
              <a:rPr lang="en-US" sz="2400" dirty="0"/>
              <a:t> → H</a:t>
            </a:r>
            <a:r>
              <a:rPr lang="en-US" sz="2400" baseline="30000" dirty="0"/>
              <a:t>+</a:t>
            </a:r>
            <a:r>
              <a:rPr lang="en-US" sz="2400" dirty="0"/>
              <a:t> +X</a:t>
            </a:r>
            <a:r>
              <a:rPr lang="en-US" sz="2400" baseline="30000" dirty="0"/>
              <a:t>*</a:t>
            </a:r>
            <a:r>
              <a:rPr lang="en-US" sz="2400" baseline="-25000" dirty="0"/>
              <a:t>z</a:t>
            </a:r>
            <a:r>
              <a:rPr lang="en-US" sz="2400" dirty="0"/>
              <a:t>(</a:t>
            </a:r>
            <a:r>
              <a:rPr lang="en-US" sz="2400" dirty="0" err="1"/>
              <a:t>nl</a:t>
            </a:r>
            <a:r>
              <a:rPr lang="en-US" sz="2400" dirty="0"/>
              <a:t>)→ </a:t>
            </a:r>
            <a:r>
              <a:rPr lang="az-Cyrl-AZ" sz="2400" dirty="0">
                <a:solidFill>
                  <a:srgbClr val="005B82"/>
                </a:solidFill>
              </a:rPr>
              <a:t>ћ</a:t>
            </a:r>
            <a:r>
              <a:rPr lang="el-GR" sz="2400" dirty="0">
                <a:solidFill>
                  <a:srgbClr val="005B82"/>
                </a:solidFill>
              </a:rPr>
              <a:t>ω</a:t>
            </a:r>
            <a:r>
              <a:rPr lang="en-US" sz="2400" dirty="0"/>
              <a:t> (2)</a:t>
            </a:r>
            <a:endParaRPr lang="pt-BR" dirty="0"/>
          </a:p>
        </p:txBody>
      </p:sp>
      <p:sp>
        <p:nvSpPr>
          <p:cNvPr id="8196" name="Textfeld 6"/>
          <p:cNvSpPr txBox="1">
            <a:spLocks noChangeArrowheads="1"/>
          </p:cNvSpPr>
          <p:nvPr/>
        </p:nvSpPr>
        <p:spPr bwMode="auto">
          <a:xfrm>
            <a:off x="462855" y="5653697"/>
            <a:ext cx="619737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AutoNum type="arabicParenBoth"/>
            </a:pPr>
            <a:r>
              <a:rPr lang="de-DE" sz="2000" dirty="0">
                <a:solidFill>
                  <a:srgbClr val="FF0000"/>
                </a:solidFill>
              </a:rPr>
              <a:t> H</a:t>
            </a:r>
            <a:r>
              <a:rPr lang="de-DE" sz="2000" baseline="-25000" dirty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de-DE" sz="2000" dirty="0">
                <a:solidFill>
                  <a:srgbClr val="FF0000"/>
                </a:solidFill>
              </a:rPr>
              <a:t> </a:t>
            </a:r>
            <a:r>
              <a:rPr lang="de-DE" sz="2000" dirty="0" err="1">
                <a:solidFill>
                  <a:srgbClr val="FF0000"/>
                </a:solidFill>
              </a:rPr>
              <a:t>spectroscopy</a:t>
            </a:r>
            <a:r>
              <a:rPr lang="de-DE" sz="2000" dirty="0">
                <a:solidFill>
                  <a:srgbClr val="FF0000"/>
                </a:solidFill>
              </a:rPr>
              <a:t> on fast hydrogen </a:t>
            </a:r>
            <a:r>
              <a:rPr lang="de-DE" sz="2000" dirty="0" err="1" smtClean="0">
                <a:solidFill>
                  <a:srgbClr val="FF0000"/>
                </a:solidFill>
              </a:rPr>
              <a:t>atoms</a:t>
            </a:r>
            <a:r>
              <a:rPr lang="de-DE" sz="2000" dirty="0" smtClean="0">
                <a:solidFill>
                  <a:srgbClr val="FF0000"/>
                </a:solidFill>
              </a:rPr>
              <a:t> (BES)</a:t>
            </a:r>
            <a:endParaRPr lang="de-DE" sz="2000" dirty="0"/>
          </a:p>
          <a:p>
            <a:pPr eaLnBrk="1" hangingPunct="1">
              <a:lnSpc>
                <a:spcPct val="150000"/>
              </a:lnSpc>
              <a:buFontTx/>
              <a:buAutoNum type="arabicParenBoth"/>
            </a:pPr>
            <a:r>
              <a:rPr lang="de-DE" sz="2000" dirty="0" smtClean="0">
                <a:solidFill>
                  <a:schemeClr val="tx2"/>
                </a:solidFill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</a:rPr>
              <a:t>source</a:t>
            </a:r>
            <a:r>
              <a:rPr lang="de-DE" sz="2000" dirty="0" smtClean="0">
                <a:solidFill>
                  <a:schemeClr val="tx2"/>
                </a:solidFill>
              </a:rPr>
              <a:t> </a:t>
            </a:r>
            <a:r>
              <a:rPr lang="de-DE" sz="2000" dirty="0" err="1">
                <a:solidFill>
                  <a:schemeClr val="tx2"/>
                </a:solidFill>
              </a:rPr>
              <a:t>of</a:t>
            </a:r>
            <a:r>
              <a:rPr lang="de-DE" sz="2000" dirty="0">
                <a:solidFill>
                  <a:schemeClr val="tx2"/>
                </a:solidFill>
              </a:rPr>
              <a:t> </a:t>
            </a:r>
            <a:r>
              <a:rPr lang="de-DE" sz="2000" dirty="0" err="1">
                <a:solidFill>
                  <a:schemeClr val="tx2"/>
                </a:solidFill>
              </a:rPr>
              <a:t>charge</a:t>
            </a:r>
            <a:r>
              <a:rPr lang="de-DE" sz="2000" dirty="0">
                <a:solidFill>
                  <a:schemeClr val="tx2"/>
                </a:solidFill>
              </a:rPr>
              <a:t>-exchange </a:t>
            </a:r>
            <a:r>
              <a:rPr lang="de-DE" sz="2000" dirty="0" err="1">
                <a:solidFill>
                  <a:schemeClr val="tx2"/>
                </a:solidFill>
              </a:rPr>
              <a:t>diagnostic</a:t>
            </a:r>
            <a:r>
              <a:rPr lang="de-DE" sz="2000" dirty="0">
                <a:solidFill>
                  <a:schemeClr val="tx2"/>
                </a:solidFill>
              </a:rPr>
              <a:t> (CXRS)</a:t>
            </a:r>
          </a:p>
        </p:txBody>
      </p:sp>
      <p:pic>
        <p:nvPicPr>
          <p:cNvPr id="8197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3960440" cy="396224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2" name="Textfeld 1"/>
          <p:cNvSpPr txBox="1"/>
          <p:nvPr/>
        </p:nvSpPr>
        <p:spPr>
          <a:xfrm>
            <a:off x="5320490" y="1273984"/>
            <a:ext cx="3211950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dirty="0" smtClean="0">
                <a:latin typeface="+mn-lt"/>
              </a:rPr>
              <a:t>Range </a:t>
            </a:r>
            <a:r>
              <a:rPr lang="de-DE" sz="1600" dirty="0" err="1" smtClean="0">
                <a:latin typeface="+mn-lt"/>
              </a:rPr>
              <a:t>of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plasma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parameters</a:t>
            </a:r>
            <a:r>
              <a:rPr lang="de-DE" sz="1600" dirty="0" smtClean="0">
                <a:latin typeface="+mn-lt"/>
              </a:rPr>
              <a:t>: </a:t>
            </a:r>
          </a:p>
          <a:p>
            <a:pPr>
              <a:lnSpc>
                <a:spcPct val="150000"/>
              </a:lnSpc>
            </a:pPr>
            <a:endParaRPr lang="de-DE" sz="1600" dirty="0" smtClean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de-DE" sz="1600" dirty="0" smtClean="0">
                <a:latin typeface="+mn-lt"/>
              </a:rPr>
              <a:t>Beam </a:t>
            </a:r>
            <a:r>
              <a:rPr lang="de-DE" sz="1600" dirty="0" err="1" smtClean="0">
                <a:latin typeface="+mn-lt"/>
              </a:rPr>
              <a:t>energy</a:t>
            </a:r>
            <a:r>
              <a:rPr lang="de-DE" sz="1600" dirty="0" smtClean="0">
                <a:latin typeface="+mn-lt"/>
              </a:rPr>
              <a:t> - 20.. 100 </a:t>
            </a:r>
            <a:r>
              <a:rPr lang="de-DE" sz="1600" dirty="0" err="1" smtClean="0">
                <a:latin typeface="+mn-lt"/>
              </a:rPr>
              <a:t>keV</a:t>
            </a:r>
            <a:r>
              <a:rPr lang="de-DE" sz="1600" dirty="0" smtClean="0">
                <a:latin typeface="+mn-lt"/>
              </a:rPr>
              <a:t>/u</a:t>
            </a:r>
          </a:p>
          <a:p>
            <a:pPr>
              <a:lnSpc>
                <a:spcPct val="150000"/>
              </a:lnSpc>
            </a:pPr>
            <a:r>
              <a:rPr lang="de-DE" sz="1600" dirty="0" smtClean="0">
                <a:latin typeface="+mn-lt"/>
              </a:rPr>
              <a:t>Plasma </a:t>
            </a:r>
            <a:r>
              <a:rPr lang="de-DE" sz="1600" dirty="0" err="1" smtClean="0">
                <a:latin typeface="+mn-lt"/>
              </a:rPr>
              <a:t>temperature</a:t>
            </a:r>
            <a:r>
              <a:rPr lang="de-DE" sz="1600" dirty="0" smtClean="0">
                <a:latin typeface="+mn-lt"/>
              </a:rPr>
              <a:t> - 1..10 </a:t>
            </a:r>
            <a:r>
              <a:rPr lang="de-DE" sz="1600" dirty="0" err="1" smtClean="0">
                <a:latin typeface="+mn-lt"/>
              </a:rPr>
              <a:t>keV</a:t>
            </a:r>
            <a:endParaRPr lang="de-DE" sz="1600" dirty="0" smtClean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de-DE" sz="1600" dirty="0" err="1" smtClean="0">
                <a:latin typeface="+mn-lt"/>
              </a:rPr>
              <a:t>Magnetic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field</a:t>
            </a:r>
            <a:r>
              <a:rPr lang="de-DE" sz="1600" dirty="0" smtClean="0">
                <a:latin typeface="+mn-lt"/>
              </a:rPr>
              <a:t> – 1..7 T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411588" y="3356992"/>
            <a:ext cx="24176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200" dirty="0">
                <a:solidFill>
                  <a:srgbClr val="FF0000"/>
                </a:solidFill>
              </a:rPr>
              <a:t>BES – beam </a:t>
            </a:r>
            <a:r>
              <a:rPr lang="de-DE" sz="1200" dirty="0" err="1">
                <a:solidFill>
                  <a:srgbClr val="FF0000"/>
                </a:solidFill>
              </a:rPr>
              <a:t>emission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r>
              <a:rPr lang="de-DE" sz="1200" dirty="0" err="1" smtClean="0">
                <a:solidFill>
                  <a:srgbClr val="FF0000"/>
                </a:solidFill>
              </a:rPr>
              <a:t>spectra</a:t>
            </a:r>
            <a:endParaRPr lang="de-DE" sz="1200" dirty="0" smtClean="0"/>
          </a:p>
          <a:p>
            <a:pPr>
              <a:lnSpc>
                <a:spcPct val="150000"/>
              </a:lnSpc>
            </a:pPr>
            <a:r>
              <a:rPr lang="de-DE" sz="1200" dirty="0" smtClean="0"/>
              <a:t>PCX – passive </a:t>
            </a:r>
            <a:r>
              <a:rPr lang="de-DE" sz="1200" dirty="0" err="1" smtClean="0"/>
              <a:t>charge</a:t>
            </a:r>
            <a:r>
              <a:rPr lang="de-DE" sz="1200" dirty="0" smtClean="0"/>
              <a:t>-exchange</a:t>
            </a:r>
          </a:p>
          <a:p>
            <a:pPr>
              <a:lnSpc>
                <a:spcPct val="150000"/>
              </a:lnSpc>
            </a:pPr>
            <a:r>
              <a:rPr lang="de-DE" sz="1200" dirty="0" smtClean="0"/>
              <a:t>ACX – </a:t>
            </a:r>
            <a:r>
              <a:rPr lang="de-DE" sz="1200" dirty="0" err="1" smtClean="0"/>
              <a:t>active</a:t>
            </a:r>
            <a:r>
              <a:rPr lang="de-DE" sz="1200" dirty="0" smtClean="0"/>
              <a:t> </a:t>
            </a:r>
            <a:r>
              <a:rPr lang="de-DE" sz="1200" dirty="0" err="1" smtClean="0"/>
              <a:t>charge</a:t>
            </a:r>
            <a:r>
              <a:rPr lang="de-DE" sz="1200" dirty="0" smtClean="0"/>
              <a:t>-exchange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588" y="0"/>
            <a:ext cx="125412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4572000"/>
            <a:ext cx="125413" cy="2286000"/>
          </a:xfrm>
          <a:prstGeom prst="rect">
            <a:avLst/>
          </a:prstGeom>
          <a:solidFill>
            <a:srgbClr val="5153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115888" y="0"/>
            <a:ext cx="125412" cy="2286000"/>
          </a:xfrm>
          <a:prstGeom prst="rect">
            <a:avLst/>
          </a:prstGeom>
          <a:solidFill>
            <a:srgbClr val="005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114300" y="2286000"/>
            <a:ext cx="125413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solidFill>
                <a:schemeClr val="bg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114300" y="4572000"/>
            <a:ext cx="125413" cy="2286000"/>
          </a:xfrm>
          <a:prstGeom prst="rect">
            <a:avLst/>
          </a:prstGeom>
          <a:solidFill>
            <a:srgbClr val="DCDC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00536" y="6608469"/>
            <a:ext cx="28017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ICAMDATA-2012, NIST, </a:t>
            </a:r>
            <a:r>
              <a:rPr lang="de-DE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Gaithersburg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113806"/>
            <a:ext cx="1801324" cy="1407340"/>
          </a:xfrm>
          <a:prstGeom prst="rect">
            <a:avLst/>
          </a:prstGeom>
        </p:spPr>
      </p:pic>
      <p:cxnSp>
        <p:nvCxnSpPr>
          <p:cNvPr id="5" name="Gerade Verbindung mit Pfeil 4"/>
          <p:cNvCxnSpPr/>
          <p:nvPr/>
        </p:nvCxnSpPr>
        <p:spPr>
          <a:xfrm>
            <a:off x="872528" y="1835066"/>
            <a:ext cx="7920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mit Pfeil 5"/>
          <p:cNvCxnSpPr/>
          <p:nvPr/>
        </p:nvCxnSpPr>
        <p:spPr>
          <a:xfrm flipH="1">
            <a:off x="440480" y="1835066"/>
            <a:ext cx="432048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/>
          <p:cNvCxnSpPr/>
          <p:nvPr/>
        </p:nvCxnSpPr>
        <p:spPr>
          <a:xfrm flipV="1">
            <a:off x="872528" y="1358926"/>
            <a:ext cx="0" cy="4761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445813" y="2060848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z</a:t>
            </a:r>
            <a:endParaRPr lang="en-US" dirty="0"/>
          </a:p>
        </p:txBody>
      </p:sp>
      <p:sp>
        <p:nvSpPr>
          <p:cNvPr id="9" name="Textfeld 8"/>
          <p:cNvSpPr txBox="1"/>
          <p:nvPr/>
        </p:nvSpPr>
        <p:spPr>
          <a:xfrm>
            <a:off x="1566502" y="1734483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x</a:t>
            </a:r>
            <a:endParaRPr lang="en-US" dirty="0"/>
          </a:p>
        </p:txBody>
      </p:sp>
      <p:sp>
        <p:nvSpPr>
          <p:cNvPr id="10" name="Textfeld 9"/>
          <p:cNvSpPr txBox="1"/>
          <p:nvPr/>
        </p:nvSpPr>
        <p:spPr>
          <a:xfrm>
            <a:off x="872528" y="1249710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y</a:t>
            </a:r>
            <a:endParaRPr lang="en-US" dirty="0"/>
          </a:p>
        </p:txBody>
      </p:sp>
      <p:sp>
        <p:nvSpPr>
          <p:cNvPr id="11" name="Textfeld 10"/>
          <p:cNvSpPr txBox="1"/>
          <p:nvPr/>
        </p:nvSpPr>
        <p:spPr>
          <a:xfrm>
            <a:off x="539552" y="395372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 </a:t>
            </a:r>
            <a:endParaRPr lang="en-US" dirty="0"/>
          </a:p>
        </p:txBody>
      </p:sp>
      <p:sp>
        <p:nvSpPr>
          <p:cNvPr id="12" name="Rechteck 11"/>
          <p:cNvSpPr/>
          <p:nvPr/>
        </p:nvSpPr>
        <p:spPr>
          <a:xfrm>
            <a:off x="522312" y="241484"/>
            <a:ext cx="5014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 smtClean="0">
                <a:solidFill>
                  <a:srgbClr val="005B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Fields „</a:t>
            </a:r>
            <a:r>
              <a:rPr lang="de-DE" sz="2800" dirty="0" err="1" smtClean="0">
                <a:solidFill>
                  <a:srgbClr val="005B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observed</a:t>
            </a:r>
            <a:r>
              <a:rPr lang="de-DE" sz="2800" dirty="0" smtClean="0">
                <a:solidFill>
                  <a:srgbClr val="005B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 </a:t>
            </a:r>
            <a:r>
              <a:rPr lang="de-DE" sz="2800" dirty="0" err="1" smtClean="0">
                <a:solidFill>
                  <a:srgbClr val="005B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</a:t>
            </a:r>
            <a:r>
              <a:rPr lang="de-DE" sz="2800" dirty="0" smtClean="0">
                <a:solidFill>
                  <a:srgbClr val="005B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fast </a:t>
            </a:r>
            <a:r>
              <a:rPr lang="de-DE" sz="2800" dirty="0" err="1" smtClean="0">
                <a:solidFill>
                  <a:srgbClr val="005B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atom</a:t>
            </a:r>
            <a:endParaRPr lang="en-US" sz="2800" dirty="0">
              <a:solidFill>
                <a:srgbClr val="005B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804" y="2574855"/>
            <a:ext cx="631664" cy="390720"/>
          </a:xfrm>
          <a:prstGeom prst="rect">
            <a:avLst/>
          </a:prstGeom>
        </p:spPr>
      </p:pic>
      <p:cxnSp>
        <p:nvCxnSpPr>
          <p:cNvPr id="14" name="Gerade Verbindung mit Pfeil 13"/>
          <p:cNvCxnSpPr>
            <a:stCxn id="13" idx="3"/>
          </p:cNvCxnSpPr>
          <p:nvPr/>
        </p:nvCxnSpPr>
        <p:spPr>
          <a:xfrm>
            <a:off x="4301468" y="2770215"/>
            <a:ext cx="620272" cy="498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4509517" y="240603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v</a:t>
            </a:r>
            <a:endParaRPr lang="en-US" b="1" dirty="0"/>
          </a:p>
        </p:txBody>
      </p:sp>
      <p:sp>
        <p:nvSpPr>
          <p:cNvPr id="16" name="Rechteck 15"/>
          <p:cNvSpPr/>
          <p:nvPr/>
        </p:nvSpPr>
        <p:spPr>
          <a:xfrm>
            <a:off x="357436" y="1235537"/>
            <a:ext cx="8640960" cy="2826677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Gerade Verbindung mit Pfeil 16"/>
          <p:cNvCxnSpPr/>
          <p:nvPr/>
        </p:nvCxnSpPr>
        <p:spPr>
          <a:xfrm>
            <a:off x="3411858" y="2160057"/>
            <a:ext cx="7920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 flipH="1">
            <a:off x="2979810" y="2160057"/>
            <a:ext cx="432048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>
          <a:xfrm flipV="1">
            <a:off x="3411858" y="1683917"/>
            <a:ext cx="0" cy="4761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2985143" y="2385839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z</a:t>
            </a:r>
            <a:r>
              <a:rPr lang="de-DE" dirty="0" smtClean="0"/>
              <a:t>´</a:t>
            </a:r>
            <a:endParaRPr lang="en-US" dirty="0"/>
          </a:p>
        </p:txBody>
      </p:sp>
      <p:sp>
        <p:nvSpPr>
          <p:cNvPr id="21" name="Textfeld 20"/>
          <p:cNvSpPr txBox="1"/>
          <p:nvPr/>
        </p:nvSpPr>
        <p:spPr>
          <a:xfrm>
            <a:off x="4105832" y="2059474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x´</a:t>
            </a:r>
            <a:endParaRPr lang="en-US" dirty="0"/>
          </a:p>
        </p:txBody>
      </p:sp>
      <p:sp>
        <p:nvSpPr>
          <p:cNvPr id="22" name="Textfeld 21"/>
          <p:cNvSpPr txBox="1"/>
          <p:nvPr/>
        </p:nvSpPr>
        <p:spPr>
          <a:xfrm>
            <a:off x="3411858" y="1574701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y´</a:t>
            </a:r>
            <a:endParaRPr lang="en-US" dirty="0"/>
          </a:p>
        </p:txBody>
      </p:sp>
      <p:sp>
        <p:nvSpPr>
          <p:cNvPr id="23" name="Textfeld 22"/>
          <p:cNvSpPr txBox="1"/>
          <p:nvPr/>
        </p:nvSpPr>
        <p:spPr>
          <a:xfrm>
            <a:off x="3453780" y="2948186"/>
            <a:ext cx="1261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Beam </a:t>
            </a:r>
            <a:r>
              <a:rPr lang="de-DE" dirty="0" err="1" smtClean="0"/>
              <a:t>atom</a:t>
            </a:r>
            <a:endParaRPr lang="en-US" dirty="0"/>
          </a:p>
        </p:txBody>
      </p:sp>
      <p:cxnSp>
        <p:nvCxnSpPr>
          <p:cNvPr id="24" name="Gerade Verbindung 23"/>
          <p:cNvCxnSpPr/>
          <p:nvPr/>
        </p:nvCxnSpPr>
        <p:spPr>
          <a:xfrm>
            <a:off x="5253980" y="1484784"/>
            <a:ext cx="0" cy="24334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 flipV="1">
            <a:off x="3384058" y="1541934"/>
            <a:ext cx="573778" cy="90677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 flipV="1">
            <a:off x="3514357" y="1628800"/>
            <a:ext cx="573778" cy="90677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/>
          <p:nvPr/>
        </p:nvCxnSpPr>
        <p:spPr>
          <a:xfrm flipV="1">
            <a:off x="3650754" y="1719858"/>
            <a:ext cx="573778" cy="90677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27"/>
          <p:cNvSpPr txBox="1"/>
          <p:nvPr/>
        </p:nvSpPr>
        <p:spPr>
          <a:xfrm>
            <a:off x="391343" y="3573016"/>
            <a:ext cx="2727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(</a:t>
            </a:r>
            <a:r>
              <a:rPr lang="de-DE" sz="1200" dirty="0" err="1" smtClean="0"/>
              <a:t>xyz</a:t>
            </a:r>
            <a:r>
              <a:rPr lang="de-DE" sz="1200" dirty="0" smtClean="0"/>
              <a:t>) </a:t>
            </a:r>
            <a:r>
              <a:rPr lang="de-DE" sz="1200" dirty="0" err="1" smtClean="0"/>
              <a:t>is</a:t>
            </a:r>
            <a:r>
              <a:rPr lang="de-DE" sz="1200" dirty="0" smtClean="0"/>
              <a:t> </a:t>
            </a:r>
            <a:r>
              <a:rPr lang="de-DE" sz="1200" dirty="0" err="1" smtClean="0"/>
              <a:t>the</a:t>
            </a:r>
            <a:r>
              <a:rPr lang="de-DE" sz="1200" dirty="0" smtClean="0"/>
              <a:t> </a:t>
            </a:r>
            <a:r>
              <a:rPr lang="de-DE" sz="1200" dirty="0" err="1" smtClean="0"/>
              <a:t>laboratory</a:t>
            </a:r>
            <a:r>
              <a:rPr lang="de-DE" sz="1200" dirty="0" smtClean="0"/>
              <a:t> </a:t>
            </a:r>
            <a:r>
              <a:rPr lang="de-DE" sz="1200" dirty="0" err="1" smtClean="0"/>
              <a:t>coordinate</a:t>
            </a:r>
            <a:endParaRPr lang="de-DE" sz="1200" dirty="0" smtClean="0"/>
          </a:p>
          <a:p>
            <a:r>
              <a:rPr lang="de-DE" sz="1200" dirty="0" smtClean="0"/>
              <a:t> </a:t>
            </a:r>
            <a:r>
              <a:rPr lang="de-DE" sz="1200" dirty="0" err="1" smtClean="0"/>
              <a:t>system</a:t>
            </a:r>
            <a:endParaRPr lang="en-US" sz="1200" dirty="0"/>
          </a:p>
        </p:txBody>
      </p:sp>
      <p:sp>
        <p:nvSpPr>
          <p:cNvPr id="29" name="Textfeld 28"/>
          <p:cNvSpPr txBox="1"/>
          <p:nvPr/>
        </p:nvSpPr>
        <p:spPr>
          <a:xfrm>
            <a:off x="2742623" y="3552924"/>
            <a:ext cx="2727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(</a:t>
            </a:r>
            <a:r>
              <a:rPr lang="de-DE" sz="1200" dirty="0" err="1" smtClean="0"/>
              <a:t>x´y´z</a:t>
            </a:r>
            <a:r>
              <a:rPr lang="de-DE" sz="1200" dirty="0" smtClean="0"/>
              <a:t>´) </a:t>
            </a:r>
            <a:r>
              <a:rPr lang="de-DE" sz="1200" dirty="0" err="1" smtClean="0"/>
              <a:t>is</a:t>
            </a:r>
            <a:r>
              <a:rPr lang="de-DE" sz="1200" dirty="0" smtClean="0"/>
              <a:t> </a:t>
            </a:r>
            <a:r>
              <a:rPr lang="de-DE" sz="1200" dirty="0" err="1" smtClean="0"/>
              <a:t>the</a:t>
            </a:r>
            <a:r>
              <a:rPr lang="de-DE" sz="1200" dirty="0"/>
              <a:t> </a:t>
            </a:r>
            <a:r>
              <a:rPr lang="de-DE" sz="1200" dirty="0" err="1" smtClean="0"/>
              <a:t>coordinate</a:t>
            </a:r>
            <a:r>
              <a:rPr lang="de-DE" sz="1200" dirty="0" smtClean="0"/>
              <a:t> </a:t>
            </a:r>
            <a:r>
              <a:rPr lang="de-DE" sz="1200" dirty="0" err="1" smtClean="0"/>
              <a:t>system</a:t>
            </a:r>
            <a:r>
              <a:rPr lang="de-DE" sz="1200" dirty="0" smtClean="0"/>
              <a:t> in </a:t>
            </a:r>
            <a:r>
              <a:rPr lang="de-DE" sz="1200" dirty="0" err="1" smtClean="0"/>
              <a:t>the</a:t>
            </a:r>
            <a:r>
              <a:rPr lang="de-DE" sz="1200" dirty="0" smtClean="0"/>
              <a:t> </a:t>
            </a:r>
            <a:r>
              <a:rPr lang="de-DE" sz="1200" dirty="0" err="1" smtClean="0"/>
              <a:t>rest</a:t>
            </a:r>
            <a:r>
              <a:rPr lang="de-DE" sz="1200" dirty="0" smtClean="0"/>
              <a:t> </a:t>
            </a:r>
            <a:r>
              <a:rPr lang="de-DE" sz="1200" dirty="0" err="1" smtClean="0"/>
              <a:t>frame</a:t>
            </a:r>
            <a:r>
              <a:rPr lang="de-DE" sz="1200" dirty="0" smtClean="0"/>
              <a:t> </a:t>
            </a:r>
            <a:r>
              <a:rPr lang="de-DE" sz="1200" dirty="0" err="1" smtClean="0"/>
              <a:t>of</a:t>
            </a:r>
            <a:r>
              <a:rPr lang="de-DE" sz="1200" dirty="0" smtClean="0"/>
              <a:t> hydrogen </a:t>
            </a:r>
            <a:r>
              <a:rPr lang="de-DE" sz="1200" dirty="0" err="1" smtClean="0"/>
              <a:t>atom</a:t>
            </a:r>
            <a:endParaRPr lang="en-US" sz="1200" dirty="0"/>
          </a:p>
        </p:txBody>
      </p:sp>
      <p:sp>
        <p:nvSpPr>
          <p:cNvPr id="30" name="Textfeld 29"/>
          <p:cNvSpPr txBox="1"/>
          <p:nvPr/>
        </p:nvSpPr>
        <p:spPr>
          <a:xfrm>
            <a:off x="4063752" y="1388393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B</a:t>
            </a:r>
            <a:endParaRPr 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feld 30"/>
              <p:cNvSpPr txBox="1"/>
              <p:nvPr/>
            </p:nvSpPr>
            <p:spPr>
              <a:xfrm>
                <a:off x="5536679" y="1979315"/>
                <a:ext cx="2374698" cy="11332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de-DE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de-DE" i="1">
                              <a:latin typeface="Cambria Math"/>
                            </a:rPr>
                            <m:t>𝐹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´</m:t>
                          </m:r>
                        </m:e>
                      </m:acc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de-DE" b="0" i="1" smtClean="0">
                              <a:latin typeface="Cambria Math"/>
                            </a:rPr>
                            <m:t>𝐹</m:t>
                          </m:r>
                        </m:e>
                      </m:acc>
                      <m:r>
                        <a:rPr lang="de-DE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de-DE" b="0" i="1" smtClean="0">
                              <a:latin typeface="Cambria Math"/>
                            </a:rPr>
                            <m:t>𝑐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de-DE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</m:acc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de-DE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de-DE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de-DE" b="0" i="1" smtClean="0">
                              <a:latin typeface="Cambria Math"/>
                            </a:rPr>
                            <m:t>𝐵</m:t>
                          </m:r>
                          <m:r>
                            <a:rPr lang="de-DE" i="1">
                              <a:latin typeface="Cambria Math"/>
                            </a:rPr>
                            <m:t>´</m:t>
                          </m:r>
                        </m:e>
                      </m:acc>
                      <m:r>
                        <a:rPr lang="de-DE" i="1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de-DE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de-DE" b="0" i="1" smtClean="0">
                              <a:latin typeface="Cambria Math"/>
                            </a:rPr>
                            <m:t>𝐵</m:t>
                          </m:r>
                        </m:e>
                      </m:acc>
                      <m:r>
                        <a:rPr lang="de-DE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de-DE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de-DE" i="1">
                              <a:latin typeface="Cambria Math"/>
                            </a:rPr>
                            <m:t>𝑐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de-DE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de-DE" i="1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</m:acc>
                      <m:r>
                        <a:rPr lang="de-DE" i="1">
                          <a:latin typeface="Cambria Math"/>
                          <a:ea typeface="Cambria Math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de-DE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feld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6679" y="1979315"/>
                <a:ext cx="2374698" cy="113325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feld 31"/>
          <p:cNvSpPr txBox="1"/>
          <p:nvPr/>
        </p:nvSpPr>
        <p:spPr>
          <a:xfrm>
            <a:off x="5325988" y="1412776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2"/>
                </a:solidFill>
              </a:rPr>
              <a:t>Lorentz </a:t>
            </a:r>
            <a:r>
              <a:rPr lang="de-DE" dirty="0" err="1" smtClean="0">
                <a:solidFill>
                  <a:schemeClr val="tx2"/>
                </a:solidFill>
              </a:rPr>
              <a:t>transformation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for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the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field</a:t>
            </a:r>
            <a:r>
              <a:rPr lang="de-DE" dirty="0" smtClean="0"/>
              <a:t>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feld 32"/>
              <p:cNvSpPr txBox="1"/>
              <p:nvPr/>
            </p:nvSpPr>
            <p:spPr>
              <a:xfrm>
                <a:off x="5278363" y="3068960"/>
                <a:ext cx="3600400" cy="1019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de-DE" sz="1400" dirty="0" smtClean="0"/>
                  <a:t>In </a:t>
                </a:r>
                <a:r>
                  <a:rPr lang="de-DE" sz="1400" dirty="0" err="1" smtClean="0"/>
                  <a:t>the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rest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frame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of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the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atom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the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bound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electron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experiences</a:t>
                </a:r>
                <a:r>
                  <a:rPr lang="de-DE" sz="1400" b="1" dirty="0" smtClean="0"/>
                  <a:t> </a:t>
                </a:r>
                <a:r>
                  <a:rPr lang="de-DE" sz="1400" b="1" dirty="0" err="1" smtClean="0">
                    <a:solidFill>
                      <a:srgbClr val="FF0000"/>
                    </a:solidFill>
                  </a:rPr>
                  <a:t>the</a:t>
                </a:r>
                <a:r>
                  <a:rPr lang="de-DE" sz="14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de-DE" sz="1400" b="1" dirty="0" err="1" smtClean="0">
                    <a:solidFill>
                      <a:srgbClr val="FF0000"/>
                    </a:solidFill>
                  </a:rPr>
                  <a:t>effect</a:t>
                </a:r>
                <a:r>
                  <a:rPr lang="de-DE" sz="14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de-DE" sz="1400" b="1" dirty="0" err="1" smtClean="0">
                    <a:solidFill>
                      <a:srgbClr val="FF0000"/>
                    </a:solidFill>
                  </a:rPr>
                  <a:t>of</a:t>
                </a:r>
                <a:r>
                  <a:rPr lang="de-DE" sz="14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de-DE" sz="1400" b="1" dirty="0" err="1" smtClean="0">
                    <a:solidFill>
                      <a:srgbClr val="FF0000"/>
                    </a:solidFill>
                  </a:rPr>
                  <a:t>crossed</a:t>
                </a:r>
                <a:r>
                  <a:rPr lang="de-DE" sz="1400" b="1" dirty="0" smtClean="0">
                    <a:solidFill>
                      <a:srgbClr val="FF0000"/>
                    </a:solidFill>
                  </a:rPr>
                  <a:t>  </a:t>
                </a:r>
                <a:r>
                  <a:rPr lang="de-DE" sz="1400" b="1" dirty="0" err="1" smtClean="0">
                    <a:solidFill>
                      <a:srgbClr val="FF0000"/>
                    </a:solidFill>
                  </a:rPr>
                  <a:t>magnetic</a:t>
                </a:r>
                <a:r>
                  <a:rPr lang="de-DE" sz="1400" b="1" dirty="0" smtClean="0">
                    <a:solidFill>
                      <a:srgbClr val="FF0000"/>
                    </a:solidFill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sz="1400" i="1">
                            <a:latin typeface="Cambria Math"/>
                          </a:rPr>
                        </m:ctrlPr>
                      </m:accPr>
                      <m:e>
                        <m:r>
                          <a:rPr lang="de-DE" sz="1400" i="1">
                            <a:latin typeface="Cambria Math"/>
                          </a:rPr>
                          <m:t>𝐵</m:t>
                        </m:r>
                        <m:r>
                          <a:rPr lang="de-DE" sz="1400" i="1">
                            <a:latin typeface="Cambria Math"/>
                          </a:rPr>
                          <m:t>´</m:t>
                        </m:r>
                      </m:e>
                    </m:acc>
                  </m:oMath>
                </a14:m>
                <a:r>
                  <a:rPr lang="de-DE" sz="14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de-DE" sz="1400" b="1" dirty="0" err="1" smtClean="0">
                    <a:solidFill>
                      <a:srgbClr val="FF0000"/>
                    </a:solidFill>
                  </a:rPr>
                  <a:t>and</a:t>
                </a:r>
                <a:r>
                  <a:rPr lang="de-DE" sz="14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de-DE" sz="1400" b="1" dirty="0" err="1" smtClean="0">
                    <a:solidFill>
                      <a:srgbClr val="FF0000"/>
                    </a:solidFill>
                  </a:rPr>
                  <a:t>electric</a:t>
                </a:r>
                <a:r>
                  <a:rPr lang="de-DE" sz="1400" b="1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sz="1400" i="1">
                            <a:latin typeface="Cambria Math"/>
                          </a:rPr>
                        </m:ctrlPr>
                      </m:accPr>
                      <m:e>
                        <m:r>
                          <a:rPr lang="de-DE" sz="1400" i="1">
                            <a:latin typeface="Cambria Math"/>
                          </a:rPr>
                          <m:t>𝐹</m:t>
                        </m:r>
                        <m:r>
                          <a:rPr lang="de-DE" sz="1400" i="1">
                            <a:latin typeface="Cambria Math"/>
                          </a:rPr>
                          <m:t>´</m:t>
                        </m:r>
                      </m:e>
                    </m:acc>
                  </m:oMath>
                </a14:m>
                <a:r>
                  <a:rPr lang="de-DE" sz="14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de-DE" sz="1400" b="1" dirty="0" err="1" smtClean="0">
                    <a:solidFill>
                      <a:srgbClr val="FF0000"/>
                    </a:solidFill>
                  </a:rPr>
                  <a:t>fields</a:t>
                </a:r>
                <a:endParaRPr lang="en-US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Textfeld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8363" y="3068960"/>
                <a:ext cx="3600400" cy="1019895"/>
              </a:xfrm>
              <a:prstGeom prst="rect">
                <a:avLst/>
              </a:prstGeom>
              <a:blipFill rotWithShape="1">
                <a:blip r:embed="rId6"/>
                <a:stretch>
                  <a:fillRect l="-339" t="-595"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Gerade Verbindung 33"/>
          <p:cNvCxnSpPr/>
          <p:nvPr/>
        </p:nvCxnSpPr>
        <p:spPr>
          <a:xfrm>
            <a:off x="2733700" y="1450876"/>
            <a:ext cx="0" cy="24334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feld 34"/>
          <p:cNvSpPr txBox="1"/>
          <p:nvPr/>
        </p:nvSpPr>
        <p:spPr>
          <a:xfrm>
            <a:off x="7846268" y="236373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(</a:t>
            </a:r>
            <a:r>
              <a:rPr lang="de-DE" dirty="0" err="1" smtClean="0"/>
              <a:t>cgs</a:t>
            </a:r>
            <a:r>
              <a:rPr lang="de-DE" dirty="0" smtClean="0"/>
              <a:t>)</a:t>
            </a:r>
            <a:endParaRPr lang="en-US" dirty="0"/>
          </a:p>
        </p:txBody>
      </p:sp>
      <p:sp>
        <p:nvSpPr>
          <p:cNvPr id="36" name="Textfeld 35"/>
          <p:cNvSpPr txBox="1"/>
          <p:nvPr/>
        </p:nvSpPr>
        <p:spPr>
          <a:xfrm>
            <a:off x="467545" y="4430028"/>
            <a:ext cx="864095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de-DE" dirty="0" smtClean="0"/>
              <a:t>Example: B = 1 T, E = 100 </a:t>
            </a:r>
            <a:r>
              <a:rPr lang="de-DE" dirty="0" err="1" smtClean="0"/>
              <a:t>keV</a:t>
            </a:r>
            <a:r>
              <a:rPr lang="de-DE" dirty="0" smtClean="0"/>
              <a:t>/u → v = 4.4·10</a:t>
            </a:r>
            <a:r>
              <a:rPr lang="de-DE" baseline="30000" dirty="0" smtClean="0"/>
              <a:t>8</a:t>
            </a:r>
            <a:r>
              <a:rPr lang="de-DE" dirty="0" smtClean="0"/>
              <a:t> cm/s → F </a:t>
            </a:r>
            <a:r>
              <a:rPr lang="de-DE" b="1" dirty="0"/>
              <a:t>= </a:t>
            </a:r>
            <a:r>
              <a:rPr lang="de-DE" b="1" dirty="0" smtClean="0"/>
              <a:t>44 </a:t>
            </a:r>
            <a:r>
              <a:rPr lang="de-DE" b="1" dirty="0" err="1" smtClean="0"/>
              <a:t>kV</a:t>
            </a:r>
            <a:r>
              <a:rPr lang="de-DE" b="1" dirty="0" smtClean="0"/>
              <a:t>/cm</a:t>
            </a:r>
          </a:p>
          <a:p>
            <a:pPr marL="285750" indent="-285750">
              <a:buFont typeface="Wingdings" pitchFamily="2" charset="2"/>
              <a:buChar char="q"/>
            </a:pPr>
            <a:endParaRPr lang="de-DE" dirty="0" smtClean="0">
              <a:solidFill>
                <a:schemeClr val="tx2"/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de-DE" dirty="0">
                <a:solidFill>
                  <a:schemeClr val="tx2"/>
                </a:solidFill>
              </a:rPr>
              <a:t>S</a:t>
            </a:r>
            <a:r>
              <a:rPr lang="de-DE" dirty="0" smtClean="0">
                <a:solidFill>
                  <a:schemeClr val="tx2"/>
                </a:solidFill>
              </a:rPr>
              <a:t>trong </a:t>
            </a:r>
            <a:r>
              <a:rPr lang="de-DE" dirty="0" err="1" smtClean="0">
                <a:solidFill>
                  <a:schemeClr val="tx2"/>
                </a:solidFill>
              </a:rPr>
              <a:t>electric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field</a:t>
            </a:r>
            <a:r>
              <a:rPr lang="de-DE" dirty="0" smtClean="0">
                <a:solidFill>
                  <a:schemeClr val="tx2"/>
                </a:solidFill>
              </a:rPr>
              <a:t> in </a:t>
            </a:r>
            <a:r>
              <a:rPr lang="de-DE" dirty="0" err="1" smtClean="0">
                <a:solidFill>
                  <a:schemeClr val="tx2"/>
                </a:solidFill>
              </a:rPr>
              <a:t>the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rest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frame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of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the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atom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is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experienced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by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the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bound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electron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endParaRPr lang="de-DE" dirty="0">
              <a:solidFill>
                <a:srgbClr val="FF0000"/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endParaRPr lang="de-DE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de-DE" dirty="0" err="1" smtClean="0"/>
              <a:t>External</a:t>
            </a:r>
            <a:r>
              <a:rPr lang="de-DE" dirty="0" smtClean="0"/>
              <a:t> </a:t>
            </a:r>
            <a:r>
              <a:rPr lang="de-DE" dirty="0" err="1" smtClean="0"/>
              <a:t>fields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usually</a:t>
            </a:r>
            <a:r>
              <a:rPr lang="de-DE" dirty="0" smtClean="0"/>
              <a:t> </a:t>
            </a:r>
            <a:r>
              <a:rPr lang="de-DE" dirty="0" err="1" smtClean="0"/>
              <a:t>considered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perturbation</a:t>
            </a:r>
            <a:r>
              <a:rPr lang="de-DE" dirty="0" smtClean="0"/>
              <a:t> </a:t>
            </a:r>
            <a:r>
              <a:rPr lang="de-DE" dirty="0" err="1" smtClean="0"/>
              <a:t>applied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field-free</a:t>
            </a:r>
            <a:r>
              <a:rPr lang="de-DE" dirty="0" smtClean="0"/>
              <a:t> </a:t>
            </a:r>
            <a:r>
              <a:rPr lang="de-DE" dirty="0" err="1" smtClean="0"/>
              <a:t>solution</a:t>
            </a:r>
            <a:endParaRPr lang="en-US" dirty="0"/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1588" y="0"/>
            <a:ext cx="125412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38" name="Rectangle 11"/>
          <p:cNvSpPr>
            <a:spLocks noChangeArrowheads="1"/>
          </p:cNvSpPr>
          <p:nvPr/>
        </p:nvSpPr>
        <p:spPr bwMode="auto">
          <a:xfrm>
            <a:off x="0" y="4572000"/>
            <a:ext cx="125413" cy="2286000"/>
          </a:xfrm>
          <a:prstGeom prst="rect">
            <a:avLst/>
          </a:prstGeom>
          <a:solidFill>
            <a:srgbClr val="5153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39" name="Rectangle 12"/>
          <p:cNvSpPr>
            <a:spLocks noChangeArrowheads="1"/>
          </p:cNvSpPr>
          <p:nvPr/>
        </p:nvSpPr>
        <p:spPr bwMode="auto">
          <a:xfrm>
            <a:off x="115888" y="0"/>
            <a:ext cx="125412" cy="2286000"/>
          </a:xfrm>
          <a:prstGeom prst="rect">
            <a:avLst/>
          </a:prstGeom>
          <a:solidFill>
            <a:srgbClr val="005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40" name="Rectangle 13"/>
          <p:cNvSpPr>
            <a:spLocks noChangeArrowheads="1"/>
          </p:cNvSpPr>
          <p:nvPr/>
        </p:nvSpPr>
        <p:spPr bwMode="auto">
          <a:xfrm>
            <a:off x="114300" y="2286000"/>
            <a:ext cx="125413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solidFill>
                <a:schemeClr val="bg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41" name="Rectangle 14"/>
          <p:cNvSpPr>
            <a:spLocks noChangeArrowheads="1"/>
          </p:cNvSpPr>
          <p:nvPr/>
        </p:nvSpPr>
        <p:spPr bwMode="auto">
          <a:xfrm>
            <a:off x="114300" y="4572000"/>
            <a:ext cx="125413" cy="2286000"/>
          </a:xfrm>
          <a:prstGeom prst="rect">
            <a:avLst/>
          </a:prstGeom>
          <a:solidFill>
            <a:srgbClr val="DCDC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42" name="Textfeld 41"/>
          <p:cNvSpPr txBox="1"/>
          <p:nvPr/>
        </p:nvSpPr>
        <p:spPr>
          <a:xfrm>
            <a:off x="300536" y="6608469"/>
            <a:ext cx="28017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ICAMDATA-2012, NIST, </a:t>
            </a:r>
            <a:r>
              <a:rPr lang="de-DE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Gaithersburg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3798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31" y="1268760"/>
            <a:ext cx="5761038" cy="386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Textfeld 4"/>
          <p:cNvSpPr txBox="1">
            <a:spLocks noChangeArrowheads="1"/>
          </p:cNvSpPr>
          <p:nvPr/>
        </p:nvSpPr>
        <p:spPr bwMode="auto">
          <a:xfrm>
            <a:off x="5940152" y="1452840"/>
            <a:ext cx="3168352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de-DE" sz="1600" dirty="0"/>
              <a:t>3 </a:t>
            </a:r>
            <a:r>
              <a:rPr lang="de-DE" sz="1600" dirty="0" err="1"/>
              <a:t>components</a:t>
            </a:r>
            <a:r>
              <a:rPr lang="de-DE" sz="1600" dirty="0"/>
              <a:t> in </a:t>
            </a:r>
            <a:r>
              <a:rPr lang="de-DE" sz="1600" dirty="0" err="1"/>
              <a:t>the</a:t>
            </a:r>
            <a:r>
              <a:rPr lang="de-DE" sz="1600" dirty="0"/>
              <a:t> beam</a:t>
            </a:r>
            <a:br>
              <a:rPr lang="de-DE" sz="1600" dirty="0"/>
            </a:br>
            <a:r>
              <a:rPr lang="de-DE" sz="1600" dirty="0"/>
              <a:t> (E/1, E/2, E/3)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de-DE" sz="1600" dirty="0"/>
              <a:t>H</a:t>
            </a:r>
            <a:r>
              <a:rPr lang="de-DE" sz="1600" dirty="0">
                <a:latin typeface="Symbol" pitchFamily="18" charset="2"/>
              </a:rPr>
              <a:t>a</a:t>
            </a:r>
            <a:r>
              <a:rPr lang="de-DE" sz="1600" dirty="0"/>
              <a:t> light </a:t>
            </a:r>
            <a:r>
              <a:rPr lang="de-DE" sz="1600" dirty="0" err="1"/>
              <a:t>from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edge</a:t>
            </a:r>
            <a:endParaRPr lang="de-DE" sz="1600" dirty="0"/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de-DE" sz="1600" dirty="0">
                <a:solidFill>
                  <a:schemeClr val="tx2"/>
                </a:solidFill>
              </a:rPr>
              <a:t>Emission </a:t>
            </a:r>
            <a:r>
              <a:rPr lang="de-DE" sz="1600" dirty="0" err="1">
                <a:solidFill>
                  <a:schemeClr val="tx2"/>
                </a:solidFill>
              </a:rPr>
              <a:t>of</a:t>
            </a:r>
            <a:r>
              <a:rPr lang="de-DE" sz="1600" dirty="0">
                <a:solidFill>
                  <a:schemeClr val="tx2"/>
                </a:solidFill>
              </a:rPr>
              <a:t> thermal </a:t>
            </a:r>
            <a:r>
              <a:rPr lang="de-DE" sz="1600" dirty="0" smtClean="0">
                <a:solidFill>
                  <a:schemeClr val="tx2"/>
                </a:solidFill>
              </a:rPr>
              <a:t>H/D </a:t>
            </a:r>
            <a:r>
              <a:rPr lang="de-DE" sz="1600" dirty="0" err="1" smtClean="0">
                <a:solidFill>
                  <a:schemeClr val="tx2"/>
                </a:solidFill>
              </a:rPr>
              <a:t>atoms</a:t>
            </a:r>
            <a:endParaRPr lang="de-DE" sz="1600" dirty="0">
              <a:solidFill>
                <a:schemeClr val="tx2"/>
              </a:solidFill>
            </a:endParaRP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de-DE" sz="1600" dirty="0" err="1"/>
              <a:t>Cold</a:t>
            </a:r>
            <a:r>
              <a:rPr lang="de-DE" sz="1600" dirty="0"/>
              <a:t> </a:t>
            </a:r>
            <a:r>
              <a:rPr lang="de-DE" sz="1600" dirty="0" err="1"/>
              <a:t>components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CII Zeeman </a:t>
            </a:r>
            <a:r>
              <a:rPr lang="de-DE" sz="1600" dirty="0" err="1"/>
              <a:t>multiplet</a:t>
            </a:r>
            <a:endParaRPr lang="de-DE" sz="1600" dirty="0"/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de-DE" sz="1600" dirty="0" err="1">
                <a:solidFill>
                  <a:schemeClr val="tx2"/>
                </a:solidFill>
              </a:rPr>
              <a:t>Overlapped</a:t>
            </a:r>
            <a:r>
              <a:rPr lang="de-DE" sz="1600" dirty="0">
                <a:solidFill>
                  <a:schemeClr val="tx2"/>
                </a:solidFill>
              </a:rPr>
              <a:t> </a:t>
            </a:r>
            <a:r>
              <a:rPr lang="de-DE" sz="1600" dirty="0" err="1">
                <a:solidFill>
                  <a:schemeClr val="tx2"/>
                </a:solidFill>
              </a:rPr>
              <a:t>components</a:t>
            </a:r>
            <a:r>
              <a:rPr lang="de-DE" sz="1600" dirty="0">
                <a:solidFill>
                  <a:schemeClr val="tx2"/>
                </a:solidFill>
              </a:rPr>
              <a:t> </a:t>
            </a:r>
            <a:r>
              <a:rPr lang="de-DE" sz="1600" dirty="0" err="1">
                <a:solidFill>
                  <a:schemeClr val="tx2"/>
                </a:solidFill>
              </a:rPr>
              <a:t>of</a:t>
            </a:r>
            <a:r>
              <a:rPr lang="de-DE" sz="1600" dirty="0">
                <a:solidFill>
                  <a:schemeClr val="tx2"/>
                </a:solidFill>
              </a:rPr>
              <a:t> Stark </a:t>
            </a:r>
            <a:r>
              <a:rPr lang="de-DE" sz="1600" dirty="0" err="1">
                <a:solidFill>
                  <a:schemeClr val="tx2"/>
                </a:solidFill>
              </a:rPr>
              <a:t>effect</a:t>
            </a:r>
            <a:r>
              <a:rPr lang="de-DE" sz="1600" dirty="0">
                <a:solidFill>
                  <a:schemeClr val="tx2"/>
                </a:solidFill>
              </a:rPr>
              <a:t> </a:t>
            </a:r>
            <a:r>
              <a:rPr lang="de-DE" sz="1600" dirty="0" err="1">
                <a:solidFill>
                  <a:schemeClr val="tx2"/>
                </a:solidFill>
              </a:rPr>
              <a:t>spectra</a:t>
            </a:r>
            <a:r>
              <a:rPr lang="de-DE" sz="1600" dirty="0">
                <a:solidFill>
                  <a:schemeClr val="tx2"/>
                </a:solidFill>
              </a:rPr>
              <a:t>  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9221" name="Textfeld 6"/>
          <p:cNvSpPr txBox="1">
            <a:spLocks noChangeArrowheads="1"/>
          </p:cNvSpPr>
          <p:nvPr/>
        </p:nvSpPr>
        <p:spPr bwMode="auto">
          <a:xfrm>
            <a:off x="323528" y="5385990"/>
            <a:ext cx="88344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q"/>
            </a:pPr>
            <a:r>
              <a:rPr lang="de-DE" dirty="0" err="1"/>
              <a:t>Intensity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smtClean="0">
                <a:solidFill>
                  <a:srgbClr val="005B82"/>
                </a:solidFill>
              </a:rPr>
              <a:t>MSE </a:t>
            </a:r>
            <a:r>
              <a:rPr lang="de-DE" dirty="0" smtClean="0"/>
              <a:t>(</a:t>
            </a:r>
            <a:r>
              <a:rPr lang="de-DE" dirty="0" err="1" smtClean="0">
                <a:solidFill>
                  <a:srgbClr val="005B82"/>
                </a:solidFill>
              </a:rPr>
              <a:t>M</a:t>
            </a:r>
            <a:r>
              <a:rPr lang="de-DE" dirty="0" err="1" smtClean="0"/>
              <a:t>otional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005B82"/>
                </a:solidFill>
              </a:rPr>
              <a:t>S</a:t>
            </a:r>
            <a:r>
              <a:rPr lang="de-DE" dirty="0" smtClean="0"/>
              <a:t>tark </a:t>
            </a:r>
            <a:r>
              <a:rPr lang="de-DE" dirty="0" err="1">
                <a:solidFill>
                  <a:srgbClr val="005B82"/>
                </a:solidFill>
              </a:rPr>
              <a:t>E</a:t>
            </a:r>
            <a:r>
              <a:rPr lang="de-DE" dirty="0" err="1" smtClean="0"/>
              <a:t>ffect</a:t>
            </a:r>
            <a:r>
              <a:rPr lang="de-DE" dirty="0"/>
              <a:t>)</a:t>
            </a:r>
            <a:r>
              <a:rPr lang="de-DE" dirty="0" smtClean="0"/>
              <a:t> </a:t>
            </a:r>
            <a:r>
              <a:rPr lang="de-DE" dirty="0" err="1"/>
              <a:t>multiplet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a </a:t>
            </a:r>
            <a:r>
              <a:rPr lang="de-DE" dirty="0" err="1"/>
              <a:t>function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observation</a:t>
            </a:r>
            <a:r>
              <a:rPr lang="de-DE" dirty="0"/>
              <a:t> angle </a:t>
            </a:r>
            <a:r>
              <a:rPr lang="el-GR" i="1" dirty="0"/>
              <a:t>θ</a:t>
            </a:r>
            <a:r>
              <a:rPr lang="de-DE" dirty="0"/>
              <a:t> relative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direction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electric</a:t>
            </a:r>
            <a:r>
              <a:rPr lang="de-DE" dirty="0"/>
              <a:t> </a:t>
            </a:r>
            <a:r>
              <a:rPr lang="de-DE" dirty="0" err="1" smtClean="0"/>
              <a:t>field</a:t>
            </a:r>
            <a:r>
              <a:rPr lang="de-DE" dirty="0" smtClean="0"/>
              <a:t>: </a:t>
            </a:r>
          </a:p>
          <a:p>
            <a:pPr eaLnBrk="1" hangingPunct="1">
              <a:buFont typeface="Arial" charset="0"/>
              <a:buChar char="•"/>
            </a:pPr>
            <a:endParaRPr lang="en-US" dirty="0"/>
          </a:p>
        </p:txBody>
      </p:sp>
      <p:sp>
        <p:nvSpPr>
          <p:cNvPr id="9222" name="Textfeld 7"/>
          <p:cNvSpPr txBox="1">
            <a:spLocks noChangeArrowheads="1"/>
          </p:cNvSpPr>
          <p:nvPr/>
        </p:nvSpPr>
        <p:spPr bwMode="auto">
          <a:xfrm>
            <a:off x="611560" y="313492"/>
            <a:ext cx="70599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800" dirty="0" smtClean="0">
                <a:solidFill>
                  <a:srgbClr val="005B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Beam-emission </a:t>
            </a:r>
            <a:r>
              <a:rPr lang="de-DE" sz="2800" dirty="0" err="1" smtClean="0">
                <a:solidFill>
                  <a:srgbClr val="005B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de-DE" sz="2800" dirty="0" smtClean="0">
                <a:solidFill>
                  <a:srgbClr val="005B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fast </a:t>
            </a:r>
            <a:r>
              <a:rPr lang="de-DE" sz="2800" dirty="0" err="1" smtClean="0">
                <a:solidFill>
                  <a:srgbClr val="005B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atoms</a:t>
            </a:r>
            <a:r>
              <a:rPr lang="de-DE" sz="2800" dirty="0" smtClean="0">
                <a:solidFill>
                  <a:srgbClr val="005B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de-DE" sz="2800" dirty="0" err="1" smtClean="0">
                <a:solidFill>
                  <a:srgbClr val="005B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de-DE" sz="2800" dirty="0" smtClean="0">
                <a:solidFill>
                  <a:srgbClr val="005B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800" dirty="0" err="1" smtClean="0">
                <a:solidFill>
                  <a:srgbClr val="005B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plasma</a:t>
            </a:r>
            <a:endParaRPr lang="en-US" sz="2800" dirty="0">
              <a:solidFill>
                <a:srgbClr val="005B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3059832" y="6228020"/>
                <a:ext cx="40327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𝐼</m:t>
                      </m:r>
                      <m:d>
                        <m:d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  <a:ea typeface="Cambria Math"/>
                            </a:rPr>
                            <m:t>Σ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𝐼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sub>
                      </m:sSub>
                      <m:sSup>
                        <m:sSupPr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  <a:ea typeface="Cambria Math"/>
                            </a:rPr>
                            <m:t>Σ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𝐼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(</m:t>
                      </m:r>
                      <m:sSup>
                        <m:sSupPr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1+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𝑐𝑜𝑠</m:t>
                          </m:r>
                        </m:e>
                        <m:sup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6228020"/>
                <a:ext cx="4032771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588" y="0"/>
            <a:ext cx="125412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0" y="4572000"/>
            <a:ext cx="125413" cy="2286000"/>
          </a:xfrm>
          <a:prstGeom prst="rect">
            <a:avLst/>
          </a:prstGeom>
          <a:solidFill>
            <a:srgbClr val="5153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115888" y="0"/>
            <a:ext cx="125412" cy="2286000"/>
          </a:xfrm>
          <a:prstGeom prst="rect">
            <a:avLst/>
          </a:prstGeom>
          <a:solidFill>
            <a:srgbClr val="005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114300" y="2286000"/>
            <a:ext cx="125413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solidFill>
                <a:schemeClr val="bg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114300" y="4572000"/>
            <a:ext cx="125413" cy="2286000"/>
          </a:xfrm>
          <a:prstGeom prst="rect">
            <a:avLst/>
          </a:prstGeom>
          <a:solidFill>
            <a:srgbClr val="DCDC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00536" y="6608469"/>
            <a:ext cx="28017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ICAMDATA-2012, NIST, </a:t>
            </a:r>
            <a:r>
              <a:rPr lang="de-DE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Gaithersburg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-108520" y="-99392"/>
            <a:ext cx="6480720" cy="720080"/>
          </a:xfrm>
        </p:spPr>
        <p:txBody>
          <a:bodyPr>
            <a:normAutofit fontScale="90000"/>
          </a:bodyPr>
          <a:lstStyle/>
          <a:p>
            <a:r>
              <a:rPr lang="de-DE" sz="2800" b="0" dirty="0" smtClean="0">
                <a:latin typeface="Arial" pitchFamily="34" charset="0"/>
                <a:cs typeface="Arial" pitchFamily="34" charset="0"/>
              </a:rPr>
              <a:t>Linear Stark </a:t>
            </a:r>
            <a:r>
              <a:rPr lang="de-DE" sz="2800" b="0" dirty="0" err="1" smtClean="0">
                <a:latin typeface="Arial" pitchFamily="34" charset="0"/>
                <a:cs typeface="Arial" pitchFamily="34" charset="0"/>
              </a:rPr>
              <a:t>effect</a:t>
            </a:r>
            <a:r>
              <a:rPr lang="de-DE" sz="28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b="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de-DE" sz="28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b="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de-DE" sz="28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b="0" dirty="0" err="1" smtClean="0">
                <a:latin typeface="Arial" pitchFamily="34" charset="0"/>
                <a:cs typeface="Arial" pitchFamily="34" charset="0"/>
              </a:rPr>
              <a:t>excited</a:t>
            </a:r>
            <a:r>
              <a:rPr lang="de-DE" sz="28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b="0" dirty="0" err="1" smtClean="0">
                <a:latin typeface="Arial" pitchFamily="34" charset="0"/>
                <a:cs typeface="Arial" pitchFamily="34" charset="0"/>
              </a:rPr>
              <a:t>states</a:t>
            </a:r>
            <a:endParaRPr lang="en-US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8246" y="665025"/>
            <a:ext cx="8358458" cy="495611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de-DE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Hamiltonian</a:t>
            </a:r>
            <a:r>
              <a:rPr lang="de-DE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de-DE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diagonal in </a:t>
            </a:r>
            <a:r>
              <a:rPr lang="de-DE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parabolic</a:t>
            </a:r>
            <a:r>
              <a:rPr lang="de-DE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quantum</a:t>
            </a:r>
            <a:r>
              <a:rPr lang="de-DE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numbers</a:t>
            </a:r>
            <a:endParaRPr lang="de-DE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endParaRPr lang="de-DE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de-DE" sz="1800" dirty="0" err="1" smtClean="0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Spherical</a:t>
            </a:r>
            <a:r>
              <a:rPr lang="de-DE" sz="1800" dirty="0" smtClean="0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symmetry</a:t>
            </a:r>
            <a:r>
              <a:rPr lang="de-DE" sz="1800" dirty="0" smtClean="0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de-DE" sz="1800" dirty="0" smtClean="0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de-DE" sz="1800" dirty="0" smtClean="0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atom</a:t>
            </a:r>
            <a:r>
              <a:rPr lang="de-DE" sz="1800" dirty="0" smtClean="0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de-DE" sz="1800" dirty="0" smtClean="0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replaced</a:t>
            </a:r>
            <a:r>
              <a:rPr lang="de-DE" sz="1800" dirty="0" smtClean="0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by</a:t>
            </a:r>
            <a:r>
              <a:rPr lang="de-DE" sz="1800" dirty="0" smtClean="0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de-DE" sz="1800" dirty="0" smtClean="0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 axial </a:t>
            </a:r>
            <a:r>
              <a:rPr lang="de-DE" sz="1800" dirty="0" err="1" smtClean="0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symmetry</a:t>
            </a:r>
            <a:r>
              <a:rPr lang="de-DE" sz="1800" dirty="0" smtClean="0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around</a:t>
            </a:r>
            <a:r>
              <a:rPr lang="de-DE" sz="1800" dirty="0" smtClean="0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de-DE" sz="1800" dirty="0" smtClean="0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direction</a:t>
            </a:r>
            <a:r>
              <a:rPr lang="de-DE" sz="1800" dirty="0" smtClean="0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de-DE" sz="1800" dirty="0" smtClean="0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electric</a:t>
            </a:r>
            <a:r>
              <a:rPr lang="de-DE" sz="1800" dirty="0" smtClean="0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field</a:t>
            </a:r>
            <a:r>
              <a:rPr lang="de-DE" sz="1800" dirty="0" smtClean="0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Char char="q"/>
            </a:pPr>
            <a:endParaRPr lang="de-DE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endParaRPr lang="de-DE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endParaRPr lang="de-DE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endParaRPr lang="de-DE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endParaRPr lang="de-DE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endParaRPr lang="de-DE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endParaRPr lang="de-DE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endParaRPr lang="de-DE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endParaRPr lang="de-DE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de-DE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Calculations</a:t>
            </a:r>
            <a:r>
              <a:rPr lang="de-DE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de-DE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de-DE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line</a:t>
            </a:r>
            <a:r>
              <a:rPr lang="de-DE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intensities</a:t>
            </a:r>
            <a:r>
              <a:rPr lang="de-DE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S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chrödinger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(1926</a:t>
            </a:r>
            <a:r>
              <a:rPr lang="de-DE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0" indent="0">
              <a:buNone/>
            </a:pPr>
            <a:endParaRPr lang="de-DE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1588" y="0"/>
            <a:ext cx="125412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0" y="4572000"/>
            <a:ext cx="125413" cy="2286000"/>
          </a:xfrm>
          <a:prstGeom prst="rect">
            <a:avLst/>
          </a:prstGeom>
          <a:solidFill>
            <a:srgbClr val="5153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5888" y="0"/>
            <a:ext cx="125412" cy="2286000"/>
          </a:xfrm>
          <a:prstGeom prst="rect">
            <a:avLst/>
          </a:prstGeom>
          <a:solidFill>
            <a:srgbClr val="005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114300" y="2286000"/>
            <a:ext cx="125413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solidFill>
                <a:schemeClr val="bg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114300" y="4572000"/>
            <a:ext cx="125413" cy="2286000"/>
          </a:xfrm>
          <a:prstGeom prst="rect">
            <a:avLst/>
          </a:prstGeom>
          <a:solidFill>
            <a:srgbClr val="DCDC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graphicFrame>
        <p:nvGraphicFramePr>
          <p:cNvPr id="1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3768273"/>
              </p:ext>
            </p:extLst>
          </p:nvPr>
        </p:nvGraphicFramePr>
        <p:xfrm>
          <a:off x="4213324" y="2372364"/>
          <a:ext cx="1510804" cy="1817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7" name="CorelDRAW" r:id="rId3" imgW="3247920" imgH="3902400" progId="CorelDraw.Graphic.15">
                  <p:embed/>
                </p:oleObj>
              </mc:Choice>
              <mc:Fallback>
                <p:oleObj name="CorelDRAW" r:id="rId3" imgW="3247920" imgH="3902400" progId="CorelDraw.Graphic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3324" y="2372364"/>
                        <a:ext cx="1510804" cy="1817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0408416"/>
              </p:ext>
            </p:extLst>
          </p:nvPr>
        </p:nvGraphicFramePr>
        <p:xfrm>
          <a:off x="4940361" y="1988840"/>
          <a:ext cx="395287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8" name="Formel" r:id="rId5" imgW="164880" imgH="203040" progId="Equation.3">
                  <p:embed/>
                </p:oleObj>
              </mc:Choice>
              <mc:Fallback>
                <p:oleObj name="Formel" r:id="rId5" imgW="1648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0361" y="1988840"/>
                        <a:ext cx="395287" cy="487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5014432" y="2235615"/>
            <a:ext cx="3587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z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323528" y="2344812"/>
            <a:ext cx="37444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dirty="0" smtClean="0">
                <a:latin typeface="+mn-lt"/>
              </a:rPr>
              <a:t>„</a:t>
            </a:r>
            <a:r>
              <a:rPr lang="de-DE" sz="1600" dirty="0" err="1" smtClean="0">
                <a:latin typeface="+mn-lt"/>
              </a:rPr>
              <a:t>Good</a:t>
            </a:r>
            <a:r>
              <a:rPr lang="de-DE" sz="1600" dirty="0" smtClean="0">
                <a:latin typeface="+mn-lt"/>
              </a:rPr>
              <a:t>“ </a:t>
            </a:r>
            <a:r>
              <a:rPr lang="de-DE" sz="1600" dirty="0" err="1" smtClean="0">
                <a:latin typeface="+mn-lt"/>
              </a:rPr>
              <a:t>quantum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numbers</a:t>
            </a:r>
            <a:r>
              <a:rPr lang="de-DE" sz="1600" dirty="0" smtClean="0">
                <a:latin typeface="+mn-lt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de-DE" sz="1600" dirty="0">
                <a:solidFill>
                  <a:srgbClr val="002060"/>
                </a:solidFill>
                <a:latin typeface="+mn-lt"/>
              </a:rPr>
              <a:t>n=n</a:t>
            </a:r>
            <a:r>
              <a:rPr lang="de-DE" sz="1600" baseline="-25000" dirty="0">
                <a:solidFill>
                  <a:srgbClr val="002060"/>
                </a:solidFill>
                <a:latin typeface="+mn-lt"/>
              </a:rPr>
              <a:t>1</a:t>
            </a:r>
            <a:r>
              <a:rPr lang="de-DE" sz="1600" dirty="0">
                <a:solidFill>
                  <a:srgbClr val="002060"/>
                </a:solidFill>
                <a:latin typeface="+mn-lt"/>
              </a:rPr>
              <a:t>+n</a:t>
            </a:r>
            <a:r>
              <a:rPr lang="de-DE" sz="1600" baseline="-25000" dirty="0">
                <a:solidFill>
                  <a:srgbClr val="002060"/>
                </a:solidFill>
                <a:latin typeface="+mn-lt"/>
              </a:rPr>
              <a:t>2</a:t>
            </a:r>
            <a:r>
              <a:rPr lang="de-DE" sz="1600" dirty="0">
                <a:solidFill>
                  <a:srgbClr val="002060"/>
                </a:solidFill>
                <a:latin typeface="+mn-lt"/>
              </a:rPr>
              <a:t>+|m|+1,  n</a:t>
            </a:r>
            <a:r>
              <a:rPr lang="de-DE" sz="1600" baseline="-25000" dirty="0">
                <a:solidFill>
                  <a:srgbClr val="002060"/>
                </a:solidFill>
                <a:latin typeface="+mn-lt"/>
              </a:rPr>
              <a:t>1</a:t>
            </a:r>
            <a:r>
              <a:rPr lang="de-DE" sz="1600" dirty="0">
                <a:solidFill>
                  <a:srgbClr val="002060"/>
                </a:solidFill>
                <a:latin typeface="+mn-lt"/>
              </a:rPr>
              <a:t>, </a:t>
            </a:r>
            <a:r>
              <a:rPr lang="de-DE" sz="1600" dirty="0" smtClean="0">
                <a:solidFill>
                  <a:srgbClr val="002060"/>
                </a:solidFill>
                <a:latin typeface="+mn-lt"/>
              </a:rPr>
              <a:t>n</a:t>
            </a:r>
            <a:r>
              <a:rPr lang="de-DE" sz="1600" baseline="-25000" dirty="0" smtClean="0">
                <a:solidFill>
                  <a:srgbClr val="002060"/>
                </a:solidFill>
                <a:latin typeface="+mn-lt"/>
              </a:rPr>
              <a:t>2 </a:t>
            </a:r>
            <a:r>
              <a:rPr lang="de-DE" sz="1600" dirty="0" smtClean="0">
                <a:solidFill>
                  <a:srgbClr val="002060"/>
                </a:solidFill>
                <a:latin typeface="+mn-lt"/>
              </a:rPr>
              <a:t>&gt;0 (</a:t>
            </a:r>
            <a:r>
              <a:rPr lang="de-DE" sz="1600" dirty="0" err="1" smtClean="0">
                <a:solidFill>
                  <a:srgbClr val="002060"/>
                </a:solidFill>
                <a:latin typeface="+mn-lt"/>
              </a:rPr>
              <a:t>nkm</a:t>
            </a:r>
            <a:r>
              <a:rPr lang="de-DE" sz="1600" dirty="0" smtClean="0">
                <a:solidFill>
                  <a:srgbClr val="002060"/>
                </a:solidFill>
                <a:latin typeface="+mn-lt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de-DE" sz="1600" dirty="0">
                <a:latin typeface="+mn-lt"/>
              </a:rPr>
              <a:t>k=n</a:t>
            </a:r>
            <a:r>
              <a:rPr lang="de-DE" sz="1600" baseline="-25000" dirty="0">
                <a:latin typeface="+mn-lt"/>
              </a:rPr>
              <a:t>1</a:t>
            </a:r>
            <a:r>
              <a:rPr lang="de-DE" sz="1600" dirty="0">
                <a:latin typeface="+mn-lt"/>
              </a:rPr>
              <a:t>-n</a:t>
            </a:r>
            <a:r>
              <a:rPr lang="de-DE" sz="1600" baseline="-25000" dirty="0">
                <a:latin typeface="+mn-lt"/>
              </a:rPr>
              <a:t>2 </a:t>
            </a:r>
            <a:r>
              <a:rPr lang="de-DE" sz="1600" dirty="0">
                <a:latin typeface="+mn-lt"/>
              </a:rPr>
              <a:t>– </a:t>
            </a:r>
            <a:r>
              <a:rPr lang="de-DE" sz="1600" dirty="0" err="1">
                <a:latin typeface="+mn-lt"/>
              </a:rPr>
              <a:t>electric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err="1">
                <a:latin typeface="+mn-lt"/>
              </a:rPr>
              <a:t>quantum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number</a:t>
            </a:r>
            <a:endParaRPr lang="de-DE" sz="1600" dirty="0" smtClean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de-DE" sz="1600" dirty="0">
                <a:latin typeface="+mn-lt"/>
              </a:rPr>
              <a:t>m – z-</a:t>
            </a:r>
            <a:r>
              <a:rPr lang="de-DE" sz="1600" dirty="0" err="1">
                <a:latin typeface="+mn-lt"/>
              </a:rPr>
              <a:t>projection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err="1">
                <a:latin typeface="+mn-lt"/>
              </a:rPr>
              <a:t>of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err="1">
                <a:latin typeface="+mn-lt"/>
              </a:rPr>
              <a:t>magnetic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moment</a:t>
            </a:r>
            <a:r>
              <a:rPr lang="de-DE" sz="1600" dirty="0" smtClean="0">
                <a:latin typeface="+mn-lt"/>
              </a:rPr>
              <a:t>:</a:t>
            </a:r>
            <a:endParaRPr lang="de-DE" sz="1600" dirty="0">
              <a:latin typeface="+mn-lt"/>
            </a:endParaRPr>
          </a:p>
          <a:p>
            <a:endParaRPr lang="de-DE" dirty="0" smtClean="0"/>
          </a:p>
          <a:p>
            <a:endParaRPr lang="en-US" dirty="0"/>
          </a:p>
        </p:txBody>
      </p:sp>
      <p:cxnSp>
        <p:nvCxnSpPr>
          <p:cNvPr id="13" name="Gerade Verbindung 12"/>
          <p:cNvCxnSpPr/>
          <p:nvPr/>
        </p:nvCxnSpPr>
        <p:spPr>
          <a:xfrm>
            <a:off x="7067621" y="4354471"/>
            <a:ext cx="12062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>
            <a:off x="7071014" y="4160729"/>
            <a:ext cx="120626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7052171" y="3946621"/>
            <a:ext cx="12062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7025823" y="3068960"/>
            <a:ext cx="12062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/>
        </p:nvCxnSpPr>
        <p:spPr>
          <a:xfrm>
            <a:off x="7040142" y="2852936"/>
            <a:ext cx="12062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7035149" y="2590729"/>
            <a:ext cx="120626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/>
        </p:nvCxnSpPr>
        <p:spPr>
          <a:xfrm>
            <a:off x="7022246" y="2344812"/>
            <a:ext cx="12062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>
            <a:off x="7000980" y="2119223"/>
            <a:ext cx="12062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Geschweifte Klammer links 14"/>
          <p:cNvSpPr/>
          <p:nvPr/>
        </p:nvSpPr>
        <p:spPr>
          <a:xfrm>
            <a:off x="6588224" y="2111590"/>
            <a:ext cx="216024" cy="100811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feld 16"/>
          <p:cNvSpPr txBox="1"/>
          <p:nvPr/>
        </p:nvSpPr>
        <p:spPr>
          <a:xfrm>
            <a:off x="6000528" y="2432862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</a:t>
            </a:r>
            <a:r>
              <a:rPr lang="de-DE" dirty="0" smtClean="0"/>
              <a:t>=3</a:t>
            </a:r>
            <a:endParaRPr lang="en-US" dirty="0"/>
          </a:p>
        </p:txBody>
      </p:sp>
      <p:sp>
        <p:nvSpPr>
          <p:cNvPr id="29" name="Geschweifte Klammer links 28"/>
          <p:cNvSpPr/>
          <p:nvPr/>
        </p:nvSpPr>
        <p:spPr>
          <a:xfrm>
            <a:off x="6597749" y="3861048"/>
            <a:ext cx="216024" cy="57606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feld 29"/>
          <p:cNvSpPr txBox="1"/>
          <p:nvPr/>
        </p:nvSpPr>
        <p:spPr>
          <a:xfrm>
            <a:off x="6006827" y="3933056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n=2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733834" y="4510861"/>
                <a:ext cx="455291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de-DE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/>
                          </a:rPr>
                          <m:t>𝑛𝑘𝑚</m:t>
                        </m:r>
                      </m:e>
                    </m:d>
                    <m:r>
                      <a:rPr lang="de-DE" b="0" i="1" smtClean="0">
                        <a:latin typeface="Cambria Math"/>
                      </a:rPr>
                      <m:t>=−</m:t>
                    </m:r>
                  </m:oMath>
                </a14:m>
                <a:r>
                  <a:rPr lang="de-DE" b="0" i="0" dirty="0" smtClean="0">
                    <a:latin typeface="+mj-lt"/>
                  </a:rPr>
                  <a:t>1/2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de-DE" i="1" dirty="0">
                            <a:latin typeface="Cambria Math"/>
                          </a:rPr>
                          <m:t>·</m:t>
                        </m:r>
                        <m:r>
                          <a:rPr lang="de-DE" b="0" i="1" dirty="0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de-DE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de-DE" b="0" i="1" dirty="0" smtClean="0">
                        <a:latin typeface="Cambria Math"/>
                      </a:rPr>
                      <m:t>+3/2·</m:t>
                    </m:r>
                    <m:r>
                      <a:rPr lang="de-DE" b="0" i="1" dirty="0" smtClean="0">
                        <a:latin typeface="Cambria Math"/>
                      </a:rPr>
                      <m:t>𝐹</m:t>
                    </m:r>
                    <m:r>
                      <a:rPr lang="de-DE" i="1" dirty="0">
                        <a:latin typeface="Cambria Math"/>
                      </a:rPr>
                      <m:t>·</m:t>
                    </m:r>
                    <m:r>
                      <a:rPr lang="de-DE" b="0" i="1" dirty="0" smtClean="0">
                        <a:latin typeface="Cambria Math"/>
                      </a:rPr>
                      <m:t>𝑛</m:t>
                    </m:r>
                    <m:r>
                      <a:rPr lang="de-DE" i="1" dirty="0">
                        <a:latin typeface="Cambria Math"/>
                      </a:rPr>
                      <m:t>·</m:t>
                    </m:r>
                    <m:r>
                      <a:rPr lang="de-DE" b="0" i="1" dirty="0" smtClean="0">
                        <a:latin typeface="Cambria Math"/>
                      </a:rPr>
                      <m:t>𝑘</m:t>
                    </m:r>
                    <m:r>
                      <a:rPr lang="de-DE" b="0" i="1" dirty="0" smtClean="0">
                        <a:latin typeface="Cambria Math"/>
                      </a:rPr>
                      <m:t>+</m:t>
                    </m:r>
                    <m:r>
                      <a:rPr lang="de-DE" b="0" i="1" dirty="0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de-DE" b="0" i="1" dirty="0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DE" b="0" i="1" dirty="0" smtClean="0">
                                <a:latin typeface="Cambria Math"/>
                              </a:rPr>
                              <m:t>𝐹</m:t>
                            </m:r>
                          </m:e>
                          <m:sup>
                            <m:r>
                              <a:rPr lang="de-DE" i="1" dirty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de-DE" b="0" i="0" dirty="0" smtClean="0">
                  <a:latin typeface="+mj-lt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834" y="4510861"/>
                <a:ext cx="4552913" cy="646331"/>
              </a:xfrm>
              <a:prstGeom prst="rect">
                <a:avLst/>
              </a:prstGeom>
              <a:blipFill rotWithShape="1">
                <a:blip r:embed="rId7"/>
                <a:stretch>
                  <a:fillRect t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Line 41"/>
          <p:cNvSpPr>
            <a:spLocks noChangeShapeType="1"/>
          </p:cNvSpPr>
          <p:nvPr/>
        </p:nvSpPr>
        <p:spPr bwMode="auto">
          <a:xfrm flipV="1">
            <a:off x="6804248" y="6117588"/>
            <a:ext cx="2027600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0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9455149"/>
              </p:ext>
            </p:extLst>
          </p:nvPr>
        </p:nvGraphicFramePr>
        <p:xfrm>
          <a:off x="6884912" y="4618304"/>
          <a:ext cx="1860682" cy="1619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9" name="CorelDRAW" r:id="rId8" imgW="4161635" imgH="3918219" progId="CorelDraw.Graphic.15">
                  <p:embed/>
                </p:oleObj>
              </mc:Choice>
              <mc:Fallback>
                <p:oleObj name="CorelDRAW" r:id="rId8" imgW="4161635" imgH="3918219" progId="CorelDraw.Graphic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4912" y="4618304"/>
                        <a:ext cx="1860682" cy="16190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Textfeld 60"/>
          <p:cNvSpPr txBox="1"/>
          <p:nvPr/>
        </p:nvSpPr>
        <p:spPr>
          <a:xfrm>
            <a:off x="8348315" y="4610604"/>
            <a:ext cx="3225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σ</a:t>
            </a:r>
            <a:endParaRPr lang="de-DE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π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3" name="Gerade Verbindung 62"/>
          <p:cNvCxnSpPr/>
          <p:nvPr/>
        </p:nvCxnSpPr>
        <p:spPr>
          <a:xfrm flipV="1">
            <a:off x="8650588" y="4848705"/>
            <a:ext cx="313900" cy="1"/>
          </a:xfrm>
          <a:prstGeom prst="line">
            <a:avLst/>
          </a:prstGeom>
          <a:ln w="31750">
            <a:solidFill>
              <a:srgbClr val="1208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63"/>
          <p:cNvCxnSpPr/>
          <p:nvPr/>
        </p:nvCxnSpPr>
        <p:spPr>
          <a:xfrm flipV="1">
            <a:off x="8687089" y="5125292"/>
            <a:ext cx="313900" cy="1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 Verbindung mit Pfeil 65"/>
          <p:cNvCxnSpPr/>
          <p:nvPr/>
        </p:nvCxnSpPr>
        <p:spPr>
          <a:xfrm>
            <a:off x="7344566" y="2615580"/>
            <a:ext cx="0" cy="1512775"/>
          </a:xfrm>
          <a:prstGeom prst="straightConnector1">
            <a:avLst/>
          </a:prstGeom>
          <a:ln w="28575">
            <a:solidFill>
              <a:srgbClr val="12085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feld 66"/>
          <p:cNvSpPr txBox="1"/>
          <p:nvPr/>
        </p:nvSpPr>
        <p:spPr>
          <a:xfrm>
            <a:off x="7308304" y="3253085"/>
            <a:ext cx="407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de-DE" sz="20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20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8" name="Gerade Verbindung mit Pfeil 67"/>
          <p:cNvCxnSpPr/>
          <p:nvPr/>
        </p:nvCxnSpPr>
        <p:spPr>
          <a:xfrm>
            <a:off x="8070916" y="2151122"/>
            <a:ext cx="0" cy="1806132"/>
          </a:xfrm>
          <a:prstGeom prst="straightConnector1">
            <a:avLst/>
          </a:prstGeom>
          <a:ln w="28575">
            <a:solidFill>
              <a:srgbClr val="FF0000">
                <a:alpha val="99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feld 70"/>
          <p:cNvSpPr txBox="1"/>
          <p:nvPr/>
        </p:nvSpPr>
        <p:spPr>
          <a:xfrm>
            <a:off x="8213479" y="1929646"/>
            <a:ext cx="723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3 2 0</a:t>
            </a:r>
          </a:p>
          <a:p>
            <a:r>
              <a:rPr lang="de-DE" sz="1600" dirty="0" smtClean="0"/>
              <a:t>3 1 1</a:t>
            </a:r>
          </a:p>
          <a:p>
            <a:r>
              <a:rPr lang="de-DE" sz="1600" dirty="0" smtClean="0"/>
              <a:t>3 0 0</a:t>
            </a:r>
          </a:p>
          <a:p>
            <a:r>
              <a:rPr lang="de-DE" sz="1600" dirty="0" smtClean="0"/>
              <a:t>3-1 1</a:t>
            </a:r>
          </a:p>
          <a:p>
            <a:r>
              <a:rPr lang="de-DE" sz="1600" dirty="0" smtClean="0"/>
              <a:t>3-2 0</a:t>
            </a:r>
            <a:endParaRPr lang="en-US" sz="1600" dirty="0"/>
          </a:p>
        </p:txBody>
      </p:sp>
      <p:sp>
        <p:nvSpPr>
          <p:cNvPr id="72" name="Textfeld 71"/>
          <p:cNvSpPr txBox="1"/>
          <p:nvPr/>
        </p:nvSpPr>
        <p:spPr>
          <a:xfrm>
            <a:off x="8244408" y="3728865"/>
            <a:ext cx="723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2  1 0</a:t>
            </a:r>
          </a:p>
          <a:p>
            <a:r>
              <a:rPr lang="de-DE" sz="1600" dirty="0" smtClean="0"/>
              <a:t>2  0 1 </a:t>
            </a:r>
          </a:p>
          <a:p>
            <a:r>
              <a:rPr lang="de-DE" sz="1600" dirty="0" smtClean="0"/>
              <a:t>2 -1 0</a:t>
            </a:r>
          </a:p>
        </p:txBody>
      </p:sp>
      <p:sp>
        <p:nvSpPr>
          <p:cNvPr id="80" name="Textfeld 79"/>
          <p:cNvSpPr txBox="1"/>
          <p:nvPr/>
        </p:nvSpPr>
        <p:spPr>
          <a:xfrm>
            <a:off x="8054945" y="3275692"/>
            <a:ext cx="442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de-DE" sz="24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8179977" y="1668909"/>
            <a:ext cx="8483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/>
              <a:t>n</a:t>
            </a:r>
            <a:r>
              <a:rPr lang="de-DE" sz="1600" b="1" dirty="0" smtClean="0"/>
              <a:t> k |m|</a:t>
            </a:r>
            <a:endParaRPr lang="en-US" sz="1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feld 37"/>
              <p:cNvSpPr txBox="1"/>
              <p:nvPr/>
            </p:nvSpPr>
            <p:spPr>
              <a:xfrm>
                <a:off x="1240582" y="5723964"/>
                <a:ext cx="39794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Example: </a:t>
                </a:r>
                <a14:m>
                  <m:oMath xmlns:m="http://schemas.openxmlformats.org/officeDocument/2006/math">
                    <m:r>
                      <a:rPr lang="de-DE" b="0" i="0" smtClean="0">
                        <a:latin typeface="Cambria Math"/>
                      </a:rPr>
                      <m:t> 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 smtClean="0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sub>
                        </m:sSub>
                      </m:e>
                    </m:nary>
                    <m:r>
                      <a:rPr lang="de-DE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de-DE" b="0" i="1" smtClean="0">
                            <a:latin typeface="Cambria Math"/>
                          </a:rPr>
                          <m:t>𝐼</m:t>
                        </m:r>
                        <m:r>
                          <a:rPr lang="en-US" i="1" baseline="-25000" smtClean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</m:nary>
                  </m:oMath>
                </a14:m>
                <a:r>
                  <a:rPr lang="en-US" dirty="0" smtClean="0"/>
                  <a:t>; 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𝐼</m:t>
                    </m:r>
                    <m:r>
                      <a:rPr lang="en-US" i="1" baseline="-25000" smtClean="0">
                        <a:latin typeface="Cambria Math"/>
                        <a:ea typeface="Cambria Math"/>
                      </a:rPr>
                      <m:t>𝜎</m:t>
                    </m:r>
                    <m:r>
                      <a:rPr lang="de-DE" b="0" i="1" baseline="-25000" smtClean="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en-US" dirty="0" smtClean="0"/>
                  <a:t>/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𝐼</m:t>
                    </m:r>
                    <m:r>
                      <a:rPr lang="en-US" i="1" baseline="-25000" smtClean="0">
                        <a:latin typeface="Cambria Math"/>
                        <a:ea typeface="Cambria Math"/>
                      </a:rPr>
                      <m:t>𝜎</m:t>
                    </m:r>
                  </m:oMath>
                </a14:m>
                <a:r>
                  <a:rPr lang="en-US" baseline="-25000" dirty="0" smtClean="0"/>
                  <a:t>0</a:t>
                </a:r>
                <a:r>
                  <a:rPr lang="en-US" dirty="0" smtClean="0"/>
                  <a:t>=0.353</a:t>
                </a:r>
                <a:r>
                  <a:rPr lang="en-US" baseline="-25000" dirty="0" smtClean="0"/>
                  <a:t> </a:t>
                </a:r>
                <a:endParaRPr lang="en-US" baseline="-25000" dirty="0"/>
              </a:p>
            </p:txBody>
          </p:sp>
        </mc:Choice>
        <mc:Fallback xmlns="">
          <p:sp>
            <p:nvSpPr>
              <p:cNvPr id="38" name="Textfeld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582" y="5723964"/>
                <a:ext cx="3979490" cy="369332"/>
              </a:xfrm>
              <a:prstGeom prst="rect">
                <a:avLst/>
              </a:prstGeom>
              <a:blipFill rotWithShape="1">
                <a:blip r:embed="rId10"/>
                <a:stretch>
                  <a:fillRect l="-1380" t="-118033" b="-185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557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feld 30"/>
          <p:cNvSpPr txBox="1"/>
          <p:nvPr/>
        </p:nvSpPr>
        <p:spPr>
          <a:xfrm>
            <a:off x="4644008" y="2664202"/>
            <a:ext cx="442798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de-DE" sz="2400" dirty="0" smtClean="0">
                <a:solidFill>
                  <a:srgbClr val="FF0000"/>
                </a:solidFill>
              </a:rPr>
              <a:t> Statistical </a:t>
            </a:r>
            <a:r>
              <a:rPr lang="de-DE" sz="2400" dirty="0" err="1" smtClean="0">
                <a:solidFill>
                  <a:srgbClr val="FF0000"/>
                </a:solidFill>
              </a:rPr>
              <a:t>line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intensities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are</a:t>
            </a:r>
            <a:r>
              <a:rPr lang="de-DE" sz="2400" dirty="0" smtClean="0">
                <a:solidFill>
                  <a:srgbClr val="FF0000"/>
                </a:solidFill>
              </a:rPr>
              <a:t> not </a:t>
            </a:r>
            <a:r>
              <a:rPr lang="de-DE" sz="2400" dirty="0" err="1" smtClean="0">
                <a:solidFill>
                  <a:srgbClr val="FF0000"/>
                </a:solidFill>
              </a:rPr>
              <a:t>confirmed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at</a:t>
            </a:r>
            <a:r>
              <a:rPr lang="de-DE" sz="2400" dirty="0" smtClean="0">
                <a:solidFill>
                  <a:srgbClr val="FF0000"/>
                </a:solidFill>
              </a:rPr>
              <a:t> JET </a:t>
            </a:r>
            <a:r>
              <a:rPr lang="de-DE" sz="2400" dirty="0" err="1" smtClean="0">
                <a:solidFill>
                  <a:srgbClr val="FF0000"/>
                </a:solidFill>
              </a:rPr>
              <a:t>and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other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devices</a:t>
            </a:r>
            <a:endParaRPr lang="de-DE" sz="2400" dirty="0" smtClean="0">
              <a:solidFill>
                <a:srgbClr val="FF0000"/>
              </a:solidFill>
            </a:endParaRPr>
          </a:p>
          <a:p>
            <a:endParaRPr lang="de-DE" sz="2400" dirty="0"/>
          </a:p>
          <a:p>
            <a:pPr marL="285750" indent="-285750">
              <a:buFont typeface="Wingdings" pitchFamily="2" charset="2"/>
              <a:buChar char="q"/>
            </a:pPr>
            <a:r>
              <a:rPr lang="de-DE" sz="2000" dirty="0" smtClean="0">
                <a:solidFill>
                  <a:srgbClr val="002060"/>
                </a:solidFill>
              </a:rPr>
              <a:t> Plasma </a:t>
            </a:r>
            <a:r>
              <a:rPr lang="de-DE" sz="2000" dirty="0" err="1" smtClean="0">
                <a:solidFill>
                  <a:srgbClr val="002060"/>
                </a:solidFill>
              </a:rPr>
              <a:t>codes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are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based</a:t>
            </a:r>
            <a:r>
              <a:rPr lang="de-DE" sz="2000" dirty="0" smtClean="0">
                <a:solidFill>
                  <a:srgbClr val="002060"/>
                </a:solidFill>
              </a:rPr>
              <a:t> on </a:t>
            </a:r>
            <a:r>
              <a:rPr lang="de-DE" sz="2000" dirty="0" err="1" smtClean="0">
                <a:solidFill>
                  <a:srgbClr val="002060"/>
                </a:solidFill>
              </a:rPr>
              <a:t>the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statistical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assumption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for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the</a:t>
            </a:r>
            <a:r>
              <a:rPr lang="de-DE" sz="2000" dirty="0" smtClean="0">
                <a:solidFill>
                  <a:srgbClr val="002060"/>
                </a:solidFill>
              </a:rPr>
              <a:t> beam </a:t>
            </a:r>
            <a:r>
              <a:rPr lang="de-DE" sz="2000" dirty="0" err="1" smtClean="0">
                <a:solidFill>
                  <a:srgbClr val="002060"/>
                </a:solidFill>
              </a:rPr>
              <a:t>excited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states</a:t>
            </a:r>
            <a:r>
              <a:rPr lang="de-DE" sz="2000" dirty="0" smtClean="0">
                <a:solidFill>
                  <a:srgbClr val="002060"/>
                </a:solidFill>
              </a:rPr>
              <a:t> (n=2, n=3,.. ) 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323528" y="44624"/>
            <a:ext cx="4802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Problems </a:t>
            </a:r>
            <a:r>
              <a:rPr lang="de-DE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with</a:t>
            </a:r>
            <a:r>
              <a:rPr lang="de-DE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line</a:t>
            </a:r>
            <a:r>
              <a:rPr lang="de-DE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intensities</a:t>
            </a:r>
            <a:endParaRPr lang="en-US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/>
              <p:cNvSpPr txBox="1"/>
              <p:nvPr/>
            </p:nvSpPr>
            <p:spPr>
              <a:xfrm>
                <a:off x="289620" y="1484784"/>
                <a:ext cx="8242820" cy="680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q"/>
                </a:pPr>
                <a:r>
                  <a:rPr lang="de-DE" sz="2800" dirty="0" smtClean="0">
                    <a:latin typeface="+mn-lt"/>
                  </a:rPr>
                  <a:t> </a:t>
                </a:r>
                <a:r>
                  <a:rPr lang="de-DE" sz="2400" dirty="0" smtClean="0">
                    <a:latin typeface="Arial" pitchFamily="34" charset="0"/>
                    <a:cs typeface="Arial" pitchFamily="34" charset="0"/>
                  </a:rPr>
                  <a:t>Statistical </a:t>
                </a:r>
                <a:r>
                  <a:rPr lang="de-DE" sz="2400" dirty="0" err="1" smtClean="0">
                    <a:latin typeface="Arial" pitchFamily="34" charset="0"/>
                    <a:cs typeface="Arial" pitchFamily="34" charset="0"/>
                  </a:rPr>
                  <a:t>assumption</a:t>
                </a:r>
                <a:r>
                  <a:rPr lang="de-DE" sz="2400" dirty="0" smtClean="0">
                    <a:latin typeface="+mn-lt"/>
                  </a:rPr>
                  <a:t>:</a:t>
                </a:r>
                <a14:m>
                  <m:oMath xmlns:m="http://schemas.openxmlformats.org/officeDocument/2006/math">
                    <m:r>
                      <a:rPr lang="de-DE" sz="2400" b="0" i="0" smtClean="0">
                        <a:latin typeface="Cambria Math"/>
                      </a:rPr>
                      <m:t>  </m:t>
                    </m:r>
                    <m:f>
                      <m:fPr>
                        <m:ctrlPr>
                          <a:rPr lang="de-DE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de-DE" sz="2400" b="0" i="1" smtClean="0">
                            <a:latin typeface="Cambria Math"/>
                          </a:rPr>
                          <m:t>𝑁</m:t>
                        </m:r>
                        <m:r>
                          <a:rPr lang="de-DE" sz="2400" b="0" i="1" smtClean="0">
                            <a:latin typeface="Cambria Math"/>
                          </a:rPr>
                          <m:t>(</m:t>
                        </m:r>
                        <m:r>
                          <a:rPr lang="de-DE" sz="2400" b="0" i="1" smtClean="0">
                            <a:latin typeface="Cambria Math"/>
                          </a:rPr>
                          <m:t>𝑎</m:t>
                        </m:r>
                        <m:r>
                          <a:rPr lang="de-DE" sz="2400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de-DE" sz="2400" b="0" i="1" smtClean="0">
                            <a:latin typeface="Cambria Math"/>
                          </a:rPr>
                          <m:t>𝑁</m:t>
                        </m:r>
                        <m:r>
                          <a:rPr lang="de-DE" sz="2400" b="0" i="1" smtClean="0">
                            <a:latin typeface="Cambria Math"/>
                          </a:rPr>
                          <m:t>(</m:t>
                        </m:r>
                        <m:r>
                          <a:rPr lang="de-DE" sz="2400" b="0" i="1" smtClean="0">
                            <a:latin typeface="Cambria Math"/>
                          </a:rPr>
                          <m:t>𝑏</m:t>
                        </m:r>
                        <m:r>
                          <a:rPr lang="de-DE" sz="2400" b="0" i="1" smtClean="0"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de-DE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de-DE" sz="2400" b="0" i="1" smtClean="0">
                            <a:latin typeface="Cambria Math"/>
                          </a:rPr>
                          <m:t>𝑔</m:t>
                        </m:r>
                        <m:r>
                          <a:rPr lang="de-DE" sz="2400" b="0" i="1" smtClean="0">
                            <a:latin typeface="Cambria Math"/>
                          </a:rPr>
                          <m:t>(</m:t>
                        </m:r>
                        <m:r>
                          <a:rPr lang="de-DE" sz="2400" b="0" i="1" smtClean="0">
                            <a:latin typeface="Cambria Math"/>
                          </a:rPr>
                          <m:t>𝑎</m:t>
                        </m:r>
                        <m:r>
                          <a:rPr lang="de-DE" sz="2400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de-DE" sz="2400" b="0" i="1" smtClean="0">
                            <a:latin typeface="Cambria Math"/>
                          </a:rPr>
                          <m:t>𝑔</m:t>
                        </m:r>
                        <m:r>
                          <a:rPr lang="de-DE" sz="2400" b="0" i="1" smtClean="0">
                            <a:latin typeface="Cambria Math"/>
                          </a:rPr>
                          <m:t>(</m:t>
                        </m:r>
                        <m:r>
                          <a:rPr lang="de-DE" sz="2400" b="0" i="1" smtClean="0">
                            <a:latin typeface="Cambria Math"/>
                          </a:rPr>
                          <m:t>𝑏</m:t>
                        </m:r>
                        <m:r>
                          <a:rPr lang="de-DE" sz="2400" b="0" i="1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de-DE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16" name="Textfeld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620" y="1484784"/>
                <a:ext cx="8242820" cy="680699"/>
              </a:xfrm>
              <a:prstGeom prst="rect">
                <a:avLst/>
              </a:prstGeom>
              <a:blipFill rotWithShape="1">
                <a:blip r:embed="rId2"/>
                <a:stretch>
                  <a:fillRect l="-1331"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feld 19"/>
          <p:cNvSpPr txBox="1"/>
          <p:nvPr/>
        </p:nvSpPr>
        <p:spPr>
          <a:xfrm>
            <a:off x="1888654" y="30472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feld 25"/>
              <p:cNvSpPr txBox="1"/>
              <p:nvPr/>
            </p:nvSpPr>
            <p:spPr>
              <a:xfrm>
                <a:off x="5220072" y="5612013"/>
                <a:ext cx="3096344" cy="697307"/>
              </a:xfrm>
              <a:prstGeom prst="rect">
                <a:avLst/>
              </a:prstGeom>
              <a:noFill/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𝑅</m:t>
                      </m:r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𝐼</m:t>
                              </m:r>
                              <m:r>
                                <a:rPr lang="de-DE" b="0" i="1" baseline="-25000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𝜗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1+</m:t>
                              </m:r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𝜗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feld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5612013"/>
                <a:ext cx="3096344" cy="69730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86310"/>
            <a:ext cx="3796711" cy="3606986"/>
          </a:xfrm>
          <a:prstGeom prst="rect">
            <a:avLst/>
          </a:prstGeom>
          <a:noFill/>
          <a:ln w="15875" cmpd="sng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165100" dir="6000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8" name="Textfeld 27"/>
          <p:cNvSpPr txBox="1"/>
          <p:nvPr/>
        </p:nvSpPr>
        <p:spPr>
          <a:xfrm rot="16200000">
            <a:off x="-1035371" y="3945960"/>
            <a:ext cx="3092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Number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events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hteck 28"/>
              <p:cNvSpPr/>
              <p:nvPr/>
            </p:nvSpPr>
            <p:spPr>
              <a:xfrm>
                <a:off x="2061600" y="6063679"/>
                <a:ext cx="163451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/>
                      </a:rPr>
                      <m:t>𝐼</m:t>
                    </m:r>
                    <m:r>
                      <a:rPr lang="en-US" sz="2400" i="1" baseline="-25000" smtClean="0">
                        <a:latin typeface="Cambria Math"/>
                        <a:ea typeface="Cambria Math"/>
                      </a:rPr>
                      <m:t>𝜎</m:t>
                    </m:r>
                    <m:r>
                      <a:rPr lang="de-DE" sz="2400" b="0" i="1" baseline="-25000" smtClean="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en-US" sz="2400" dirty="0" smtClean="0"/>
                  <a:t>/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/>
                      </a:rPr>
                      <m:t>𝐼</m:t>
                    </m:r>
                    <m:r>
                      <a:rPr lang="en-US" sz="2400" i="1" baseline="-25000" smtClean="0">
                        <a:latin typeface="Cambria Math"/>
                        <a:ea typeface="Cambria Math"/>
                      </a:rPr>
                      <m:t>𝜎</m:t>
                    </m:r>
                  </m:oMath>
                </a14:m>
                <a:r>
                  <a:rPr lang="en-US" sz="2400" baseline="-25000" dirty="0" smtClean="0"/>
                  <a:t>0 </a:t>
                </a:r>
                <a:endParaRPr lang="en-US" sz="2400" dirty="0"/>
              </a:p>
            </p:txBody>
          </p:sp>
        </mc:Choice>
        <mc:Fallback xmlns="">
          <p:sp>
            <p:nvSpPr>
              <p:cNvPr id="29" name="Rechteck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1600" y="6063679"/>
                <a:ext cx="1634519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746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hteck 24"/>
          <p:cNvSpPr/>
          <p:nvPr/>
        </p:nvSpPr>
        <p:spPr>
          <a:xfrm>
            <a:off x="2635633" y="2607295"/>
            <a:ext cx="17203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/>
              <a:t>W. Mandl et al. </a:t>
            </a:r>
            <a:br>
              <a:rPr lang="de-DE" sz="1200" dirty="0" smtClean="0"/>
            </a:br>
            <a:r>
              <a:rPr lang="de-DE" sz="1200" dirty="0" smtClean="0"/>
              <a:t>PPCF  </a:t>
            </a:r>
            <a:r>
              <a:rPr lang="de-DE" sz="1200" b="1" dirty="0" smtClean="0"/>
              <a:t>35 </a:t>
            </a:r>
            <a:r>
              <a:rPr lang="de-DE" sz="1200" dirty="0" smtClean="0"/>
              <a:t>1373</a:t>
            </a:r>
            <a:r>
              <a:rPr lang="de-DE" sz="1200" b="1" dirty="0" smtClean="0"/>
              <a:t> </a:t>
            </a:r>
            <a:r>
              <a:rPr lang="de-DE" sz="1200" dirty="0" smtClean="0"/>
              <a:t>(1993)</a:t>
            </a:r>
            <a:endParaRPr lang="en-US" sz="1200" dirty="0"/>
          </a:p>
        </p:txBody>
      </p:sp>
      <p:sp>
        <p:nvSpPr>
          <p:cNvPr id="30" name="Rectangle 10"/>
          <p:cNvSpPr>
            <a:spLocks noChangeArrowheads="1"/>
          </p:cNvSpPr>
          <p:nvPr/>
        </p:nvSpPr>
        <p:spPr bwMode="auto">
          <a:xfrm>
            <a:off x="1588" y="0"/>
            <a:ext cx="125412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32" name="Rectangle 11"/>
          <p:cNvSpPr>
            <a:spLocks noChangeArrowheads="1"/>
          </p:cNvSpPr>
          <p:nvPr/>
        </p:nvSpPr>
        <p:spPr bwMode="auto">
          <a:xfrm>
            <a:off x="0" y="4572000"/>
            <a:ext cx="125413" cy="2286000"/>
          </a:xfrm>
          <a:prstGeom prst="rect">
            <a:avLst/>
          </a:prstGeom>
          <a:solidFill>
            <a:srgbClr val="5153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33" name="Rectangle 12"/>
          <p:cNvSpPr>
            <a:spLocks noChangeArrowheads="1"/>
          </p:cNvSpPr>
          <p:nvPr/>
        </p:nvSpPr>
        <p:spPr bwMode="auto">
          <a:xfrm>
            <a:off x="115888" y="0"/>
            <a:ext cx="125412" cy="2286000"/>
          </a:xfrm>
          <a:prstGeom prst="rect">
            <a:avLst/>
          </a:prstGeom>
          <a:solidFill>
            <a:srgbClr val="005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34" name="Rectangle 13"/>
          <p:cNvSpPr>
            <a:spLocks noChangeArrowheads="1"/>
          </p:cNvSpPr>
          <p:nvPr/>
        </p:nvSpPr>
        <p:spPr bwMode="auto">
          <a:xfrm>
            <a:off x="114300" y="2286000"/>
            <a:ext cx="125413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solidFill>
                <a:schemeClr val="bg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35" name="Rectangle 14"/>
          <p:cNvSpPr>
            <a:spLocks noChangeArrowheads="1"/>
          </p:cNvSpPr>
          <p:nvPr/>
        </p:nvSpPr>
        <p:spPr bwMode="auto">
          <a:xfrm>
            <a:off x="114300" y="4572000"/>
            <a:ext cx="125413" cy="2286000"/>
          </a:xfrm>
          <a:prstGeom prst="rect">
            <a:avLst/>
          </a:prstGeom>
          <a:solidFill>
            <a:srgbClr val="DCDC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>
              <a:latin typeface="Arial" charset="0"/>
              <a:ea typeface="ＭＳ Ｐゴシック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/>
              <p:cNvSpPr txBox="1"/>
              <p:nvPr/>
            </p:nvSpPr>
            <p:spPr>
              <a:xfrm>
                <a:off x="323528" y="710850"/>
                <a:ext cx="2390077" cy="5579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8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de-DE" sz="2800" b="0" i="1" smtClean="0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de-DE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8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de-DE" sz="28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de-DE" sz="2800" b="0" i="1" smtClean="0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de-DE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8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de-DE" sz="2800" i="1">
                              <a:latin typeface="Cambria Math"/>
                            </a:rPr>
                            <m:t>𝑖𝑗</m:t>
                          </m:r>
                          <m:r>
                            <a:rPr lang="de-DE" sz="2800" b="0" i="1" smtClean="0">
                              <a:latin typeface="Cambria Math"/>
                            </a:rPr>
                            <m:t>,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feld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710850"/>
                <a:ext cx="2390077" cy="5579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feld 20"/>
          <p:cNvSpPr txBox="1"/>
          <p:nvPr/>
        </p:nvSpPr>
        <p:spPr>
          <a:xfrm>
            <a:off x="2557966" y="817869"/>
            <a:ext cx="6446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i="1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e-DE" sz="2000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e-DE" sz="20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population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state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de-DE" sz="2000" i="1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e-DE" sz="2000" i="1" baseline="-25000" dirty="0" err="1" smtClean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-is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radiative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rate, 1/s. </a:t>
            </a:r>
            <a:endParaRPr lang="en-US" sz="20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300536" y="6608469"/>
            <a:ext cx="28017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ICAMDATA-2012, NIST, </a:t>
            </a:r>
            <a:r>
              <a:rPr lang="de-DE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Gaithersburg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1965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xecutiv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otheke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1829</Words>
  <Application>Microsoft Office PowerPoint</Application>
  <PresentationFormat>Bildschirmpräsentation (4:3)</PresentationFormat>
  <Paragraphs>290</Paragraphs>
  <Slides>25</Slides>
  <Notes>2</Notes>
  <HiddenSlides>0</HiddenSlides>
  <MMClips>0</MMClips>
  <ScaleCrop>false</ScaleCrop>
  <HeadingPairs>
    <vt:vector size="6" baseType="variant">
      <vt:variant>
        <vt:lpstr>Design</vt:lpstr>
      </vt:variant>
      <vt:variant>
        <vt:i4>2</vt:i4>
      </vt:variant>
      <vt:variant>
        <vt:lpstr>Eingebettete OLE-Server</vt:lpstr>
      </vt:variant>
      <vt:variant>
        <vt:i4>3</vt:i4>
      </vt:variant>
      <vt:variant>
        <vt:lpstr>Folientitel</vt:lpstr>
      </vt:variant>
      <vt:variant>
        <vt:i4>25</vt:i4>
      </vt:variant>
    </vt:vector>
  </HeadingPairs>
  <TitlesOfParts>
    <vt:vector size="30" baseType="lpstr">
      <vt:lpstr>Standarddesign</vt:lpstr>
      <vt:lpstr>Executive</vt:lpstr>
      <vt:lpstr>CorelDRAW</vt:lpstr>
      <vt:lpstr>Formel</vt:lpstr>
      <vt:lpstr>Equation</vt:lpstr>
      <vt:lpstr>PowerPoint-Präsentation</vt:lpstr>
      <vt:lpstr>PowerPoint-Präsentation</vt:lpstr>
      <vt:lpstr>Plasma Parameters in Fusion</vt:lpstr>
      <vt:lpstr>Plasma Heating and Beams</vt:lpstr>
      <vt:lpstr>Diagnostics based on the injection of fast atoms</vt:lpstr>
      <vt:lpstr>PowerPoint-Präsentation</vt:lpstr>
      <vt:lpstr>PowerPoint-Präsentation</vt:lpstr>
      <vt:lpstr>Linear Stark effect for the excited states</vt:lpstr>
      <vt:lpstr>PowerPoint-Präsentation</vt:lpstr>
      <vt:lpstr>PowerPoint-Präsentation</vt:lpstr>
      <vt:lpstr>Cross sections in parabolic states</vt:lpstr>
      <vt:lpstr>PowerPoint-Präsentation</vt:lpstr>
      <vt:lpstr>Calculation of the cross sections in parabolic states (n=3)</vt:lpstr>
      <vt:lpstr>Influence of the orientation on the cross sections</vt:lpstr>
      <vt:lpstr>Effect of the orientation on the Hα Stark multiplet emission</vt:lpstr>
      <vt:lpstr>Lines ratio of Ha Stark multiplet </vt:lpstr>
      <vt:lpstr>PowerPoint-Präsentation</vt:lpstr>
      <vt:lpstr>PowerPoint-Präsentation</vt:lpstr>
      <vt:lpstr>PowerPoint-Präsentation</vt:lpstr>
      <vt:lpstr>       Summary and Outlook</vt:lpstr>
      <vt:lpstr>PowerPoint-Präsentation</vt:lpstr>
      <vt:lpstr>PowerPoint-Präsentation</vt:lpstr>
      <vt:lpstr>Reduction of beam-emission rate </vt:lpstr>
      <vt:lpstr>Reduction of the beam emission rate coefficients</vt:lpstr>
      <vt:lpstr>Calculation of the cross sections in parabolic states (n=2)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Marchuk</dc:creator>
  <cp:lastModifiedBy>Oleksandr Marchuk</cp:lastModifiedBy>
  <cp:revision>494</cp:revision>
  <cp:lastPrinted>2007-11-29T18:00:19Z</cp:lastPrinted>
  <dcterms:created xsi:type="dcterms:W3CDTF">2006-01-19T12:56:44Z</dcterms:created>
  <dcterms:modified xsi:type="dcterms:W3CDTF">2012-10-03T13:49:42Z</dcterms:modified>
</cp:coreProperties>
</file>